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4" r:id="rId4"/>
    <p:sldId id="258" r:id="rId5"/>
    <p:sldId id="259" r:id="rId6"/>
    <p:sldId id="260" r:id="rId7"/>
    <p:sldId id="261" r:id="rId8"/>
    <p:sldId id="262" r:id="rId9"/>
    <p:sldId id="266" r:id="rId10"/>
    <p:sldId id="267" r:id="rId11"/>
    <p:sldId id="268" r:id="rId12"/>
    <p:sldId id="269" r:id="rId13"/>
    <p:sldId id="270" r:id="rId14"/>
    <p:sldId id="272" r:id="rId15"/>
    <p:sldId id="273" r:id="rId16"/>
    <p:sldId id="271" r:id="rId17"/>
    <p:sldId id="263" r:id="rId18"/>
    <p:sldId id="264" r:id="rId19"/>
    <p:sldId id="265" r:id="rId2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2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46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39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011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155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151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77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33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890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802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810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396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969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w.org/es/biblioteca/biblia/biblia-estudio/libros/proverbios/22/#v2002200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ECA69B-4C2A-7F31-8019-E90DB3BD4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4" name="Picture 3" descr="Tinta y acuarela líquida">
            <a:extLst>
              <a:ext uri="{FF2B5EF4-FFF2-40B4-BE49-F238E27FC236}">
                <a16:creationId xmlns:a16="http://schemas.microsoft.com/office/drawing/2014/main" id="{FD98266E-7808-E66D-86F9-1C057A24DE3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537"/>
          <a:stretch>
            <a:fillRect/>
          </a:stretch>
        </p:blipFill>
        <p:spPr>
          <a:xfrm>
            <a:off x="-1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57DEAC1-B3AA-6569-0A44-A191DF2F3C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7840"/>
            <a:ext cx="12191999" cy="1280160"/>
          </a:xfrm>
          <a:prstGeom prst="rect">
            <a:avLst/>
          </a:prstGeom>
          <a:solidFill>
            <a:schemeClr val="bg1"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637FE56-9CB0-EB5A-6E88-9F317622CC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5354" y="388620"/>
            <a:ext cx="11532870" cy="2183130"/>
          </a:xfrm>
          <a:ln>
            <a:noFill/>
          </a:ln>
        </p:spPr>
        <p:txBody>
          <a:bodyPr anchor="ctr">
            <a:normAutofit fontScale="90000"/>
          </a:bodyPr>
          <a:lstStyle/>
          <a:p>
            <a:r>
              <a:rPr lang="es-MX" sz="6700" u="sng" dirty="0"/>
              <a:t>“Instruye al niño en </a:t>
            </a:r>
            <a:r>
              <a:rPr lang="es-MX" sz="6700" u="sng" dirty="0" err="1"/>
              <a:t>sucamino</a:t>
            </a:r>
            <a:r>
              <a:rPr lang="es-MX" sz="6700" u="sng" dirty="0"/>
              <a:t>”</a:t>
            </a:r>
            <a:br>
              <a:rPr lang="es-MX" u="sng" dirty="0"/>
            </a:br>
            <a:r>
              <a:rPr lang="es-MX" u="sng" dirty="0"/>
              <a:t> </a:t>
            </a:r>
            <a:endParaRPr lang="es-ES" sz="4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BD3853E-1087-F55E-AA26-FD424E162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7541" y="1668780"/>
            <a:ext cx="5154930" cy="1125290"/>
          </a:xfrm>
        </p:spPr>
        <p:txBody>
          <a:bodyPr anchor="ctr">
            <a:normAutofit/>
          </a:bodyPr>
          <a:lstStyle/>
          <a:p>
            <a:pPr algn="ctr"/>
            <a:r>
              <a:rPr lang="es-ES" sz="5400" dirty="0"/>
              <a:t>Proverbios 22:6</a:t>
            </a:r>
          </a:p>
          <a:p>
            <a:pPr algn="r"/>
            <a:endParaRPr lang="es-ES" sz="1900" dirty="0"/>
          </a:p>
        </p:txBody>
      </p:sp>
    </p:spTree>
    <p:extLst>
      <p:ext uri="{BB962C8B-B14F-4D97-AF65-F5344CB8AC3E}">
        <p14:creationId xmlns:p14="http://schemas.microsoft.com/office/powerpoint/2010/main" val="37925191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2A080C-0996-2FD1-5F30-AC46E854D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/>
              <a:t>“Educa al niño en el camino por el que debe ir”</a:t>
            </a:r>
            <a:endParaRPr lang="es-ES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FE41BE-527E-50F0-C402-85DF0AC9B3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MX" sz="3200" dirty="0"/>
              <a:t>El verbo “instruir” indica la dedicación para “capacitar” a los hijos, entrenándolos con perseverancia en un proceso de adiestramiento enfocado en el “camino” de cada uno de ellos. </a:t>
            </a:r>
          </a:p>
          <a:p>
            <a:pPr algn="just"/>
            <a:r>
              <a:rPr lang="es-MX" sz="3200" dirty="0"/>
              <a:t>Este “camino” involucra los intereses del niño, su disposición e inclinaciones, sus fortalezas y debilidades, conforme a las cuales la instrucción debe ser entregada.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634455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A31D12-292D-F5F4-C1DC-3275806D9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/>
              <a:t>“Educa al niño en el camino por el que debe ir”</a:t>
            </a:r>
            <a:endParaRPr lang="es-ES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347C45-027E-C980-4273-A0D21FE0C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3200" dirty="0"/>
              <a:t>Dios espera que los padres adiestren a sus hijos, no solamente en la verdad divina (cf. </a:t>
            </a:r>
            <a:r>
              <a:rPr lang="es-MX" sz="3200" dirty="0" err="1"/>
              <a:t>Deut</a:t>
            </a:r>
            <a:r>
              <a:rPr lang="es-MX" sz="3200" dirty="0"/>
              <a:t>. 6:6-9; 2 Tim. 3:15). 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F74688D7-4392-2F83-46B4-5A98B42EDC5D}"/>
              </a:ext>
            </a:extLst>
          </p:cNvPr>
          <p:cNvSpPr/>
          <p:nvPr/>
        </p:nvSpPr>
        <p:spPr>
          <a:xfrm>
            <a:off x="521208" y="3760470"/>
            <a:ext cx="11149584" cy="294894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R="0" algn="just" rtl="0"/>
            <a:r>
              <a:rPr lang="es-MX" sz="2800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Deuteronomio 6:6  Y estas palabras que yo te mando hoy, estarán sobre tu corazón; </a:t>
            </a:r>
            <a:r>
              <a:rPr lang="es-MX" sz="2800" b="0" i="0" u="none" strike="noStrike" baseline="0" dirty="0" err="1">
                <a:solidFill>
                  <a:schemeClr val="tx1"/>
                </a:solidFill>
                <a:latin typeface="Verdana" panose="020B0604030504040204" pitchFamily="34" charset="0"/>
              </a:rPr>
              <a:t>Deu</a:t>
            </a:r>
            <a:r>
              <a:rPr lang="es-MX" sz="2800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 6:7  y las repetirás a tus hijos, y hablarás de ellas estando en tu casa, y andando por el camino, y al acostarte, y cuando te levantes. </a:t>
            </a:r>
            <a:r>
              <a:rPr lang="es-MX" sz="2800" b="0" i="0" u="none" strike="noStrike" baseline="0" dirty="0" err="1">
                <a:solidFill>
                  <a:schemeClr val="tx1"/>
                </a:solidFill>
                <a:latin typeface="Verdana" panose="020B0604030504040204" pitchFamily="34" charset="0"/>
              </a:rPr>
              <a:t>Deu</a:t>
            </a:r>
            <a:r>
              <a:rPr lang="es-MX" sz="2800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 6:8  Y las atarás como una señal en tu mano, y estarán como frontales entre tus ojos; </a:t>
            </a:r>
            <a:r>
              <a:rPr lang="es-MX" sz="2800" b="0" i="0" u="none" strike="noStrike" baseline="0" dirty="0" err="1">
                <a:solidFill>
                  <a:schemeClr val="tx1"/>
                </a:solidFill>
                <a:latin typeface="Verdana" panose="020B0604030504040204" pitchFamily="34" charset="0"/>
              </a:rPr>
              <a:t>Deu</a:t>
            </a:r>
            <a:r>
              <a:rPr lang="es-MX" sz="2800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 6:9  y las escribirás en los postes de tu casa, y en tus puertas</a:t>
            </a:r>
            <a:r>
              <a:rPr lang="es-MX" sz="2800" b="0" i="0" u="none" strike="noStrike" baseline="0" dirty="0">
                <a:solidFill>
                  <a:srgbClr val="008080"/>
                </a:solidFill>
                <a:latin typeface="Verdana" panose="020B0604030504040204" pitchFamily="34" charset="0"/>
              </a:rPr>
              <a:t>.</a:t>
            </a:r>
            <a:r>
              <a:rPr lang="es-MX" sz="2800" b="0" i="0" u="none" strike="noStrike" baseline="30000" dirty="0">
                <a:solidFill>
                  <a:srgbClr val="FF0000"/>
                </a:solidFill>
                <a:latin typeface="Verdana" panose="020B0604030504040204" pitchFamily="34" charset="0"/>
              </a:rPr>
              <a:t>(C)</a:t>
            </a:r>
            <a:r>
              <a:rPr lang="es-MX" sz="2800" b="0" i="0" u="none" strike="noStrike" baseline="0" dirty="0">
                <a:solidFill>
                  <a:srgbClr val="FF0000"/>
                </a:solidFill>
                <a:latin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66446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77C4B7-F9B7-CE79-5F31-9C656D842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/>
              <a:t>“Educa al niño en el camino por el que debe ir”</a:t>
            </a:r>
            <a:endParaRPr lang="es-ES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A486FE-BF6B-3DD3-34A9-DE20910914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034540"/>
            <a:ext cx="11155680" cy="4311396"/>
          </a:xfrm>
        </p:spPr>
        <p:txBody>
          <a:bodyPr/>
          <a:lstStyle/>
          <a:p>
            <a:pPr algn="just"/>
            <a:r>
              <a:rPr lang="es-MX" sz="3200" dirty="0"/>
              <a:t>El proverbio exige a los padres al estudio más profundo sobre las características individuales de cada hijo (idiosincrasia), para criarlos conforme a esta disposición (“camino”). </a:t>
            </a:r>
          </a:p>
          <a:p>
            <a:pPr algn="just"/>
            <a:r>
              <a:rPr lang="es-MX" sz="3200" dirty="0"/>
              <a:t>Así, pues, como regla general, el hijo permanecerá fiel a su formación. Esta formación será el producto de una atención personalizada</a:t>
            </a:r>
            <a:r>
              <a:rPr lang="es-MX" sz="2000" dirty="0"/>
              <a:t>.  </a:t>
            </a:r>
            <a:endParaRPr lang="es-ES" sz="20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2060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953F22-29D8-5217-B948-C7979EFEE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/>
              <a:t>“Educa al niño en el camino por el que debe ir”</a:t>
            </a:r>
            <a:endParaRPr lang="es-ES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3E7934-3BEE-EC47-8EC0-C5384870C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800" dirty="0"/>
              <a:t>El texto no promete que el hijo nunca podría equivocarse. </a:t>
            </a:r>
          </a:p>
          <a:p>
            <a:pPr algn="just"/>
            <a:r>
              <a:rPr lang="es-MX" sz="2800" dirty="0"/>
              <a:t>El texto tampoco responsabiliza a los padres por cada mala decisión que los hijos adultos tomen. </a:t>
            </a:r>
          </a:p>
          <a:p>
            <a:pPr algn="just"/>
            <a:r>
              <a:rPr lang="es-MX" sz="2800" dirty="0"/>
              <a:t>Cada persona tiene poder individual de elección, y toma sus propias decisiones, y a veces se equivoca a pesar de que recibió una buena crianza.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539430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CD0F5A-1512-A869-4E6E-F36427564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/>
              <a:t>“Educa al niño en el camino por el que debe ir”</a:t>
            </a:r>
            <a:endParaRPr lang="es-ES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BD9C9D-DE7D-1C54-BC13-940F69225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MX" sz="3200" dirty="0"/>
              <a:t>Por boca de Isaías, Dios dijo, </a:t>
            </a:r>
            <a:r>
              <a:rPr lang="es-MX" sz="3200" i="1" dirty="0"/>
              <a:t>“Oíd, cielos, y escucha tú, tierra; porque habla Jehová: </a:t>
            </a:r>
            <a:r>
              <a:rPr lang="es-MX" sz="3200" i="1" dirty="0" err="1"/>
              <a:t>Crié</a:t>
            </a:r>
            <a:r>
              <a:rPr lang="es-MX" sz="3200" i="1" dirty="0"/>
              <a:t> hijos, y los engrandecí, y ellos se rebelaron contra mí”</a:t>
            </a:r>
            <a:r>
              <a:rPr lang="es-MX" sz="3200" dirty="0"/>
              <a:t> (</a:t>
            </a:r>
            <a:r>
              <a:rPr lang="es-MX" sz="3200" dirty="0" err="1"/>
              <a:t>Is</a:t>
            </a:r>
            <a:r>
              <a:rPr lang="es-MX" sz="3200" dirty="0"/>
              <a:t>. 1:2). Dios, el mejor padre, el padre perfecto, capacitó a sus hijos de la forma más completa y eficiente. Pero, ellos se rebelaron contra él.</a:t>
            </a:r>
          </a:p>
          <a:p>
            <a:pPr algn="just"/>
            <a:r>
              <a:rPr lang="es-MX" sz="3200" dirty="0"/>
              <a:t> Nadie podría sugerir que Dios fue negligente en su responsabilidad paternal. Sin embargo, sus hijos se apartaron de la verdad ignorando la palabra de Dios (cf. Os. 4:6).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039292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91E2E4-EA95-B171-BFCB-20C2E495D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/>
              <a:t>“Educa al niño en el camino por el que debe ir”</a:t>
            </a:r>
            <a:endParaRPr lang="es-ES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19B070-B5C0-2FA2-01B5-E4AFEEBB5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3200" dirty="0"/>
              <a:t>Proverbios 22:15</a:t>
            </a:r>
          </a:p>
          <a:p>
            <a:pPr algn="just"/>
            <a:endParaRPr lang="es-MX" sz="3200" dirty="0"/>
          </a:p>
          <a:p>
            <a:pPr algn="just"/>
            <a:r>
              <a:rPr lang="es-MX" sz="3200" dirty="0"/>
              <a:t>Los niños son inmaduros. Sus caprichos necios y sus pensamientos infantiles deben ser quitados y así reemplazados al crecer, haciéndolos personas </a:t>
            </a:r>
            <a:r>
              <a:rPr lang="es-MX" sz="3200" b="1" dirty="0"/>
              <a:t>pensativas </a:t>
            </a:r>
            <a:r>
              <a:rPr lang="es-MX" sz="3200" dirty="0"/>
              <a:t>y maduras en vez de ser reaccionarios.</a:t>
            </a:r>
            <a:endParaRPr lang="es-ES" sz="3200" dirty="0"/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4BE49B64-4259-6AA7-0D68-5D83BC24044A}"/>
              </a:ext>
            </a:extLst>
          </p:cNvPr>
          <p:cNvSpPr/>
          <p:nvPr/>
        </p:nvSpPr>
        <p:spPr>
          <a:xfrm>
            <a:off x="5474970" y="2441448"/>
            <a:ext cx="6195822" cy="1639062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800" i="1" dirty="0">
                <a:latin typeface="Georgia" panose="02040502050405020303" pitchFamily="18" charset="0"/>
              </a:rPr>
              <a:t>La necedad está ligada en el corazón del muchacho; Mas la vara de la corrección la alejará de él. 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255064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7BFAB4-27B1-C65C-D6AE-2AAA15791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816102"/>
          </a:xfrm>
        </p:spPr>
        <p:txBody>
          <a:bodyPr>
            <a:normAutofit/>
          </a:bodyPr>
          <a:lstStyle/>
          <a:p>
            <a:r>
              <a:rPr lang="es-MX" sz="3600" dirty="0"/>
              <a:t>“Educa al niño en el camino por el que debe ir”</a:t>
            </a:r>
            <a:endParaRPr lang="es-ES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2C3256-F6BE-2EE3-1EC2-196CBC622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1634490"/>
            <a:ext cx="11155680" cy="5120640"/>
          </a:xfrm>
        </p:spPr>
        <p:txBody>
          <a:bodyPr/>
          <a:lstStyle/>
          <a:p>
            <a:r>
              <a:rPr lang="es-MX" sz="3200" dirty="0"/>
              <a:t>Muy importante Si no son disciplinados y dirigidos apropiadamente durante los años en los cuales deben de ser enseñados , tal vez será demasiado tarde para que cambien más tarde en sus vidas.</a:t>
            </a:r>
            <a:r>
              <a:rPr lang="es-MX" sz="3600" dirty="0"/>
              <a:t> (Proverbios 19:18).</a:t>
            </a:r>
            <a:r>
              <a:rPr lang="es-MX" dirty="0"/>
              <a:t> </a:t>
            </a:r>
            <a:endParaRPr lang="es-ES" dirty="0"/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0FC5FCC2-C522-F284-99BE-717EFEBBB8A0}"/>
              </a:ext>
            </a:extLst>
          </p:cNvPr>
          <p:cNvSpPr/>
          <p:nvPr/>
        </p:nvSpPr>
        <p:spPr>
          <a:xfrm>
            <a:off x="3246120" y="3771900"/>
            <a:ext cx="8709660" cy="16002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3200" i="1" dirty="0"/>
              <a:t>Castiga a tu hijo en tanto que hay esperanza;</a:t>
            </a:r>
            <a:br>
              <a:rPr lang="es-MX" sz="3200" dirty="0"/>
            </a:br>
            <a:r>
              <a:rPr lang="es-MX" sz="3200" i="1" dirty="0"/>
              <a:t>Mas no se apresure tu alma para destruirlo. </a:t>
            </a:r>
            <a:endParaRPr lang="es-ES" sz="3200" dirty="0"/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D37B5FE3-BC8E-EF7C-53CA-67F97B68B67A}"/>
              </a:ext>
            </a:extLst>
          </p:cNvPr>
          <p:cNvSpPr/>
          <p:nvPr/>
        </p:nvSpPr>
        <p:spPr>
          <a:xfrm>
            <a:off x="3817620" y="5136641"/>
            <a:ext cx="7749540" cy="1600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800" dirty="0">
                <a:latin typeface="Georgia" panose="02040502050405020303" pitchFamily="18" charset="0"/>
              </a:rPr>
              <a:t>Proverbios 29 15 </a:t>
            </a:r>
            <a:r>
              <a:rPr lang="es-MX" sz="2800" i="1" dirty="0">
                <a:latin typeface="Georgia" panose="02040502050405020303" pitchFamily="18" charset="0"/>
              </a:rPr>
              <a:t>La vara y la corrección dan sabiduría; Mas el muchacho consentido avergonzará a su madre</a:t>
            </a:r>
            <a:r>
              <a:rPr lang="es-MX" i="1" dirty="0">
                <a:latin typeface="Georgia" panose="02040502050405020303" pitchFamily="18" charset="0"/>
              </a:rPr>
              <a:t>. 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75114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C633F7-D61A-370F-5817-A1DB120DE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/>
              <a:t>“Educa al niño en el camino por el que debe ir”</a:t>
            </a:r>
            <a:endParaRPr lang="es-ES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C551644-FD92-602C-3870-02D867B85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  <a:p>
            <a:pPr algn="just"/>
            <a:r>
              <a:rPr lang="es-MX" sz="3200" dirty="0"/>
              <a:t>Dejando un niño suelto para crecer solo sin guianza, </a:t>
            </a:r>
            <a:r>
              <a:rPr lang="es-MX" sz="3200" dirty="0" err="1"/>
              <a:t>ó</a:t>
            </a:r>
            <a:r>
              <a:rPr lang="es-MX" sz="3200" dirty="0"/>
              <a:t> por negligencia </a:t>
            </a:r>
            <a:r>
              <a:rPr lang="es-MX" sz="3200" dirty="0" err="1"/>
              <a:t>ó</a:t>
            </a:r>
            <a:r>
              <a:rPr lang="es-MX" sz="3200" dirty="0"/>
              <a:t> deliberadamente, le será algo destructivo tanto para él como para los padres. Y la sociedad </a:t>
            </a:r>
          </a:p>
          <a:p>
            <a:pPr algn="just"/>
            <a:r>
              <a:rPr lang="es-MX" sz="3200" dirty="0"/>
              <a:t>  Proverbios 19:18</a:t>
            </a:r>
            <a:r>
              <a:rPr lang="es-MX" sz="2800" dirty="0"/>
              <a:t>  </a:t>
            </a:r>
            <a:r>
              <a:rPr lang="es-MX" sz="2800" i="1" dirty="0"/>
              <a:t>Castiga a tu hijo en tanto que hay esperanza;</a:t>
            </a:r>
            <a:br>
              <a:rPr lang="es-MX" sz="2800" dirty="0"/>
            </a:br>
            <a:r>
              <a:rPr lang="es-MX" sz="2800" i="1" dirty="0"/>
              <a:t>Mas no se apresure tu alma para destruirlo. 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943824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A7EDF-121B-10A4-68E8-E2213F967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571500"/>
            <a:ext cx="11155680" cy="674370"/>
          </a:xfrm>
        </p:spPr>
        <p:txBody>
          <a:bodyPr>
            <a:normAutofit/>
          </a:bodyPr>
          <a:lstStyle/>
          <a:p>
            <a:r>
              <a:rPr lang="es-MX" sz="3600" dirty="0"/>
              <a:t>“Educa al niño en el camino por el que debe ir”</a:t>
            </a:r>
            <a:endParaRPr lang="es-ES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AB9B95-23CD-625E-8F29-A9B10470E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1245870"/>
            <a:ext cx="11155680" cy="5452110"/>
          </a:xfrm>
        </p:spPr>
        <p:txBody>
          <a:bodyPr>
            <a:normAutofit fontScale="92500" lnSpcReduction="10000"/>
          </a:bodyPr>
          <a:lstStyle/>
          <a:p>
            <a:r>
              <a:rPr lang="es-MX" sz="2800" dirty="0"/>
              <a:t>La disciplina es primeramente y básicamente un asunto de  </a:t>
            </a:r>
            <a:r>
              <a:rPr lang="es-MX" sz="2800" b="1" dirty="0"/>
              <a:t>instrucción </a:t>
            </a:r>
            <a:r>
              <a:rPr lang="es-MX" sz="2800" dirty="0"/>
              <a:t>para el niño y si no funciona así, entonces el </a:t>
            </a:r>
            <a:r>
              <a:rPr lang="es-MX" sz="2800" b="1" dirty="0"/>
              <a:t>castigo </a:t>
            </a:r>
            <a:r>
              <a:rPr lang="es-MX" sz="2800" dirty="0"/>
              <a:t>corporal es necesario cuando hace lo </a:t>
            </a:r>
            <a:r>
              <a:rPr lang="es-ES" sz="2800" dirty="0"/>
              <a:t>malo.</a:t>
            </a:r>
            <a:r>
              <a:rPr lang="sv-SE" dirty="0"/>
              <a:t> </a:t>
            </a:r>
          </a:p>
          <a:p>
            <a:r>
              <a:rPr lang="sv-SE" sz="3200" dirty="0"/>
              <a:t>La vara Proverbios  29:15;</a:t>
            </a:r>
            <a:r>
              <a:rPr lang="es-MX" dirty="0"/>
              <a:t> </a:t>
            </a:r>
            <a:r>
              <a:rPr lang="es-MX" sz="3200" dirty="0"/>
              <a:t> </a:t>
            </a:r>
            <a:r>
              <a:rPr lang="es-MX" sz="3200" b="1" i="1" dirty="0"/>
              <a:t>La vara y la corrección dan sabiduría; Mas el muchacho consentido avergonzará a su madre.</a:t>
            </a:r>
            <a:r>
              <a:rPr lang="es-MX" b="1" i="1" dirty="0"/>
              <a:t> </a:t>
            </a:r>
            <a:r>
              <a:rPr lang="sv-SE" sz="3200" b="1" dirty="0"/>
              <a:t> </a:t>
            </a:r>
          </a:p>
          <a:p>
            <a:r>
              <a:rPr kumimoji="0" lang="sv-S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erstadt"/>
                <a:ea typeface="+mn-ea"/>
                <a:cs typeface="+mn-cs"/>
              </a:rPr>
              <a:t>Proverbios </a:t>
            </a:r>
            <a:r>
              <a:rPr lang="sv-SE" sz="3200" dirty="0"/>
              <a:t>23:13-14; </a:t>
            </a:r>
            <a:r>
              <a:rPr lang="es-MX" sz="2800" b="1" i="1" dirty="0"/>
              <a:t>No rehúses corregir al muchacho;   Porque si lo castigas con vara, no morirá.  </a:t>
            </a:r>
            <a:r>
              <a:rPr lang="es-MX" sz="2800" b="1" dirty="0"/>
              <a:t>14 </a:t>
            </a:r>
            <a:r>
              <a:rPr lang="es-MX" sz="2800" b="1" i="1" dirty="0"/>
              <a:t>Lo castigarás con vara,  Y librarás su alma del </a:t>
            </a:r>
            <a:r>
              <a:rPr lang="es-MX" sz="2800" b="1" i="1" dirty="0" err="1"/>
              <a:t>Seol</a:t>
            </a:r>
            <a:r>
              <a:rPr lang="es-MX" sz="2800" i="1" dirty="0"/>
              <a:t>.</a:t>
            </a:r>
            <a:r>
              <a:rPr lang="sv-SE" sz="4400" dirty="0"/>
              <a:t>   </a:t>
            </a:r>
          </a:p>
          <a:p>
            <a:r>
              <a:rPr lang="sv-SE" sz="3600" b="1" dirty="0"/>
              <a:t>Proverbios</a:t>
            </a:r>
            <a:r>
              <a:rPr lang="sv-SE" sz="4400" dirty="0"/>
              <a:t> </a:t>
            </a:r>
            <a:r>
              <a:rPr lang="sv-SE" sz="3200" dirty="0"/>
              <a:t>13:</a:t>
            </a:r>
            <a:r>
              <a:rPr lang="sv-SE" dirty="0"/>
              <a:t>.</a:t>
            </a:r>
            <a:r>
              <a:rPr lang="es-MX" dirty="0"/>
              <a:t> </a:t>
            </a:r>
            <a:r>
              <a:rPr lang="es-MX" sz="3200" dirty="0"/>
              <a:t>24 </a:t>
            </a:r>
            <a:r>
              <a:rPr lang="es-MX" sz="3200" i="1" dirty="0"/>
              <a:t>El que detiene el castigo, a su hijo aborrece;  Mas el que lo ama, desde temprano lo corrige</a:t>
            </a:r>
            <a:r>
              <a:rPr lang="es-MX" i="1" dirty="0"/>
              <a:t>. 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431022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8B8377-CDD2-0923-573B-D62D070AA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08" y="601218"/>
            <a:ext cx="11155680" cy="781812"/>
          </a:xfrm>
        </p:spPr>
        <p:txBody>
          <a:bodyPr/>
          <a:lstStyle/>
          <a:p>
            <a:r>
              <a:rPr lang="es-MX" dirty="0"/>
              <a:t>CONCLUCION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BB3216-98DD-579F-F80A-AF62FD17C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1645920"/>
            <a:ext cx="11155680" cy="4700016"/>
          </a:xfrm>
        </p:spPr>
        <p:txBody>
          <a:bodyPr>
            <a:normAutofit fontScale="92500"/>
          </a:bodyPr>
          <a:lstStyle/>
          <a:p>
            <a:pPr algn="just"/>
            <a:r>
              <a:rPr lang="es-MX" sz="3600" dirty="0"/>
              <a:t>Instruye al niño en su camino</a:t>
            </a:r>
          </a:p>
          <a:p>
            <a:pPr algn="just"/>
            <a:r>
              <a:rPr lang="es-MX" sz="3200" dirty="0"/>
              <a:t>Dios desea hermanos que disciplinemos a nuestros hijos .</a:t>
            </a:r>
          </a:p>
          <a:p>
            <a:pPr algn="just"/>
            <a:r>
              <a:rPr lang="es-MX" sz="3200" dirty="0"/>
              <a:t>Dios desea que los eduquemos a nuestros hijos </a:t>
            </a:r>
          </a:p>
          <a:p>
            <a:pPr algn="just"/>
            <a:r>
              <a:rPr lang="es-MX" sz="3200" dirty="0"/>
              <a:t>Recuerda estas verdades que son para el padre y la madre </a:t>
            </a:r>
          </a:p>
          <a:p>
            <a:pPr algn="just"/>
            <a:r>
              <a:rPr lang="es-MX" sz="3200" dirty="0"/>
              <a:t>No es la iglesia local la que debe disciplinar a los niños </a:t>
            </a:r>
          </a:p>
          <a:p>
            <a:pPr algn="just"/>
            <a:r>
              <a:rPr lang="es-MX" sz="3200" dirty="0"/>
              <a:t>Son los padres abuelos los que deben ordenar a sus hijos </a:t>
            </a:r>
          </a:p>
          <a:p>
            <a:pPr algn="just"/>
            <a:r>
              <a:rPr lang="es-ES" sz="3200" dirty="0"/>
              <a:t>Por Hoswaldo Moreno Parrales   www.creiporlocualhable.com</a:t>
            </a:r>
          </a:p>
        </p:txBody>
      </p:sp>
    </p:spTree>
    <p:extLst>
      <p:ext uri="{BB962C8B-B14F-4D97-AF65-F5344CB8AC3E}">
        <p14:creationId xmlns:p14="http://schemas.microsoft.com/office/powerpoint/2010/main" val="22530814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FA44FD-8BC2-B25C-E7A0-09751A589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724662"/>
          </a:xfrm>
        </p:spPr>
        <p:txBody>
          <a:bodyPr>
            <a:normAutofit/>
          </a:bodyPr>
          <a:lstStyle/>
          <a:p>
            <a:r>
              <a:rPr lang="es-MX" sz="3600" dirty="0"/>
              <a:t>INTRODUCCION </a:t>
            </a:r>
            <a:endParaRPr lang="es-ES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B23A41B-2814-5362-443F-53DF01615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478" y="1703070"/>
            <a:ext cx="11155680" cy="5040630"/>
          </a:xfrm>
        </p:spPr>
        <p:txBody>
          <a:bodyPr>
            <a:normAutofit/>
          </a:bodyPr>
          <a:lstStyle/>
          <a:p>
            <a:pPr algn="just"/>
            <a:r>
              <a:rPr lang="es-MX" sz="2800" u="sng" dirty="0">
                <a:latin typeface="Abadi" panose="020B0604020104020204" pitchFamily="34" charset="0"/>
              </a:rPr>
              <a:t>“Educa al niño en el camino por el que debe ir, y no lo dejará ni siquiera cuando llegue a viejo” (</a:t>
            </a:r>
            <a:r>
              <a:rPr lang="es-MX" sz="2800" dirty="0">
                <a:latin typeface="Abadi" panose="020B0604020104020204" pitchFamily="34" charset="0"/>
                <a:hlinkClick r:id="rId2"/>
              </a:rPr>
              <a:t>Proverbios 22:6</a:t>
            </a:r>
            <a:r>
              <a:rPr lang="es-MX" sz="2800" u="sng" dirty="0">
                <a:latin typeface="Abadi" panose="020B0604020104020204" pitchFamily="34" charset="0"/>
              </a:rPr>
              <a:t>, </a:t>
            </a:r>
            <a:r>
              <a:rPr lang="es-MX" sz="2800" i="1" dirty="0">
                <a:latin typeface="Abadi" panose="020B0604020104020204" pitchFamily="34" charset="0"/>
              </a:rPr>
              <a:t>Traducción del Nuevo Mundo</a:t>
            </a:r>
            <a:r>
              <a:rPr lang="es-MX" sz="2800" u="sng" dirty="0">
                <a:latin typeface="Abadi" panose="020B0604020104020204" pitchFamily="34" charset="0"/>
              </a:rPr>
              <a:t>)</a:t>
            </a:r>
          </a:p>
          <a:p>
            <a:pPr algn="just"/>
            <a:r>
              <a:rPr lang="es-MX" sz="3200" dirty="0">
                <a:latin typeface="Abadi" panose="020B0604020104020204" pitchFamily="34" charset="0"/>
              </a:rPr>
              <a:t>“</a:t>
            </a:r>
            <a:r>
              <a:rPr lang="es-MX" sz="2800" dirty="0">
                <a:latin typeface="Abadi" panose="020B0604020104020204" pitchFamily="34" charset="0"/>
              </a:rPr>
              <a:t>Instruye al niño en su camino, y ni aun de viejo se apartará de él” (Proverbios 22:6, </a:t>
            </a:r>
            <a:r>
              <a:rPr lang="es-MX" sz="2800" i="1" dirty="0">
                <a:latin typeface="Abadi" panose="020B0604020104020204" pitchFamily="34" charset="0"/>
              </a:rPr>
              <a:t>Reina-Valera,</a:t>
            </a:r>
            <a:r>
              <a:rPr lang="es-MX" sz="2800" dirty="0">
                <a:latin typeface="Abadi" panose="020B0604020104020204" pitchFamily="34" charset="0"/>
              </a:rPr>
              <a:t> 1995).</a:t>
            </a:r>
          </a:p>
          <a:p>
            <a:pPr algn="just"/>
            <a:r>
              <a:rPr lang="es-MX" dirty="0"/>
              <a:t>(</a:t>
            </a:r>
            <a:r>
              <a:rPr lang="es-MX" sz="2400" dirty="0">
                <a:latin typeface="Abadi" panose="020B0604020104020204" pitchFamily="34" charset="0"/>
              </a:rPr>
              <a:t>BAD)  </a:t>
            </a:r>
            <a:r>
              <a:rPr lang="es-MX" sz="2800" dirty="0">
                <a:latin typeface="Abadi" panose="020B0604020104020204" pitchFamily="34" charset="0"/>
              </a:rPr>
              <a:t>Instruye al niño en el camino </a:t>
            </a:r>
            <a:r>
              <a:rPr lang="es-MX" sz="2800" dirty="0" err="1">
                <a:latin typeface="Abadi" panose="020B0604020104020204" pitchFamily="34" charset="0"/>
              </a:rPr>
              <a:t>correcto,y</a:t>
            </a:r>
            <a:r>
              <a:rPr lang="es-MX" sz="2800" dirty="0">
                <a:latin typeface="Abadi" panose="020B0604020104020204" pitchFamily="34" charset="0"/>
              </a:rPr>
              <a:t> aun en su vejez no lo abandonará.	</a:t>
            </a:r>
          </a:p>
          <a:p>
            <a:pPr algn="just"/>
            <a:r>
              <a:rPr lang="es-MX" sz="2800" dirty="0">
                <a:latin typeface="Abadi" panose="020B0604020104020204" pitchFamily="34" charset="0"/>
              </a:rPr>
              <a:t>(LBLA)  Enseña al niño el camino en que debe andar, y aun cuando sea viejo no se apartará de él.</a:t>
            </a:r>
          </a:p>
          <a:p>
            <a:pPr algn="just"/>
            <a:endParaRPr lang="es-ES" sz="4400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391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B42ED2-D9CC-DAA9-7E83-0855A3EED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MX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erstadt"/>
                <a:ea typeface="+mj-ea"/>
                <a:cs typeface="+mj-cs"/>
              </a:rPr>
              <a:t>INTRODUCCION 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5C65786-B979-6D26-A40C-E6168693B9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1680210"/>
            <a:ext cx="11155680" cy="466572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MX" sz="4000" dirty="0"/>
              <a:t>El trabajo de disciplinar es de los padres Padre y madre</a:t>
            </a:r>
          </a:p>
          <a:p>
            <a:pPr algn="just"/>
            <a:r>
              <a:rPr lang="es-MX" sz="4000" dirty="0"/>
              <a:t>“Instruye”: implica guiar, enseñar, corregir y modelar con el ejemplo</a:t>
            </a:r>
          </a:p>
          <a:p>
            <a:pPr algn="just"/>
            <a:r>
              <a:rPr lang="es-MX" sz="4000" dirty="0"/>
              <a:t>“Al niño”: se refiere a la etapa de formación, cuando el corazón es más receptivo.</a:t>
            </a:r>
          </a:p>
          <a:p>
            <a:pPr algn="just"/>
            <a:r>
              <a:rPr lang="es-MX" sz="4000" dirty="0"/>
              <a:t>“En su camino”: no cualquier camino, sino el camino del Señor, el camino de la sabiduría y la justicia.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10514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1D56F1-A4BB-FFB7-EA83-643491C1B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MX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erstadt"/>
                <a:ea typeface="+mj-ea"/>
                <a:cs typeface="+mj-cs"/>
              </a:rPr>
              <a:t>INTRODUCCION 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61509E-2664-5F84-3EEB-AE65B999D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3200" u="sng" dirty="0"/>
              <a:t>Este texto Nos recuerda la responsabilidad de formar a los hijos en la senda correcta desde temprana edad.</a:t>
            </a:r>
          </a:p>
          <a:p>
            <a:pPr algn="just"/>
            <a:r>
              <a:rPr lang="es-MX" sz="3200" u="sng" dirty="0"/>
              <a:t>Los padres que enseñan a sus hijos a amar a Dios y a respetar sus normas pueden esperar que toda esa educación los ayude durante el resto de sus vidas.</a:t>
            </a:r>
          </a:p>
          <a:p>
            <a:pPr algn="just"/>
            <a:endParaRPr lang="es-MX" sz="3200" u="sng" dirty="0"/>
          </a:p>
          <a:p>
            <a:pPr algn="just"/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010072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CE960A-9338-4992-D3E2-4DC3C60BF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/>
              <a:t>“Educa al niño en el camino por el que debe ir”</a:t>
            </a:r>
            <a:endParaRPr lang="es-ES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C48927-F467-CF97-B2A9-3203B2B56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3200" u="sng" dirty="0"/>
              <a:t>Estas palabras también pueden traducirse como “inicia </a:t>
            </a:r>
          </a:p>
          <a:p>
            <a:pPr algn="just"/>
            <a:r>
              <a:rPr lang="es-MX" sz="3200" u="sng" dirty="0"/>
              <a:t>al niño en el camino que debe seguir”. </a:t>
            </a:r>
          </a:p>
          <a:p>
            <a:pPr algn="just"/>
            <a:r>
              <a:rPr lang="es-MX" sz="3200" u="sng" dirty="0"/>
              <a:t>Muchos versículos del libro de Proverbios animan a los padres a enseñarles a sus hijos lo que está bien y lo que está mal desde mas pequeñitos Proverbios 19:18 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1225850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86EC20-0E9C-ABD5-6BE5-249707068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/>
              <a:t>“Educa al niño en el camino por el que debe ir”</a:t>
            </a:r>
            <a:endParaRPr lang="es-ES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56EB5B-56CC-7E09-9A90-5EAF26D0F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C032DC62-FBEB-078D-ABDE-2868C8461994}"/>
              </a:ext>
            </a:extLst>
          </p:cNvPr>
          <p:cNvSpPr/>
          <p:nvPr/>
        </p:nvSpPr>
        <p:spPr>
          <a:xfrm>
            <a:off x="708660" y="2674620"/>
            <a:ext cx="5966460" cy="37033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R="0" algn="ctr" rtl="0"/>
            <a:r>
              <a:rPr lang="es-MX" sz="3600" b="0" i="0" u="none" strike="noStrike" baseline="0" dirty="0" err="1">
                <a:solidFill>
                  <a:schemeClr val="tx1"/>
                </a:solidFill>
                <a:latin typeface="Verdana" panose="020B0604030504040204" pitchFamily="34" charset="0"/>
              </a:rPr>
              <a:t>Prov</a:t>
            </a:r>
            <a:r>
              <a:rPr lang="es-MX" sz="3600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 19:18  </a:t>
            </a:r>
          </a:p>
          <a:p>
            <a:pPr marR="0" algn="just" rtl="0"/>
            <a:r>
              <a:rPr lang="es-MX" sz="3600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Castiga a tu hijo en tanto que hay esperanza; </a:t>
            </a:r>
            <a:r>
              <a:rPr lang="es-ES" sz="3600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 Mas no se apresure tu alma para destruirlo. </a:t>
            </a: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6C40C489-F6AE-015E-557B-BCF8B66D08FF}"/>
              </a:ext>
            </a:extLst>
          </p:cNvPr>
          <p:cNvSpPr/>
          <p:nvPr/>
        </p:nvSpPr>
        <p:spPr>
          <a:xfrm>
            <a:off x="6675120" y="2777490"/>
            <a:ext cx="4995672" cy="35684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R="0" algn="ctr" rtl="0"/>
            <a:r>
              <a:rPr lang="es-MX" sz="3200" b="0" i="0" u="none" strike="noStrike" baseline="0" dirty="0" err="1">
                <a:solidFill>
                  <a:schemeClr val="tx1"/>
                </a:solidFill>
                <a:latin typeface="Verdana" panose="020B0604030504040204" pitchFamily="34" charset="0"/>
              </a:rPr>
              <a:t>Prov</a:t>
            </a:r>
            <a:r>
              <a:rPr lang="es-MX" sz="3200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 22:15 </a:t>
            </a:r>
          </a:p>
          <a:p>
            <a:pPr marR="0" algn="just" rtl="0"/>
            <a:r>
              <a:rPr lang="es-MX" sz="3200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 La necedad está ligada en el corazón del muchacho;  Mas la vara de la corrección la alejará de él. </a:t>
            </a:r>
          </a:p>
        </p:txBody>
      </p:sp>
    </p:spTree>
    <p:extLst>
      <p:ext uri="{BB962C8B-B14F-4D97-AF65-F5344CB8AC3E}">
        <p14:creationId xmlns:p14="http://schemas.microsoft.com/office/powerpoint/2010/main" val="1617866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4707BD-DCAE-805D-04A9-DCF967EE7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3600" dirty="0"/>
              <a:t>“Educa al niño en el camino por el que debe ir”</a:t>
            </a:r>
            <a:endParaRPr lang="es-ES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C5F7FC-10D2-B2B0-054A-73FBB5429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1D12E50C-96F1-A6B5-DBE6-26A293A24EB3}"/>
              </a:ext>
            </a:extLst>
          </p:cNvPr>
          <p:cNvSpPr/>
          <p:nvPr/>
        </p:nvSpPr>
        <p:spPr>
          <a:xfrm>
            <a:off x="708660" y="2699766"/>
            <a:ext cx="5852160" cy="364617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R="0" algn="ctr" rtl="0"/>
            <a:r>
              <a:rPr lang="es-MX" sz="3600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Pro 29:15 </a:t>
            </a:r>
          </a:p>
          <a:p>
            <a:pPr marR="0" rtl="0"/>
            <a:r>
              <a:rPr lang="es-MX" sz="3600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 La vara y la corrección dan sabiduría;  Mas el muchacho consentido avergonzará a su madre. 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A74A4C85-B663-2A99-BDFC-B0B38D45CF45}"/>
              </a:ext>
            </a:extLst>
          </p:cNvPr>
          <p:cNvSpPr/>
          <p:nvPr/>
        </p:nvSpPr>
        <p:spPr>
          <a:xfrm>
            <a:off x="6560820" y="2699766"/>
            <a:ext cx="5116068" cy="364617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R="0" algn="just" rtl="0"/>
            <a:r>
              <a:rPr lang="es-MX" sz="1800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(           </a:t>
            </a:r>
            <a:r>
              <a:rPr lang="es-MX" sz="3600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LBLA)</a:t>
            </a:r>
          </a:p>
          <a:p>
            <a:pPr marR="0" algn="just" rtl="0"/>
            <a:r>
              <a:rPr lang="es-MX" sz="3600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La vara y la reprensión dan sabiduría, pero el niño consentido avergüenza a su madre.</a:t>
            </a:r>
            <a:endParaRPr lang="es-MX" sz="1800" b="0" i="0" u="none" strike="noStrike" baseline="0" dirty="0">
              <a:solidFill>
                <a:schemeClr val="tx1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709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2F40C1-4590-35BE-572E-A87BFABB1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/>
              <a:t>“Educa al niño en el camino por el que debe ir”</a:t>
            </a:r>
            <a:endParaRPr lang="es-ES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ADFB6E-8A8C-B561-E60D-381196658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800" dirty="0"/>
              <a:t>Algunos han concluido que este texto enseña que un niño debidamente educado nunca se apartará del camino de Dios, y que si se aparta fue porque sus padres no lo instruyeron debidamente. </a:t>
            </a:r>
          </a:p>
          <a:p>
            <a:pPr algn="just"/>
            <a:r>
              <a:rPr lang="es-MX" sz="4400" dirty="0"/>
              <a:t>´</a:t>
            </a:r>
            <a:r>
              <a:rPr lang="es-MX" sz="3200" dirty="0"/>
              <a:t>En semejante escenario, los padres serían los responsables. Pero, el texto no trata del camino de Dios, </a:t>
            </a:r>
            <a:r>
              <a:rPr lang="es-MX" sz="3200" b="1" u="sng" dirty="0"/>
              <a:t>sino del camino del niño.  </a:t>
            </a:r>
            <a:endParaRPr lang="es-ES" sz="4400" b="1" u="sng" dirty="0"/>
          </a:p>
        </p:txBody>
      </p:sp>
    </p:spTree>
    <p:extLst>
      <p:ext uri="{BB962C8B-B14F-4D97-AF65-F5344CB8AC3E}">
        <p14:creationId xmlns:p14="http://schemas.microsoft.com/office/powerpoint/2010/main" val="3245864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65EAB1-6EDB-68E8-0A0B-63EB81F19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“</a:t>
            </a:r>
            <a:r>
              <a:rPr lang="es-MX" sz="3600" dirty="0"/>
              <a:t>Educa al niño en el camino por el que debe ir”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E17AD05-BA25-E5E1-E451-B52AC5089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3600" dirty="0"/>
              <a:t>Otras versiones traducen, “Instruye al joven según sus disposiciones, que luego, de viejo, no se apartará de ellas” (JER). </a:t>
            </a:r>
          </a:p>
          <a:p>
            <a:pPr algn="just"/>
            <a:r>
              <a:rPr lang="es-MX" sz="3600" dirty="0"/>
              <a:t>“Instruye al niño en su carrera; aun cuando fuere viejo no se apartará de ella” (NRV).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1834567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1423</Words>
  <Application>Microsoft Office PowerPoint</Application>
  <PresentationFormat>Panorámica</PresentationFormat>
  <Paragraphs>77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5" baseType="lpstr">
      <vt:lpstr>Abadi</vt:lpstr>
      <vt:lpstr>Arial</vt:lpstr>
      <vt:lpstr>Bierstadt</vt:lpstr>
      <vt:lpstr>Georgia</vt:lpstr>
      <vt:lpstr>Verdana</vt:lpstr>
      <vt:lpstr>GestaltVTI</vt:lpstr>
      <vt:lpstr>“Instruye al niño en sucamino”  </vt:lpstr>
      <vt:lpstr>INTRODUCCION </vt:lpstr>
      <vt:lpstr>INTRODUCCION </vt:lpstr>
      <vt:lpstr>INTRODUCCION </vt:lpstr>
      <vt:lpstr>“Educa al niño en el camino por el que debe ir”</vt:lpstr>
      <vt:lpstr>“Educa al niño en el camino por el que debe ir”</vt:lpstr>
      <vt:lpstr>“Educa al niño en el camino por el que debe ir”</vt:lpstr>
      <vt:lpstr>“Educa al niño en el camino por el que debe ir”</vt:lpstr>
      <vt:lpstr>“Educa al niño en el camino por el que debe ir”</vt:lpstr>
      <vt:lpstr>“Educa al niño en el camino por el que debe ir”</vt:lpstr>
      <vt:lpstr>“Educa al niño en el camino por el que debe ir”</vt:lpstr>
      <vt:lpstr>“Educa al niño en el camino por el que debe ir”</vt:lpstr>
      <vt:lpstr>“Educa al niño en el camino por el que debe ir”</vt:lpstr>
      <vt:lpstr>“Educa al niño en el camino por el que debe ir”</vt:lpstr>
      <vt:lpstr>“Educa al niño en el camino por el que debe ir”</vt:lpstr>
      <vt:lpstr>“Educa al niño en el camino por el que debe ir”</vt:lpstr>
      <vt:lpstr>“Educa al niño en el camino por el que debe ir”</vt:lpstr>
      <vt:lpstr>“Educa al niño en el camino por el que debe ir”</vt:lpstr>
      <vt:lpstr>CONCLUCION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Hoswaldo antonio Hoswaldo Moreno</dc:creator>
  <cp:lastModifiedBy>Hoswaldo antonio Hoswaldo Moreno</cp:lastModifiedBy>
  <cp:revision>3</cp:revision>
  <dcterms:created xsi:type="dcterms:W3CDTF">2025-11-29T20:21:13Z</dcterms:created>
  <dcterms:modified xsi:type="dcterms:W3CDTF">2025-11-29T23:10:41Z</dcterms:modified>
</cp:coreProperties>
</file>