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93645D-731D-FC5C-BB45-4B0971E67C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F40846C-E5AC-51D2-D2C9-F546F77806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B4087F-EDA7-A092-E14C-FBAEF078F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9746-F19D-48CF-9287-52BEB661C8E7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F318D5-0B18-5388-7933-68DFD0849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73A5C3-667E-5CDA-2CDE-59621D1C7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D4C1A-941B-4D07-86B8-D17C8A9268D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97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357942-81C4-BB49-014C-F9B585D51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4B23E72-009F-AE4F-34FF-D7DEB130F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FFF37B-EBB5-40F0-B288-F091B7206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9746-F19D-48CF-9287-52BEB661C8E7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F1FA67-C55C-74B2-BB99-5E8AEA67A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FE3B28-E556-C3C2-5DD9-157C2A43A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D4C1A-941B-4D07-86B8-D17C8A9268D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0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26CF37B-A167-379D-9E02-5442DF611B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B9CBC6F-CABF-8596-20B9-06F9A3AD7A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FAFD31-A48A-DB8D-3113-580DF208F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9746-F19D-48CF-9287-52BEB661C8E7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797B86-DC90-6CBB-F653-19F5FF367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07EC8C-F7B8-8B81-FA08-AA1D13102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D4C1A-941B-4D07-86B8-D17C8A9268D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565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57B6F0-8ACA-8EE9-99F5-F2773EFB7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4AA5BA-067C-491E-7F5B-7AAC0A9E3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876051-A502-6FE1-3321-1E84B5FF6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9746-F19D-48CF-9287-52BEB661C8E7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C7B851-2B6C-CCA6-CF3D-9A8613FB7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AC972C-6F66-0419-C4D7-3F725834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D4C1A-941B-4D07-86B8-D17C8A9268D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4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D7EE15-7481-40E0-A4CE-86BAF5457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B929B4-0930-B904-ABF5-4796880B9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DEDEF8-FEC1-7066-4E7C-91A1FD888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9746-F19D-48CF-9287-52BEB661C8E7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42465B-2E0B-0F78-F776-080B927F9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ECCF4C-84E7-FC3E-0C7F-5B484C449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D4C1A-941B-4D07-86B8-D17C8A9268D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24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BE70BD-9D7F-91E0-1BAA-ABBC1DC94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2D6939-1780-7022-4531-A55FE74236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80ED80E-3EF8-25FF-CD12-45C3F656F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62F872C-8F1A-85A9-210A-CD678C033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9746-F19D-48CF-9287-52BEB661C8E7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19F455-A413-F986-6DDA-2275A1AB6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7196D19-2115-A5CD-2182-DF20D1439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D4C1A-941B-4D07-86B8-D17C8A9268D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421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73C8F7-51A9-F3EA-CCA8-057E5029B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CC0F8BF-CD5F-64F5-F0EE-5C4A06AB8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E6A84EE-C031-FD1A-41B0-1E46D49BE3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3BD4F60-2373-CF9F-9FD6-D141B0F8B4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50F9F25-BEA9-F97E-B2A7-F8E477EFCF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2B98FBB-ED2C-9746-199C-4FE53C39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9746-F19D-48CF-9287-52BEB661C8E7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10E3476-1C04-BB0C-B4D3-C6960C536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92361C8-8118-DF09-5EC7-2FD9FAE0F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D4C1A-941B-4D07-86B8-D17C8A9268D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935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40AAAC-DDA6-6B95-3526-04A4F3DEC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5A60ADB-718D-63FD-F590-C0FAD904F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9746-F19D-48CF-9287-52BEB661C8E7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4C14E25-B59D-539C-F6E2-922969E0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A35EE23-E726-7913-2429-D57D38055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D4C1A-941B-4D07-86B8-D17C8A9268D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2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E34E5B4-F600-3BE4-ADD2-B8FEF0528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9746-F19D-48CF-9287-52BEB661C8E7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AB0EEB8-C720-386E-5E7E-AA8C11115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BF14B86-8475-2747-DF79-026DAFE0D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D4C1A-941B-4D07-86B8-D17C8A9268D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7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EEB32A-4D82-BFED-C469-2ED04D766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D1D6AD-30B3-C8EF-B860-A883A04E7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E5DD22A-1813-C7F7-F876-DF86219390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BCCB03-2B09-FBEE-78C7-51C324C06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9746-F19D-48CF-9287-52BEB661C8E7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F203C6-71B0-10AE-D90E-3B4F51F56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D82B71F-61DB-54A3-E63E-895F43BD7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D4C1A-941B-4D07-86B8-D17C8A9268D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927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429E27-7F90-3CBF-CA90-D80227BC1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A153618-9BF7-D78E-6A3C-2CC0CF1C72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D8F8978-805A-6514-1E6D-F1423483E4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046E94-F404-02D9-4BCE-B487574CB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9746-F19D-48CF-9287-52BEB661C8E7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1DD0A0E-9472-D0BA-D7B1-D04B50FA9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29393A-191D-9C96-E821-74219BD37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D4C1A-941B-4D07-86B8-D17C8A9268D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47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8C8C7B6-3C08-FE07-1E4D-017237960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529343-8CC9-359D-9356-51CC8FAD38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DC3CC4-5BA2-6A48-F260-09A825303F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A9746-F19D-48CF-9287-52BEB661C8E7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E1556E-FB21-D72F-BC0E-24CEAD4773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AFAD56-6479-A369-CF20-F451C04D04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D4C1A-941B-4D07-86B8-D17C8A9268D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03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9FE85E-0B94-C0BE-B989-A5E23F6608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4000" b="1" dirty="0"/>
              <a:t>Consejos para una congregación que crece</a:t>
            </a:r>
            <a:br>
              <a:rPr lang="es-ES" dirty="0"/>
            </a:br>
            <a:endParaRPr lang="en-US" dirty="0"/>
          </a:p>
        </p:txBody>
      </p:sp>
      <p:sp>
        <p:nvSpPr>
          <p:cNvPr id="4" name="AutoShape 2" descr="Dibujos Animados De Personas Frente A Una Iglesia ...">
            <a:extLst>
              <a:ext uri="{FF2B5EF4-FFF2-40B4-BE49-F238E27FC236}">
                <a16:creationId xmlns:a16="http://schemas.microsoft.com/office/drawing/2014/main" id="{5FEF8CD7-D331-899C-A064-28C6335F1260}"/>
              </a:ext>
            </a:extLst>
          </p:cNvPr>
          <p:cNvSpPr>
            <a:spLocks noGrp="1" noChangeAspect="1" noChangeArrowheads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354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21014F-B583-E174-DE6C-14F2EBC5F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1334124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b="1" dirty="0">
                <a:latin typeface="Verdana" panose="020B0604030504040204" pitchFamily="34" charset="0"/>
              </a:rPr>
              <a:t>Conclusion</a:t>
            </a:r>
            <a:br>
              <a:rPr lang="en-US" altLang="en-US" dirty="0">
                <a:latin typeface="Verdana" panose="020B0604030504040204" pitchFamily="34" charset="0"/>
              </a:rPr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B31C063-8BD2-D04C-DC64-4EDF27E3BD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962789" y="3816627"/>
            <a:ext cx="2664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7D5BDDF-7903-4065-41BB-386B942BDF40}"/>
              </a:ext>
            </a:extLst>
          </p:cNvPr>
          <p:cNvSpPr txBox="1"/>
          <p:nvPr/>
        </p:nvSpPr>
        <p:spPr>
          <a:xfrm>
            <a:off x="197369" y="1551563"/>
            <a:ext cx="11797259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b="0" i="0" dirty="0">
                <a:solidFill>
                  <a:srgbClr val="131313"/>
                </a:solidFill>
                <a:effectLst/>
                <a:latin typeface="verdana" panose="020B0604030504040204" pitchFamily="34" charset="0"/>
              </a:rPr>
              <a:t>Hagamos lo que funciona:</a:t>
            </a:r>
          </a:p>
          <a:p>
            <a:endParaRPr lang="es-ES" sz="2800" b="0" i="0" dirty="0">
              <a:solidFill>
                <a:srgbClr val="131313"/>
              </a:solidFill>
              <a:effectLst/>
              <a:latin typeface="verdana" panose="020B0604030504040204" pitchFamily="34" charset="0"/>
            </a:endParaRPr>
          </a:p>
          <a:p>
            <a:r>
              <a:rPr lang="es-ES" sz="2800" b="0" i="0" dirty="0">
                <a:solidFill>
                  <a:srgbClr val="131313"/>
                </a:solidFill>
                <a:effectLst/>
                <a:latin typeface="verdana" panose="020B0604030504040204" pitchFamily="34" charset="0"/>
              </a:rPr>
              <a:t> Recordar cuál es nuestro trabajo, viviendo por encima de la mezquindad, manteniéndonos agradecidos.</a:t>
            </a:r>
            <a:r>
              <a:rPr lang="en-US" altLang="en-US" sz="2800" dirty="0">
                <a:solidFill>
                  <a:srgbClr val="131313"/>
                </a:solidFill>
                <a:latin typeface="Verdana" panose="020B0604030504040204" pitchFamily="34" charset="0"/>
              </a:rPr>
              <a:t> </a:t>
            </a:r>
          </a:p>
          <a:p>
            <a:endParaRPr lang="en-US" altLang="en-US" sz="2800" dirty="0">
              <a:solidFill>
                <a:srgbClr val="131313"/>
              </a:solidFill>
              <a:latin typeface="Verdana" panose="020B0604030504040204" pitchFamily="34" charset="0"/>
            </a:endParaRPr>
          </a:p>
          <a:p>
            <a:r>
              <a:rPr lang="en-US" altLang="en-US" sz="2800" dirty="0">
                <a:solidFill>
                  <a:srgbClr val="131313"/>
                </a:solidFill>
                <a:latin typeface="Verdana" panose="020B0604030504040204" pitchFamily="34" charset="0"/>
              </a:rPr>
              <a:t>Si </a:t>
            </a:r>
            <a:r>
              <a:rPr lang="en-US" altLang="en-US" sz="2800" dirty="0" err="1">
                <a:solidFill>
                  <a:srgbClr val="131313"/>
                </a:solidFill>
                <a:latin typeface="Verdana" panose="020B0604030504040204" pitchFamily="34" charset="0"/>
              </a:rPr>
              <a:t>esto</a:t>
            </a:r>
            <a:r>
              <a:rPr lang="en-US" altLang="en-US" sz="2800" dirty="0">
                <a:solidFill>
                  <a:srgbClr val="131313"/>
                </a:solidFill>
                <a:latin typeface="Verdan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131313"/>
                </a:solidFill>
                <a:latin typeface="Verdana" panose="020B0604030504040204" pitchFamily="34" charset="0"/>
              </a:rPr>
              <a:t>hacemos</a:t>
            </a:r>
            <a:r>
              <a:rPr lang="en-US" altLang="en-US" sz="2800" dirty="0">
                <a:solidFill>
                  <a:srgbClr val="131313"/>
                </a:solidFill>
                <a:latin typeface="Verdana" panose="020B0604030504040204" pitchFamily="34" charset="0"/>
              </a:rPr>
              <a:t>, Dios </a:t>
            </a:r>
            <a:r>
              <a:rPr lang="en-US" altLang="en-US" sz="2800" dirty="0" err="1">
                <a:solidFill>
                  <a:srgbClr val="131313"/>
                </a:solidFill>
                <a:latin typeface="Verdana" panose="020B0604030504040204" pitchFamily="34" charset="0"/>
              </a:rPr>
              <a:t>será</a:t>
            </a:r>
            <a:r>
              <a:rPr lang="en-US" altLang="en-US" sz="2800" dirty="0">
                <a:solidFill>
                  <a:srgbClr val="131313"/>
                </a:solidFill>
                <a:latin typeface="Verdan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131313"/>
                </a:solidFill>
                <a:latin typeface="Verdana" panose="020B0604030504040204" pitchFamily="34" charset="0"/>
              </a:rPr>
              <a:t>glorificado</a:t>
            </a:r>
            <a:r>
              <a:rPr lang="en-US" altLang="en-US" sz="2800" dirty="0">
                <a:solidFill>
                  <a:srgbClr val="131313"/>
                </a:solidFill>
                <a:latin typeface="Verdan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131313"/>
                </a:solidFill>
                <a:latin typeface="Verdana" panose="020B0604030504040204" pitchFamily="34" charset="0"/>
              </a:rPr>
              <a:t>en</a:t>
            </a:r>
            <a:r>
              <a:rPr lang="en-US" altLang="en-US" sz="2800" dirty="0">
                <a:solidFill>
                  <a:srgbClr val="131313"/>
                </a:solidFill>
                <a:latin typeface="Verdana" panose="020B0604030504040204" pitchFamily="34" charset="0"/>
              </a:rPr>
              <a:t> la </a:t>
            </a:r>
            <a:r>
              <a:rPr lang="en-US" altLang="en-US" sz="2800" dirty="0" err="1">
                <a:solidFill>
                  <a:srgbClr val="131313"/>
                </a:solidFill>
                <a:latin typeface="Verdana" panose="020B0604030504040204" pitchFamily="34" charset="0"/>
              </a:rPr>
              <a:t>iglesia</a:t>
            </a:r>
            <a:r>
              <a:rPr lang="en-US" altLang="en-US" sz="2800" dirty="0">
                <a:solidFill>
                  <a:srgbClr val="131313"/>
                </a:solidFill>
                <a:latin typeface="Verdana" panose="020B0604030504040204" pitchFamily="34" charset="0"/>
              </a:rPr>
              <a:t> y </a:t>
            </a:r>
            <a:r>
              <a:rPr lang="en-US" altLang="en-US" sz="2800" dirty="0" err="1">
                <a:solidFill>
                  <a:srgbClr val="131313"/>
                </a:solidFill>
                <a:latin typeface="Verdana" panose="020B0604030504040204" pitchFamily="34" charset="0"/>
              </a:rPr>
              <a:t>por</a:t>
            </a:r>
            <a:r>
              <a:rPr lang="en-US" altLang="en-US" sz="2800" dirty="0">
                <a:solidFill>
                  <a:srgbClr val="131313"/>
                </a:solidFill>
                <a:latin typeface="Verdana" panose="020B0604030504040204" pitchFamily="34" charset="0"/>
              </a:rPr>
              <a:t> la </a:t>
            </a:r>
            <a:r>
              <a:rPr lang="en-US" altLang="en-US" sz="2800" dirty="0" err="1">
                <a:solidFill>
                  <a:srgbClr val="131313"/>
                </a:solidFill>
                <a:latin typeface="Verdana" panose="020B0604030504040204" pitchFamily="34" charset="0"/>
              </a:rPr>
              <a:t>iglesia</a:t>
            </a:r>
            <a:r>
              <a:rPr lang="en-US" altLang="en-US" sz="2800" dirty="0">
                <a:solidFill>
                  <a:srgbClr val="131313"/>
                </a:solidFill>
                <a:latin typeface="Verdana" panose="020B0604030504040204" pitchFamily="34" charset="0"/>
              </a:rPr>
              <a:t>, y almas </a:t>
            </a:r>
            <a:r>
              <a:rPr lang="en-US" altLang="en-US" sz="2800" dirty="0" err="1">
                <a:solidFill>
                  <a:srgbClr val="131313"/>
                </a:solidFill>
                <a:latin typeface="Verdana" panose="020B0604030504040204" pitchFamily="34" charset="0"/>
              </a:rPr>
              <a:t>serán</a:t>
            </a:r>
            <a:r>
              <a:rPr lang="en-US" altLang="en-US" sz="2800" dirty="0">
                <a:solidFill>
                  <a:srgbClr val="131313"/>
                </a:solidFill>
                <a:latin typeface="Verdan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131313"/>
                </a:solidFill>
                <a:latin typeface="Verdana" panose="020B0604030504040204" pitchFamily="34" charset="0"/>
              </a:rPr>
              <a:t>salvas</a:t>
            </a:r>
            <a:r>
              <a:rPr lang="en-US" altLang="en-US" sz="2800" dirty="0">
                <a:solidFill>
                  <a:srgbClr val="131313"/>
                </a:solidFill>
                <a:latin typeface="Verdana" panose="020B0604030504040204" pitchFamily="34" charset="0"/>
              </a:rPr>
              <a:t>.</a:t>
            </a:r>
          </a:p>
          <a:p>
            <a:r>
              <a:rPr lang="es-ES" sz="3600" dirty="0">
                <a:highlight>
                  <a:srgbClr val="FFFF00"/>
                </a:highlight>
              </a:rPr>
              <a:t>En esto es glorificado mi Padre, en que llevéis mucho fruto, y seáis así mi discípulo juan 15:8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0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69DA6-EBB2-31E8-7F94-E1DBCD963E9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	</a:t>
            </a:r>
            <a:r>
              <a:rPr lang="en-US" b="1" dirty="0"/>
              <a:t>INTRODUCION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0DD0CE-424B-2CC6-C622-4001E7697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 medida que una congregación de Cristo crece, es probable que se enfrente a varios desafíos. </a:t>
            </a:r>
          </a:p>
          <a:p>
            <a:r>
              <a:rPr lang="es-ES" dirty="0"/>
              <a:t>Satanás querrá obstaculizar su trabajo (cf. 1 Tes. 2:18). </a:t>
            </a:r>
          </a:p>
          <a:p>
            <a:r>
              <a:rPr lang="es-ES" dirty="0"/>
              <a:t>No siempre es evidente cómo Satanás hace esto, porque Satanás es un gran engañador, </a:t>
            </a:r>
            <a:r>
              <a:rPr lang="es-ES" i="1" dirty="0"/>
              <a:t>“Pero temo que como la serpiente con su astucia engañó a Eva, vuestros sentidos sean de alguna manera extraviados de la sincera fidelidad a Cristo” </a:t>
            </a:r>
            <a:r>
              <a:rPr lang="es-ES" dirty="0"/>
              <a:t>(2 </a:t>
            </a:r>
            <a:r>
              <a:rPr lang="es-ES" dirty="0" err="1"/>
              <a:t>Cor</a:t>
            </a:r>
            <a:r>
              <a:rPr lang="es-ES" dirty="0"/>
              <a:t>. 11:3).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06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172339-2A6B-0A93-FAA7-EFC25D5D90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/>
              <a:t>Introduccion</a:t>
            </a:r>
            <a:r>
              <a:rPr lang="en-US" dirty="0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871855-25A3-FFF9-D539-EA95FA2B1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356" y="1690688"/>
            <a:ext cx="10929079" cy="4696137"/>
          </a:xfrm>
        </p:spPr>
        <p:txBody>
          <a:bodyPr/>
          <a:lstStyle/>
          <a:p>
            <a:r>
              <a:rPr lang="es-ES" dirty="0"/>
              <a:t>Debemos aceptar la amonestación, </a:t>
            </a:r>
            <a:r>
              <a:rPr lang="es-ES" i="1" dirty="0"/>
              <a:t>“retén lo que tienes, para que ninguno tome tu corona” </a:t>
            </a:r>
            <a:r>
              <a:rPr lang="es-ES" dirty="0"/>
              <a:t>(</a:t>
            </a:r>
            <a:r>
              <a:rPr lang="es-ES" dirty="0" err="1"/>
              <a:t>Apoc</a:t>
            </a:r>
            <a:r>
              <a:rPr lang="es-ES" dirty="0"/>
              <a:t>. 3:11),</a:t>
            </a:r>
          </a:p>
          <a:p>
            <a:r>
              <a:rPr lang="es-ES" dirty="0"/>
              <a:t>Debemos enfrentar cualquier ataque que Satanás pueda lanzarnos, sabiendo que nuestros esfuerzos por continuar firmes no son en vano</a:t>
            </a:r>
          </a:p>
          <a:p>
            <a:r>
              <a:rPr lang="es-ES" dirty="0"/>
              <a:t> (1 </a:t>
            </a:r>
            <a:r>
              <a:rPr lang="es-ES" dirty="0" err="1"/>
              <a:t>Cor</a:t>
            </a:r>
            <a:r>
              <a:rPr lang="es-ES" dirty="0"/>
              <a:t>. 15:58). Así que, hermanos míos amados, estad firmes y constantes, creciendo en la obra del Señor siempre, sabiendo que vuestro trabajo en el Señor no es en vano.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339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738DFF-D1F6-8D1C-A70A-A8C489D7C97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s-ES" b="1" dirty="0"/>
              <a:t>Debemos recordar cuál es nuestro trabajo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5340FB-77A0-B939-CEEC-26C7E06AE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/>
              <a:t>Edificación:</a:t>
            </a:r>
            <a:r>
              <a:rPr lang="es-ES" dirty="0"/>
              <a:t> </a:t>
            </a:r>
            <a:r>
              <a:rPr lang="es-ES" i="1" dirty="0"/>
              <a:t>“a fin de capacitar a los santos para la obra del ministerio, para la edificación del cuerpo de Cristo” </a:t>
            </a:r>
            <a:r>
              <a:rPr lang="es-ES" dirty="0"/>
              <a:t>(Ef. 4:12, LBLA).</a:t>
            </a:r>
          </a:p>
          <a:p>
            <a:r>
              <a:rPr lang="es-ES" dirty="0"/>
              <a:t> Así es como el Señor dará el crecimiento (Ef. 4:15,16; cf. 1 </a:t>
            </a:r>
            <a:r>
              <a:rPr lang="es-ES" dirty="0" err="1"/>
              <a:t>Cor</a:t>
            </a:r>
            <a:r>
              <a:rPr lang="es-ES" dirty="0"/>
              <a:t>. 3:6,7).</a:t>
            </a:r>
          </a:p>
          <a:p>
            <a:pPr algn="just"/>
            <a:r>
              <a:rPr lang="es-ES" dirty="0"/>
              <a:t> Debemos enfocarnos los unos en los otros al congregarnos para la mutua edificación (</a:t>
            </a:r>
            <a:r>
              <a:rPr lang="es-ES" dirty="0" err="1"/>
              <a:t>Heb</a:t>
            </a:r>
            <a:r>
              <a:rPr lang="es-ES" dirty="0"/>
              <a:t>. 10:24,25). Y considerémonos unos a otros para estimularnos al amor y a las buenas obras; 25 no dejando de congregarnos, como algunos tienen por costumbre, sino exhortándonos; y tanto más, cuanto veis que aquel día se acerca</a:t>
            </a:r>
            <a:r>
              <a:rPr lang="es-ES" b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083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99984E-7E2B-516C-291A-F0CB91BDA78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s-ES" b="1" dirty="0"/>
              <a:t>Evangelismo: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37FDCE-153C-0297-0BAB-2335D805F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/>
              <a:t>Evangelismo:</a:t>
            </a:r>
            <a:r>
              <a:rPr lang="es-ES" dirty="0"/>
              <a:t> </a:t>
            </a:r>
            <a:r>
              <a:rPr lang="es-ES" i="1" dirty="0"/>
              <a:t>“para que si tardo, sepas cómo debes conducirte en la casa de Dios, que es la iglesia del Dios viviente, columna y baluarte de la verdad” </a:t>
            </a:r>
            <a:r>
              <a:rPr lang="es-ES" dirty="0"/>
              <a:t>(1 Tim. 3:15). </a:t>
            </a:r>
          </a:p>
          <a:p>
            <a:r>
              <a:rPr lang="es-ES" dirty="0"/>
              <a:t>Como la iglesia en Tesalónica, </a:t>
            </a:r>
            <a:r>
              <a:rPr lang="es-ES" i="1" dirty="0"/>
              <a:t>“Porque partiendo de vosotros ha sido divulgada la palabra del Señor, no sólo en Macedonia y Acaya, sino que también en todo lugar vuestra fe en Dios se ha extendido, de modo que nosotros no tenemos necesidad de hablar nada”</a:t>
            </a:r>
            <a:r>
              <a:rPr lang="es-ES" dirty="0"/>
              <a:t> (1 Tes. 1:8).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823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D4983B-ECFD-FEDA-8CE2-9D178093131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s-ES" b="1" dirty="0"/>
              <a:t>Evangelismo: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8B6E19-404E-4287-1022-569392C15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Mediante esfuerzos individuales, es decir, evangelismo personal; y, mediante el esfuerzo conjunto o colectivo. Hechos 8: 4 Pero los que fueron esparcidos iban por todas partes anunciando el evangelio. </a:t>
            </a:r>
            <a:br>
              <a:rPr lang="es-ES" dirty="0"/>
            </a:br>
            <a:r>
              <a:rPr lang="es-ES" dirty="0"/>
              <a:t>5 Entonces Felipe, descendiendo a la ciudad de Samaria, les predicaba a Cristo. 6 Y la gente, unánime, escuchaba atentamente las cosas que decía Felipe, oyendo y viendo las señales que hacía. </a:t>
            </a:r>
          </a:p>
          <a:p>
            <a:pPr algn="just"/>
            <a:endParaRPr lang="es-ES" dirty="0"/>
          </a:p>
          <a:p>
            <a:r>
              <a:rPr lang="es-ES" dirty="0"/>
              <a:t> A medida que el edificio se llena, debemos orar y ayudar para que otras congregaciones se establezcan.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726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197CC8-4EC7-43D8-E00B-7835588B4A9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s-ES" b="1" dirty="0"/>
              <a:t>Benevolencia:</a:t>
            </a:r>
            <a:r>
              <a:rPr lang="es-ES" dirty="0"/>
              <a:t> 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08CA41-D25B-1E89-65A7-756C5AED7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/>
              <a:t>Benevolencia:</a:t>
            </a:r>
            <a:r>
              <a:rPr lang="es-ES" dirty="0"/>
              <a:t> </a:t>
            </a:r>
            <a:r>
              <a:rPr lang="es-ES" i="1" dirty="0"/>
              <a:t>“a fin de capacitar a los santos para la obra del ministerio, para la edificación del cuerpo de Cristo”</a:t>
            </a:r>
            <a:r>
              <a:rPr lang="es-ES" dirty="0"/>
              <a:t> (Ef. 4:12, LBLA). Un propósito primordial para la colecta dominical (1 </a:t>
            </a:r>
            <a:r>
              <a:rPr lang="es-ES" dirty="0" err="1"/>
              <a:t>Cor</a:t>
            </a:r>
            <a:r>
              <a:rPr lang="es-ES" dirty="0"/>
              <a:t>. 16:1,2). Incluso, si no hay necesitados en la localidad, los hay en otros lugares del mundo.</a:t>
            </a:r>
          </a:p>
          <a:p>
            <a:r>
              <a:rPr lang="es-ES" dirty="0"/>
              <a:t> Nunca debemos gastar tanto dinero que no tengamos los  fondos son  suficientes para ayudar a los santos necesitados. </a:t>
            </a:r>
          </a:p>
          <a:p>
            <a:r>
              <a:rPr lang="es-ES" dirty="0"/>
              <a:t>Debemos recordar, que la “obra del ministerio” no sólo es colectiva, o conjunta, también es personal, individual (Gal. 6:10; 1 Tim. 5:4,16 Efesios4:28 )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536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3411C7-197D-67EF-92AA-B56187FF8C2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s-ES" b="1" dirty="0"/>
              <a:t>Debemos vivir por encima de la mezquindad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A2D3E6-BF3E-5637-D45E-2BBB6A5E0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Son demasiadas las razones para vivir agradecidos, </a:t>
            </a:r>
          </a:p>
          <a:p>
            <a:r>
              <a:rPr lang="es-ES" dirty="0"/>
              <a:t>¿necesita una lista? </a:t>
            </a:r>
          </a:p>
          <a:p>
            <a:r>
              <a:rPr lang="es-ES" dirty="0"/>
              <a:t>¿está tan distraído que ha olvidado las muchas bendiciones que Dios ha derramado sobre su vida? </a:t>
            </a:r>
          </a:p>
          <a:p>
            <a:r>
              <a:rPr lang="es-ES" dirty="0"/>
              <a:t>¿Podría identificar las bendiciones personales que está recibiendo? ¿Podría identificar las bendiciones congregacionales que tenemos?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374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519398-BAF1-70A1-48E3-A487095462B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79425" y="434715"/>
            <a:ext cx="11333163" cy="629628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Pablo animó una y otra vez a los colosenses a vivir agradecidos: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“con gozo 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dando gracias 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 Padre que nos hizo aptos para participar de la herencia de los santos en luz”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(1:12).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“arraigados y sobreedificados en él, y confirmados en la fe, así como habéis sido enseñados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, abundando en acciones de gracias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 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(2:7).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“Y la paz de Dios gobierne en vuestros corazones, a la que asimismo fuisteis llamados en un solo cuerpo; y 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sed agradecidos” 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(3:15).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“Y todo lo que hacéis, sea de palabra o de hecho, hacedlo todo en el nombre del Señor Jesús, 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dando gracias a Dios Padre por medio de él”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 (3:17).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“Perseverad en la oración, 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velando en ella con acción de gracias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 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(4:2).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 ingratitud es descenso seguro a la depravación (Rom. 1:21) y es señal evidente de tiempos peligrosos (2 Tim. 3:1-5).  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7528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902</Words>
  <Application>Microsoft Office PowerPoint</Application>
  <PresentationFormat>Panorámica</PresentationFormat>
  <Paragraphs>44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Verdana</vt:lpstr>
      <vt:lpstr>Verdana</vt:lpstr>
      <vt:lpstr>Tema de Office</vt:lpstr>
      <vt:lpstr>Consejos para una congregación que crece </vt:lpstr>
      <vt:lpstr> INTRODUCION </vt:lpstr>
      <vt:lpstr>Introduccion </vt:lpstr>
      <vt:lpstr>Debemos recordar cuál es nuestro trabajo</vt:lpstr>
      <vt:lpstr>Evangelismo:</vt:lpstr>
      <vt:lpstr>Evangelismo:</vt:lpstr>
      <vt:lpstr>Benevolencia: </vt:lpstr>
      <vt:lpstr>Debemos vivir por encima de la mezquindad</vt:lpstr>
      <vt:lpstr>Pablo animó una y otra vez a los colosenses a vivir agradecidos: “con gozo dando gracias al Padre que nos hizo aptos para participar de la herencia de los santos en luz” (1:12). “arraigados y sobreedificados en él, y confirmados en la fe, así como habéis sido enseñados, abundando en acciones de gracias” (2:7). “Y la paz de Dios gobierne en vuestros corazones, a la que asimismo fuisteis llamados en un solo cuerpo; y sed agradecidos” (3:15). “Y todo lo que hacéis, sea de palabra o de hecho, hacedlo todo en el nombre del Señor Jesús, dando gracias a Dios Padre por medio de él” (3:17). “Perseverad en la oración, velando en ella con acción de gracias” (4:2). La ingratitud es descenso seguro a la depravación (Rom. 1:21) y es señal evidente de tiempos peligrosos (2 Tim. 3:1-5).   </vt:lpstr>
      <vt:lpstr>Conclusion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owner</dc:creator>
  <cp:lastModifiedBy>Hoswaldo antonio Hoswaldo Moreno</cp:lastModifiedBy>
  <cp:revision>1</cp:revision>
  <dcterms:created xsi:type="dcterms:W3CDTF">2025-10-01T20:00:14Z</dcterms:created>
  <dcterms:modified xsi:type="dcterms:W3CDTF">2025-10-05T13:44:03Z</dcterms:modified>
</cp:coreProperties>
</file>