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Lato" panose="020F0502020204030203" pitchFamily="34" charset="0"/>
      <p:regular r:id="rId18"/>
      <p:bold r:id="rId19"/>
      <p:italic r:id="rId20"/>
      <p:boldItalic r:id="rId21"/>
    </p:embeddedFont>
    <p:embeddedFont>
      <p:font typeface="Raleway"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403f6a823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403f6a823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403f6a8239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403f6a823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404a48252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404a48252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404a482524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3404a48252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404a482524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404a48252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404a482524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404a48252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404a482524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3404a48252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42b6013716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342b6013716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42b6013716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42b6013716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4056f56ee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4056f56ee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403f6a8239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403f6a823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42b6013716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42b6013716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04a48252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404a48252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42b6013716_0_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342b6013716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body" idx="1"/>
          </p:nvPr>
        </p:nvSpPr>
        <p:spPr>
          <a:xfrm>
            <a:off x="571500" y="586550"/>
            <a:ext cx="8160300" cy="40116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a:t>“¿Cuál no fue el tormento que tu alma allá sufrió </a:t>
            </a:r>
            <a:r>
              <a:rPr lang="es-419" b="1">
                <a:solidFill>
                  <a:srgbClr val="FF0000"/>
                </a:solidFill>
              </a:rPr>
              <a:t>cuando el divino rostro de ti Dios apartó</a:t>
            </a:r>
            <a:r>
              <a:rPr lang="es-419"/>
              <a:t>?”</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a:t>“¿Quién dirá que gozo el Padre en ti sintió en ese mismo instante </a:t>
            </a:r>
            <a:r>
              <a:rPr lang="es-419" b="1">
                <a:solidFill>
                  <a:srgbClr val="FF0000"/>
                </a:solidFill>
              </a:rPr>
              <a:t>en que Dios te dejó</a:t>
            </a:r>
            <a:r>
              <a:rPr lang="es-419"/>
              <a:t>?”</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a:t>“Cual</a:t>
            </a:r>
            <a:r>
              <a:rPr lang="es-419" b="1">
                <a:solidFill>
                  <a:srgbClr val="FF0000"/>
                </a:solidFill>
              </a:rPr>
              <a:t> substituto </a:t>
            </a:r>
            <a:r>
              <a:rPr lang="es-419"/>
              <a:t>santo”</a:t>
            </a:r>
            <a:endParaRPr/>
          </a:p>
          <a:p>
            <a:pPr marL="0" lvl="0" indent="0" algn="just" rtl="0">
              <a:spcBef>
                <a:spcPts val="1200"/>
              </a:spcBef>
              <a:spcAft>
                <a:spcPts val="0"/>
              </a:spcAft>
              <a:buNone/>
            </a:pPr>
            <a:endParaRPr/>
          </a:p>
          <a:p>
            <a:pPr marL="0" lvl="0" indent="0" algn="just" rtl="0">
              <a:spcBef>
                <a:spcPts val="1200"/>
              </a:spcBef>
              <a:spcAft>
                <a:spcPts val="1200"/>
              </a:spcAft>
              <a:buNone/>
            </a:pPr>
            <a:r>
              <a:rPr lang="es-419"/>
              <a:t>“Y tu alma sumergida probó la </a:t>
            </a:r>
            <a:r>
              <a:rPr lang="es-419" b="1">
                <a:solidFill>
                  <a:srgbClr val="FF0000"/>
                </a:solidFill>
              </a:rPr>
              <a:t>maldición debida a los perdidos</a:t>
            </a:r>
            <a:r>
              <a:rPr lang="es-419"/>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456250" y="575950"/>
            <a:ext cx="8265600" cy="63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s-419" sz="2200"/>
              <a:t>CRISTO NO TOMÓ NUESTRO LUGAR EN LA PENA O CONDENA</a:t>
            </a:r>
            <a:endParaRPr sz="2200"/>
          </a:p>
        </p:txBody>
      </p:sp>
      <p:sp>
        <p:nvSpPr>
          <p:cNvPr id="124" name="Google Shape;124;p22"/>
          <p:cNvSpPr txBox="1">
            <a:spLocks noGrp="1"/>
          </p:cNvSpPr>
          <p:nvPr>
            <p:ph type="body" idx="1"/>
          </p:nvPr>
        </p:nvSpPr>
        <p:spPr>
          <a:xfrm>
            <a:off x="466225" y="1518975"/>
            <a:ext cx="8265600" cy="35493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s-419" b="1"/>
              <a:t>Hebreos 10:26-31</a:t>
            </a:r>
            <a:endParaRPr b="1"/>
          </a:p>
          <a:p>
            <a:pPr marL="0" lvl="0" indent="0" algn="just" rtl="0">
              <a:spcBef>
                <a:spcPts val="1200"/>
              </a:spcBef>
              <a:spcAft>
                <a:spcPts val="1200"/>
              </a:spcAft>
              <a:buNone/>
            </a:pPr>
            <a:r>
              <a:rPr lang="es-419"/>
              <a:t>“26 Porque si pecáremos voluntariamente después de haber recibido el conocimiento de la verdad, ya no queda más sacrificio por los pecados, 27 sino una </a:t>
            </a:r>
            <a:r>
              <a:rPr lang="es-419" b="1">
                <a:solidFill>
                  <a:srgbClr val="FF0000"/>
                </a:solidFill>
              </a:rPr>
              <a:t>horrenda expectación de juicio, y de hervor de fuego </a:t>
            </a:r>
            <a:r>
              <a:rPr lang="es-419"/>
              <a:t>que ha de devorar a los adversarios. 28 El que viola la ley de Moisés, por el testimonio de dos o de tres testigos muere irremisiblemente. 29 ¿Cuánto mayor castigo piensan que merecerá el que pisoteare al Hijo de Dios, y tuviere por inmunda la sangre del pacto en la cual fue santificado, e hiciere afrenta al Espíritu de gracia? 30 Pues conocemos al que dijo: Mía es la venganza, yo daré el pago, dice el Señor. Y otra vez: El Señor juzgará a su pueblo. 31 ¡</a:t>
            </a:r>
            <a:r>
              <a:rPr lang="es-419" b="1">
                <a:solidFill>
                  <a:srgbClr val="FF0000"/>
                </a:solidFill>
              </a:rPr>
              <a:t>Horrenda cosa </a:t>
            </a:r>
            <a:r>
              <a:rPr lang="es-419"/>
              <a:t>es caer en manos del Dios vivo!”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body" idx="1"/>
          </p:nvPr>
        </p:nvSpPr>
        <p:spPr>
          <a:xfrm>
            <a:off x="541425" y="646700"/>
            <a:ext cx="8190300" cy="39516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000" b="1"/>
              <a:t>Apocalipsis 21:8</a:t>
            </a:r>
            <a:endParaRPr sz="2000" b="1"/>
          </a:p>
          <a:p>
            <a:pPr marL="0" lvl="0" indent="0" algn="just" rtl="0">
              <a:spcBef>
                <a:spcPts val="1200"/>
              </a:spcBef>
              <a:spcAft>
                <a:spcPts val="0"/>
              </a:spcAft>
              <a:buNone/>
            </a:pPr>
            <a:r>
              <a:rPr lang="es-419" sz="2000"/>
              <a:t>“Pero los cobardes e incrédulos, los abominables y homicidas, los fornicarios y hechiceros, los idólatras y todos los mentirosos tendrán su parte </a:t>
            </a:r>
            <a:r>
              <a:rPr lang="es-419" sz="2000" b="1">
                <a:solidFill>
                  <a:srgbClr val="FF0000"/>
                </a:solidFill>
              </a:rPr>
              <a:t>en el lago que arde con fuego y azufre</a:t>
            </a:r>
            <a:r>
              <a:rPr lang="es-419" sz="2000"/>
              <a:t>, que es la muerte segunda.”</a:t>
            </a:r>
            <a:endParaRPr sz="2000"/>
          </a:p>
          <a:p>
            <a:pPr marL="0" lvl="0" indent="0" algn="just" rtl="0">
              <a:spcBef>
                <a:spcPts val="1200"/>
              </a:spcBef>
              <a:spcAft>
                <a:spcPts val="0"/>
              </a:spcAft>
              <a:buNone/>
            </a:pPr>
            <a:endParaRPr/>
          </a:p>
          <a:p>
            <a:pPr marL="0" lvl="0" indent="0" algn="just" rtl="0">
              <a:spcBef>
                <a:spcPts val="1200"/>
              </a:spcBef>
              <a:spcAft>
                <a:spcPts val="1200"/>
              </a:spcAft>
              <a:buClr>
                <a:schemeClr val="dk2"/>
              </a:buClr>
              <a:buSzPts val="1100"/>
              <a:buFont typeface="Arial"/>
              <a:buNone/>
            </a:pPr>
            <a:r>
              <a:rPr lang="es-419" sz="2000"/>
              <a:t>Si el pago o condena que sufrió Jesús por los pecados de unas cuantas horas o días fue sustitutivo, esto dejaría a Dios como injusto al aplicar un castigo muchísimo peor a quienes mueren en pecado al recibir una condena eterna.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body" idx="1"/>
          </p:nvPr>
        </p:nvSpPr>
        <p:spPr>
          <a:xfrm>
            <a:off x="2410100" y="601575"/>
            <a:ext cx="6321600" cy="39966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endParaRPr sz="2000"/>
          </a:p>
          <a:p>
            <a:pPr marL="0" lvl="0" indent="0" algn="just" rtl="0">
              <a:spcBef>
                <a:spcPts val="1200"/>
              </a:spcBef>
              <a:spcAft>
                <a:spcPts val="0"/>
              </a:spcAft>
              <a:buNone/>
            </a:pPr>
            <a:endParaRPr sz="2200"/>
          </a:p>
          <a:p>
            <a:pPr marL="0" lvl="0" indent="0" algn="just" rtl="0">
              <a:spcBef>
                <a:spcPts val="1200"/>
              </a:spcBef>
              <a:spcAft>
                <a:spcPts val="0"/>
              </a:spcAft>
              <a:buNone/>
            </a:pPr>
            <a:r>
              <a:rPr lang="es-419" sz="2200" b="1"/>
              <a:t>Salmo 7:11</a:t>
            </a:r>
            <a:endParaRPr sz="2200" b="1"/>
          </a:p>
          <a:p>
            <a:pPr marL="0" lvl="0" indent="0" algn="just" rtl="0">
              <a:spcBef>
                <a:spcPts val="1200"/>
              </a:spcBef>
              <a:spcAft>
                <a:spcPts val="0"/>
              </a:spcAft>
              <a:buNone/>
            </a:pPr>
            <a:r>
              <a:rPr lang="es-419" sz="2200"/>
              <a:t>“Dios es juez justo,</a:t>
            </a:r>
            <a:endParaRPr sz="2200"/>
          </a:p>
          <a:p>
            <a:pPr marL="0" lvl="0" indent="0" algn="just" rtl="0">
              <a:spcBef>
                <a:spcPts val="1200"/>
              </a:spcBef>
              <a:spcAft>
                <a:spcPts val="1200"/>
              </a:spcAft>
              <a:buNone/>
            </a:pPr>
            <a:r>
              <a:rPr lang="es-419" sz="2200"/>
              <a:t>Y Dios está airado contra el impío todos los días.”</a:t>
            </a: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body" idx="1"/>
          </p:nvPr>
        </p:nvSpPr>
        <p:spPr>
          <a:xfrm>
            <a:off x="2410100" y="992600"/>
            <a:ext cx="6321600" cy="3605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000" b="1"/>
              <a:t>2 Tesalonicenses 1:7-9</a:t>
            </a:r>
            <a:endParaRPr sz="2000" b="1"/>
          </a:p>
          <a:p>
            <a:pPr marL="0" lvl="0" indent="0" algn="just" rtl="0">
              <a:spcBef>
                <a:spcPts val="1200"/>
              </a:spcBef>
              <a:spcAft>
                <a:spcPts val="1200"/>
              </a:spcAft>
              <a:buNone/>
            </a:pPr>
            <a:r>
              <a:rPr lang="es-419" sz="2000"/>
              <a:t>“7 y a ustedes que son atribulados, darles reposo con nosotros, cuando se manifieste el Señor Jesús desde el cielo con los ángeles de su poder, 8 en llama de fuego, para dar retribución a los que no conocieron a Dios, ni obedecen al evangelio de nuestro Señor Jesucristo; 9 los cuales sufrirán </a:t>
            </a:r>
            <a:r>
              <a:rPr lang="es-419" sz="2000" b="1">
                <a:solidFill>
                  <a:srgbClr val="FF0000"/>
                </a:solidFill>
              </a:rPr>
              <a:t>pena de eterna perdición, excluidos de la presencia del Señor y de la gloria de su poder</a:t>
            </a:r>
            <a:r>
              <a:rPr lang="es-419" sz="2000"/>
              <a:t>,”</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360950" y="575950"/>
            <a:ext cx="8361000" cy="635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CRISTO NO VINO A SER SUSTITUTO, SINO A SER OFRENDA POR LOS PECADOS</a:t>
            </a:r>
            <a:endParaRPr/>
          </a:p>
        </p:txBody>
      </p:sp>
      <p:sp>
        <p:nvSpPr>
          <p:cNvPr id="145" name="Google Shape;145;p26"/>
          <p:cNvSpPr txBox="1">
            <a:spLocks noGrp="1"/>
          </p:cNvSpPr>
          <p:nvPr>
            <p:ph type="body" idx="1"/>
          </p:nvPr>
        </p:nvSpPr>
        <p:spPr>
          <a:xfrm>
            <a:off x="360950" y="1564100"/>
            <a:ext cx="8370600" cy="3173400"/>
          </a:xfrm>
          <a:prstGeom prst="rect">
            <a:avLst/>
          </a:prstGeom>
        </p:spPr>
        <p:txBody>
          <a:bodyPr spcFirstLastPara="1" wrap="square" lIns="91425" tIns="91425" rIns="91425" bIns="91425" anchor="t" anchorCtr="0">
            <a:normAutofit fontScale="85000"/>
          </a:bodyPr>
          <a:lstStyle/>
          <a:p>
            <a:pPr marL="0" lvl="0" indent="0" algn="just" rtl="0">
              <a:spcBef>
                <a:spcPts val="0"/>
              </a:spcBef>
              <a:spcAft>
                <a:spcPts val="0"/>
              </a:spcAft>
              <a:buNone/>
            </a:pPr>
            <a:r>
              <a:rPr lang="es-419" b="1"/>
              <a:t>Efesios 5:2</a:t>
            </a:r>
            <a:endParaRPr b="1"/>
          </a:p>
          <a:p>
            <a:pPr marL="0" lvl="0" indent="0" algn="just" rtl="0">
              <a:spcBef>
                <a:spcPts val="1200"/>
              </a:spcBef>
              <a:spcAft>
                <a:spcPts val="0"/>
              </a:spcAft>
              <a:buNone/>
            </a:pPr>
            <a:r>
              <a:rPr lang="es-419"/>
              <a:t>“Y andad en amor, como también Cristo nos amó, y se entregó a sí mismo por nosotros, </a:t>
            </a:r>
            <a:r>
              <a:rPr lang="es-419" b="1">
                <a:solidFill>
                  <a:srgbClr val="FF0000"/>
                </a:solidFill>
              </a:rPr>
              <a:t>ofrenda y sacrificio </a:t>
            </a:r>
            <a:r>
              <a:rPr lang="es-419"/>
              <a:t>a Dios en olor fragante.”</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b="1"/>
              <a:t>Hebreos  7:26-27</a:t>
            </a:r>
            <a:endParaRPr b="1"/>
          </a:p>
          <a:p>
            <a:pPr marL="0" lvl="0" indent="0" algn="just" rtl="0">
              <a:spcBef>
                <a:spcPts val="1200"/>
              </a:spcBef>
              <a:spcAft>
                <a:spcPts val="1200"/>
              </a:spcAft>
              <a:buNone/>
            </a:pPr>
            <a:r>
              <a:rPr lang="es-419"/>
              <a:t>“26 Porque tal sumo sacerdote nos convenía: santo, inocente, sin mancha, apartado de los pecadores, y hecho más sublime que los cielos; 27 que no tiene necesidad cada día, como aquellos sumos sacerdotes, de ofrecer primero sacrificios por sus propios pecados, y luego por los del pueblo; porque esto lo hizo una vez para siempre, </a:t>
            </a:r>
            <a:r>
              <a:rPr lang="es-419" b="1">
                <a:solidFill>
                  <a:srgbClr val="FF0000"/>
                </a:solidFill>
              </a:rPr>
              <a:t>ofreciéndose a sí mismo</a:t>
            </a:r>
            <a:r>
              <a:rPr lang="es-419"/>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51" name="Google Shape;151;p27"/>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200" b="1"/>
              <a:t>1 Juan 2:2</a:t>
            </a:r>
            <a:endParaRPr sz="2200" b="1"/>
          </a:p>
          <a:p>
            <a:pPr marL="0" lvl="0" indent="0" algn="just" rtl="0">
              <a:spcBef>
                <a:spcPts val="1200"/>
              </a:spcBef>
              <a:spcAft>
                <a:spcPts val="1200"/>
              </a:spcAft>
              <a:buNone/>
            </a:pPr>
            <a:r>
              <a:rPr lang="es-419" sz="2200"/>
              <a:t>“Y </a:t>
            </a:r>
            <a:r>
              <a:rPr lang="es-419" sz="2200" b="1">
                <a:solidFill>
                  <a:srgbClr val="FF0000"/>
                </a:solidFill>
              </a:rPr>
              <a:t>él es la propiciación por nuestros pecados</a:t>
            </a:r>
            <a:r>
              <a:rPr lang="es-419" sz="2200"/>
              <a:t>; y no solamente por los nuestros, sino también por los de todo el mundo.”</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4"/>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s-419" sz="4520"/>
              <a:t>CRISTO NO FUE UN SUSTITUTO</a:t>
            </a:r>
            <a:endParaRPr sz="4520"/>
          </a:p>
        </p:txBody>
      </p:sp>
      <p:pic>
        <p:nvPicPr>
          <p:cNvPr id="78" name="Google Shape;78;p14"/>
          <p:cNvPicPr preferRelativeResize="0"/>
          <p:nvPr/>
        </p:nvPicPr>
        <p:blipFill>
          <a:blip r:embed="rId3">
            <a:alphaModFix/>
          </a:blip>
          <a:stretch>
            <a:fillRect/>
          </a:stretch>
        </p:blipFill>
        <p:spPr>
          <a:xfrm>
            <a:off x="6361700" y="2243500"/>
            <a:ext cx="2341524" cy="23415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LA MUERTE VICARIA DE CRISTO</a:t>
            </a:r>
            <a:endParaRPr/>
          </a:p>
        </p:txBody>
      </p:sp>
      <p:sp>
        <p:nvSpPr>
          <p:cNvPr id="84" name="Google Shape;84;p15"/>
          <p:cNvSpPr txBox="1">
            <a:spLocks noGrp="1"/>
          </p:cNvSpPr>
          <p:nvPr>
            <p:ph type="body" idx="1"/>
          </p:nvPr>
        </p:nvSpPr>
        <p:spPr>
          <a:xfrm>
            <a:off x="3910275" y="1595775"/>
            <a:ext cx="4821300" cy="30024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None/>
            </a:pPr>
            <a:r>
              <a:rPr lang="es-419" sz="2100"/>
              <a:t>La doctrina de la sustitución enseña que Cristo murió en nuestro lugar, tomando el lugar que nos correspondía a nosotros en la cruz, aceptando la culpa y el castigo que nos correspondía a nosotros los pecadores haciéndose pecador al recibir los pecados de todos.</a:t>
            </a:r>
            <a:endParaRPr sz="2100"/>
          </a:p>
        </p:txBody>
      </p:sp>
      <p:pic>
        <p:nvPicPr>
          <p:cNvPr id="85" name="Google Shape;85;p15"/>
          <p:cNvPicPr preferRelativeResize="0"/>
          <p:nvPr/>
        </p:nvPicPr>
        <p:blipFill>
          <a:blip r:embed="rId3">
            <a:alphaModFix/>
          </a:blip>
          <a:stretch>
            <a:fillRect/>
          </a:stretch>
        </p:blipFill>
        <p:spPr>
          <a:xfrm>
            <a:off x="319850" y="1701038"/>
            <a:ext cx="3306475" cy="2441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body" idx="1"/>
          </p:nvPr>
        </p:nvSpPr>
        <p:spPr>
          <a:xfrm>
            <a:off x="436150" y="992600"/>
            <a:ext cx="8295600" cy="3605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100"/>
              <a:t>En su obra “Cur Deus Homo”, Anselmo de Canterbury explica que:</a:t>
            </a:r>
            <a:endParaRPr sz="2100"/>
          </a:p>
          <a:p>
            <a:pPr marL="0" lvl="0" indent="0" algn="just" rtl="0">
              <a:spcBef>
                <a:spcPts val="1200"/>
              </a:spcBef>
              <a:spcAft>
                <a:spcPts val="1200"/>
              </a:spcAft>
              <a:buNone/>
            </a:pPr>
            <a:r>
              <a:rPr lang="es-419" sz="2100" i="1"/>
              <a:t>“La injuria hecha al honor infinito de Dios por el pecado del hombre requería por parte del hombre una satisfacción equivalente, es decir, igualmente infinita. Ahora bien, sólo Dios tiene la necesaria dignidad infinita para satisfacer por una injuria infinita. Por consiguiente, el Hijo de Dios, igual al Padre en su naturaleza divina, tuvo que hacerse hombre para padecer </a:t>
            </a:r>
            <a:r>
              <a:rPr lang="es-419" sz="2100" b="1" i="1">
                <a:solidFill>
                  <a:srgbClr val="FF0000"/>
                </a:solidFill>
              </a:rPr>
              <a:t>en lugar</a:t>
            </a:r>
            <a:r>
              <a:rPr lang="es-419" sz="2100" i="1"/>
              <a:t> del hombre y satisfacer cumplidamente por la injuria hecha al honor infinito de Dios.”</a:t>
            </a:r>
            <a:endParaRPr sz="2100" i="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1 Pedro 1:18-20</a:t>
            </a:r>
            <a:endParaRPr/>
          </a:p>
        </p:txBody>
      </p:sp>
      <p:sp>
        <p:nvSpPr>
          <p:cNvPr id="96" name="Google Shape;96;p17"/>
          <p:cNvSpPr txBox="1">
            <a:spLocks noGrp="1"/>
          </p:cNvSpPr>
          <p:nvPr>
            <p:ph type="body" idx="1"/>
          </p:nvPr>
        </p:nvSpPr>
        <p:spPr>
          <a:xfrm>
            <a:off x="2410100" y="1323475"/>
            <a:ext cx="6321600" cy="3274800"/>
          </a:xfrm>
          <a:prstGeom prst="rect">
            <a:avLst/>
          </a:prstGeom>
        </p:spPr>
        <p:txBody>
          <a:bodyPr spcFirstLastPara="1" wrap="square" lIns="91425" tIns="91425" rIns="91425" bIns="91425" anchor="t" anchorCtr="0">
            <a:noAutofit/>
          </a:bodyPr>
          <a:lstStyle/>
          <a:p>
            <a:pPr marL="0" lvl="0" indent="0" algn="just" rtl="0">
              <a:spcBef>
                <a:spcPts val="0"/>
              </a:spcBef>
              <a:spcAft>
                <a:spcPts val="1200"/>
              </a:spcAft>
              <a:buNone/>
            </a:pPr>
            <a:r>
              <a:rPr lang="es-419" sz="2100"/>
              <a:t>“18 sabiendo que fuisteis rescatados de vuestra vana manera de vivir, la cual recibisteis de vuestros padres, no con cosas corruptibles, como oro o plata, 19 sino con la sangre preciosa de Cristo, como de un cordero sin mancha y sin contaminación, 20 ya destinado desde antes de la fundación del mundo, pero manifestado en los postreros tiempos por amor de vosotros,”</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body" idx="1"/>
          </p:nvPr>
        </p:nvSpPr>
        <p:spPr>
          <a:xfrm>
            <a:off x="2410100" y="601575"/>
            <a:ext cx="6321600" cy="3996600"/>
          </a:xfrm>
          <a:prstGeom prst="rect">
            <a:avLst/>
          </a:prstGeom>
        </p:spPr>
        <p:txBody>
          <a:bodyPr spcFirstLastPara="1" wrap="square" lIns="91425" tIns="91425" rIns="91425" bIns="91425" anchor="t" anchorCtr="0">
            <a:normAutofit fontScale="92500" lnSpcReduction="20000"/>
          </a:bodyPr>
          <a:lstStyle/>
          <a:p>
            <a:pPr marL="0" lvl="0" indent="0" algn="just" rtl="0">
              <a:spcBef>
                <a:spcPts val="0"/>
              </a:spcBef>
              <a:spcAft>
                <a:spcPts val="0"/>
              </a:spcAft>
              <a:buNone/>
            </a:pPr>
            <a:r>
              <a:rPr lang="es-419" b="1"/>
              <a:t>Romanos 5:6</a:t>
            </a:r>
            <a:endParaRPr b="1"/>
          </a:p>
          <a:p>
            <a:pPr marL="0" lvl="0" indent="0" algn="just" rtl="0">
              <a:spcBef>
                <a:spcPts val="1200"/>
              </a:spcBef>
              <a:spcAft>
                <a:spcPts val="0"/>
              </a:spcAft>
              <a:buNone/>
            </a:pPr>
            <a:r>
              <a:rPr lang="es-419"/>
              <a:t>“Porque Cristo, cuando aún éramos débiles, a su tiempo </a:t>
            </a:r>
            <a:r>
              <a:rPr lang="es-419" b="1">
                <a:solidFill>
                  <a:srgbClr val="FF0000"/>
                </a:solidFill>
              </a:rPr>
              <a:t>murió por los impíos</a:t>
            </a:r>
            <a:r>
              <a:rPr lang="es-419"/>
              <a:t>.”</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b="1"/>
              <a:t>Romanos 5:8</a:t>
            </a:r>
            <a:endParaRPr b="1"/>
          </a:p>
          <a:p>
            <a:pPr marL="0" lvl="0" indent="0" algn="just" rtl="0">
              <a:spcBef>
                <a:spcPts val="1200"/>
              </a:spcBef>
              <a:spcAft>
                <a:spcPts val="0"/>
              </a:spcAft>
              <a:buNone/>
            </a:pPr>
            <a:r>
              <a:rPr lang="es-419"/>
              <a:t>““Mas Dios muestra su amor para con nosotros, en que siendo aún pecadores, Cristo </a:t>
            </a:r>
            <a:r>
              <a:rPr lang="es-419" b="1">
                <a:solidFill>
                  <a:srgbClr val="FF0000"/>
                </a:solidFill>
              </a:rPr>
              <a:t>murió por nosotros</a:t>
            </a:r>
            <a:r>
              <a:rPr lang="es-419"/>
              <a:t>.”</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b="1"/>
              <a:t>2 Corintios 5:15</a:t>
            </a:r>
            <a:endParaRPr b="1"/>
          </a:p>
          <a:p>
            <a:pPr marL="0" lvl="0" indent="0" algn="just" rtl="0">
              <a:spcBef>
                <a:spcPts val="1200"/>
              </a:spcBef>
              <a:spcAft>
                <a:spcPts val="1200"/>
              </a:spcAft>
              <a:buNone/>
            </a:pPr>
            <a:r>
              <a:rPr lang="es-419"/>
              <a:t>“y </a:t>
            </a:r>
            <a:r>
              <a:rPr lang="es-419" b="1">
                <a:solidFill>
                  <a:srgbClr val="FF0000"/>
                </a:solidFill>
              </a:rPr>
              <a:t>por todos murió</a:t>
            </a:r>
            <a:r>
              <a:rPr lang="es-419"/>
              <a:t>, para que los que viven, ya no vivan para sí, sino para aquel que </a:t>
            </a:r>
            <a:r>
              <a:rPr lang="es-419" b="1">
                <a:solidFill>
                  <a:srgbClr val="FF0000"/>
                </a:solidFill>
              </a:rPr>
              <a:t>murió y resucitó por ellos</a:t>
            </a:r>
            <a:r>
              <a:rPr lang="es-419"/>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CRISTO NO TOMÓ NUESTRO LUGAR EN LA MUERTE FÍSICA</a:t>
            </a:r>
            <a:endParaRPr/>
          </a:p>
        </p:txBody>
      </p:sp>
      <p:sp>
        <p:nvSpPr>
          <p:cNvPr id="107" name="Google Shape;107;p19"/>
          <p:cNvSpPr txBox="1">
            <a:spLocks noGrp="1"/>
          </p:cNvSpPr>
          <p:nvPr>
            <p:ph type="body" idx="1"/>
          </p:nvPr>
        </p:nvSpPr>
        <p:spPr>
          <a:xfrm>
            <a:off x="2410100" y="1955125"/>
            <a:ext cx="6321600" cy="26433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200" b="1"/>
              <a:t>Hebreos 9:27</a:t>
            </a:r>
            <a:endParaRPr sz="2200" b="1"/>
          </a:p>
          <a:p>
            <a:pPr marL="0" lvl="0" indent="0" algn="just" rtl="0">
              <a:spcBef>
                <a:spcPts val="1200"/>
              </a:spcBef>
              <a:spcAft>
                <a:spcPts val="1200"/>
              </a:spcAft>
              <a:buNone/>
            </a:pPr>
            <a:r>
              <a:rPr lang="es-419" sz="2200"/>
              <a:t>“Y de la manera que está establecido para los hombres </a:t>
            </a:r>
            <a:r>
              <a:rPr lang="es-419" sz="2200" b="1">
                <a:solidFill>
                  <a:srgbClr val="FF0000"/>
                </a:solidFill>
              </a:rPr>
              <a:t>que mueran una sola vez</a:t>
            </a:r>
            <a:r>
              <a:rPr lang="es-419" sz="2200"/>
              <a:t>, y después de esto el juicio,”</a:t>
            </a:r>
            <a:endParaRPr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body" idx="1"/>
          </p:nvPr>
        </p:nvSpPr>
        <p:spPr>
          <a:xfrm>
            <a:off x="2410100" y="751975"/>
            <a:ext cx="6321600" cy="38463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000" b="1"/>
              <a:t>Mateo 20:22-23</a:t>
            </a:r>
            <a:endParaRPr sz="2000" b="1"/>
          </a:p>
          <a:p>
            <a:pPr marL="0" lvl="0" indent="0" algn="just" rtl="0">
              <a:spcBef>
                <a:spcPts val="1200"/>
              </a:spcBef>
              <a:spcAft>
                <a:spcPts val="1200"/>
              </a:spcAft>
              <a:buNone/>
            </a:pPr>
            <a:r>
              <a:rPr lang="es-419" sz="2000"/>
              <a:t>“22 Entonces Jesús respondiendo, dijo: No saben lo que piden. ¿</a:t>
            </a:r>
            <a:r>
              <a:rPr lang="es-419" sz="2000" b="1">
                <a:solidFill>
                  <a:srgbClr val="FF0000"/>
                </a:solidFill>
              </a:rPr>
              <a:t>Pueden beber del vaso que yo he de beber,</a:t>
            </a:r>
            <a:r>
              <a:rPr lang="es-419" sz="2000"/>
              <a:t> y ser bautizados con el bautismo con que yo soy bautizado? Y ellos le dijeron: Podemos. 23 Él les dijo: A la verdad, </a:t>
            </a:r>
            <a:r>
              <a:rPr lang="es-419" sz="2000" b="1">
                <a:solidFill>
                  <a:srgbClr val="FF0000"/>
                </a:solidFill>
              </a:rPr>
              <a:t>de mi vaso beberán</a:t>
            </a:r>
            <a:r>
              <a:rPr lang="es-419" sz="2000"/>
              <a:t>, y con el bautismo con que yo soy bautizado, serán bautizados; pero el sentarse a mi derecha y a mi izquierda, no es mío darlo, sino a aquellos para quienes está preparado por mi Padre.”</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CRISTO NO TOMÓ NUESTRO LUGAR EN LA MUERTE ESPIRITUAL</a:t>
            </a:r>
            <a:endParaRPr/>
          </a:p>
        </p:txBody>
      </p:sp>
      <p:sp>
        <p:nvSpPr>
          <p:cNvPr id="118" name="Google Shape;118;p21"/>
          <p:cNvSpPr txBox="1">
            <a:spLocks noGrp="1"/>
          </p:cNvSpPr>
          <p:nvPr>
            <p:ph type="body" idx="1"/>
          </p:nvPr>
        </p:nvSpPr>
        <p:spPr>
          <a:xfrm>
            <a:off x="496300" y="1804725"/>
            <a:ext cx="8235300" cy="2793600"/>
          </a:xfrm>
          <a:prstGeom prst="rect">
            <a:avLst/>
          </a:prstGeom>
        </p:spPr>
        <p:txBody>
          <a:bodyPr spcFirstLastPara="1" wrap="square" lIns="91425" tIns="91425" rIns="91425" bIns="91425" anchor="t" anchorCtr="0">
            <a:normAutofit fontScale="92500" lnSpcReduction="20000"/>
          </a:bodyPr>
          <a:lstStyle/>
          <a:p>
            <a:pPr marL="0" lvl="0" indent="0" algn="just" rtl="0">
              <a:spcBef>
                <a:spcPts val="0"/>
              </a:spcBef>
              <a:spcAft>
                <a:spcPts val="0"/>
              </a:spcAft>
              <a:buNone/>
            </a:pPr>
            <a:r>
              <a:rPr lang="es-419" sz="2000" b="1"/>
              <a:t>Juan 8:29</a:t>
            </a:r>
            <a:endParaRPr sz="2000" b="1"/>
          </a:p>
          <a:p>
            <a:pPr marL="0" lvl="0" indent="0" algn="just" rtl="0">
              <a:spcBef>
                <a:spcPts val="1200"/>
              </a:spcBef>
              <a:spcAft>
                <a:spcPts val="0"/>
              </a:spcAft>
              <a:buNone/>
            </a:pPr>
            <a:r>
              <a:rPr lang="es-419" sz="2000"/>
              <a:t>“Porque el que me envió, conmigo está; </a:t>
            </a:r>
            <a:r>
              <a:rPr lang="es-419" sz="2000" b="1">
                <a:solidFill>
                  <a:srgbClr val="FF0000"/>
                </a:solidFill>
              </a:rPr>
              <a:t>no me ha dejado solo el Padre</a:t>
            </a:r>
            <a:r>
              <a:rPr lang="es-419" sz="2000"/>
              <a:t>, porque yo hago siempre lo que le agrada.”</a:t>
            </a:r>
            <a:endParaRPr sz="2000"/>
          </a:p>
          <a:p>
            <a:pPr marL="0" lvl="0" indent="0" algn="just" rtl="0">
              <a:spcBef>
                <a:spcPts val="1200"/>
              </a:spcBef>
              <a:spcAft>
                <a:spcPts val="0"/>
              </a:spcAft>
              <a:buNone/>
            </a:pPr>
            <a:endParaRPr sz="2000"/>
          </a:p>
          <a:p>
            <a:pPr marL="0" lvl="0" indent="0" algn="just" rtl="0">
              <a:spcBef>
                <a:spcPts val="1200"/>
              </a:spcBef>
              <a:spcAft>
                <a:spcPts val="0"/>
              </a:spcAft>
              <a:buNone/>
            </a:pPr>
            <a:r>
              <a:rPr lang="es-419" sz="2000" b="1"/>
              <a:t>Juan 16:32</a:t>
            </a:r>
            <a:endParaRPr sz="2000" b="1"/>
          </a:p>
          <a:p>
            <a:pPr marL="0" lvl="0" indent="0" algn="just" rtl="0">
              <a:spcBef>
                <a:spcPts val="1200"/>
              </a:spcBef>
              <a:spcAft>
                <a:spcPts val="1200"/>
              </a:spcAft>
              <a:buNone/>
            </a:pPr>
            <a:r>
              <a:rPr lang="es-419" sz="2000"/>
              <a:t>“He aquí la hora viene, y ha venido ya, en que serán esparcidos cada uno por su lado, y me dejarán solo; mas </a:t>
            </a:r>
            <a:r>
              <a:rPr lang="es-419" sz="2000" b="1">
                <a:solidFill>
                  <a:srgbClr val="FF0000"/>
                </a:solidFill>
              </a:rPr>
              <a:t>no estoy solo, porque el Padre está conmigo.</a:t>
            </a:r>
            <a:r>
              <a:rPr lang="es-419" sz="2000"/>
              <a:t>”</a:t>
            </a:r>
            <a:endParaRP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1072</Words>
  <Application>Microsoft Office PowerPoint</Application>
  <PresentationFormat>Presentación en pantalla (16:9)</PresentationFormat>
  <Paragraphs>55</Paragraphs>
  <Slides>15</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Lato</vt:lpstr>
      <vt:lpstr>Raleway</vt:lpstr>
      <vt:lpstr>Swiss</vt:lpstr>
      <vt:lpstr>Presentación de PowerPoint</vt:lpstr>
      <vt:lpstr>CRISTO NO FUE UN SUSTITUTO</vt:lpstr>
      <vt:lpstr>LA MUERTE VICARIA DE CRISTO</vt:lpstr>
      <vt:lpstr>Presentación de PowerPoint</vt:lpstr>
      <vt:lpstr>1 Pedro 1:18-20</vt:lpstr>
      <vt:lpstr>Presentación de PowerPoint</vt:lpstr>
      <vt:lpstr>CRISTO NO TOMÓ NUESTRO LUGAR EN LA MUERTE FÍSICA</vt:lpstr>
      <vt:lpstr>Presentación de PowerPoint</vt:lpstr>
      <vt:lpstr>CRISTO NO TOMÓ NUESTRO LUGAR EN LA MUERTE ESPIRITUAL</vt:lpstr>
      <vt:lpstr>CRISTO NO TOMÓ NUESTRO LUGAR EN LA PENA O CONDENA</vt:lpstr>
      <vt:lpstr>Presentación de PowerPoint</vt:lpstr>
      <vt:lpstr>Presentación de PowerPoint</vt:lpstr>
      <vt:lpstr>Presentación de PowerPoint</vt:lpstr>
      <vt:lpstr>CRISTO NO VINO A SER SUSTITUTO, SINO A SER OFRENDA POR LOS PECADOS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Hoswaldo</dc:creator>
  <cp:lastModifiedBy>Hoswaldo</cp:lastModifiedBy>
  <cp:revision>1</cp:revision>
  <dcterms:modified xsi:type="dcterms:W3CDTF">2025-06-21T23:22:45Z</dcterms:modified>
</cp:coreProperties>
</file>