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4" r:id="rId3"/>
    <p:sldId id="275" r:id="rId4"/>
    <p:sldId id="27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73" r:id="rId18"/>
    <p:sldId id="269"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6F5C44-4DC8-4A29-8E5E-87BB02C7508A}" type="datetimeFigureOut">
              <a:rPr lang="es-NI" smtClean="0"/>
              <a:t>6/4/2023</a:t>
            </a:fld>
            <a:endParaRPr lang="es-NI"/>
          </a:p>
        </p:txBody>
      </p:sp>
      <p:sp>
        <p:nvSpPr>
          <p:cNvPr id="5" name="Footer Placeholder 4"/>
          <p:cNvSpPr>
            <a:spLocks noGrp="1"/>
          </p:cNvSpPr>
          <p:nvPr>
            <p:ph type="ftr" sz="quarter" idx="11"/>
          </p:nvPr>
        </p:nvSpPr>
        <p:spPr>
          <a:xfrm>
            <a:off x="1451579" y="329307"/>
            <a:ext cx="5626774" cy="309201"/>
          </a:xfrm>
        </p:spPr>
        <p:txBody>
          <a:bodyPr/>
          <a:lstStyle/>
          <a:p>
            <a:endParaRPr lang="es-NI"/>
          </a:p>
        </p:txBody>
      </p:sp>
      <p:sp>
        <p:nvSpPr>
          <p:cNvPr id="6" name="Slide Number Placeholder 5"/>
          <p:cNvSpPr>
            <a:spLocks noGrp="1"/>
          </p:cNvSpPr>
          <p:nvPr>
            <p:ph type="sldNum" sz="quarter" idx="12"/>
          </p:nvPr>
        </p:nvSpPr>
        <p:spPr>
          <a:xfrm>
            <a:off x="476834" y="798973"/>
            <a:ext cx="811019" cy="503578"/>
          </a:xfrm>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61495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6F5C44-4DC8-4A29-8E5E-87BB02C7508A}" type="datetimeFigureOut">
              <a:rPr lang="es-NI" smtClean="0"/>
              <a:t>6/4/2023</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1701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6F5C44-4DC8-4A29-8E5E-87BB02C7508A}" type="datetimeFigureOut">
              <a:rPr lang="es-NI" smtClean="0"/>
              <a:t>6/4/2023</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372758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6F5C44-4DC8-4A29-8E5E-87BB02C7508A}" type="datetimeFigureOut">
              <a:rPr lang="es-NI" smtClean="0"/>
              <a:t>6/4/2023</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85337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36F5C44-4DC8-4A29-8E5E-87BB02C7508A}" type="datetimeFigureOut">
              <a:rPr lang="es-NI" smtClean="0"/>
              <a:t>6/4/2023</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371221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36F5C44-4DC8-4A29-8E5E-87BB02C7508A}" type="datetimeFigureOut">
              <a:rPr lang="es-NI" smtClean="0"/>
              <a:t>6/4/2023</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226098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488794"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56025" y="2821491"/>
            <a:ext cx="4488794"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36F5C44-4DC8-4A29-8E5E-87BB02C7508A}" type="datetimeFigureOut">
              <a:rPr lang="es-NI" smtClean="0"/>
              <a:t>6/4/2023</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57118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36F5C44-4DC8-4A29-8E5E-87BB02C7508A}" type="datetimeFigureOut">
              <a:rPr lang="es-NI" smtClean="0"/>
              <a:t>6/4/2023</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133189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F5C44-4DC8-4A29-8E5E-87BB02C7508A}" type="datetimeFigureOut">
              <a:rPr lang="es-NI" smtClean="0"/>
              <a:t>6/4/2023</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152958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36F5C44-4DC8-4A29-8E5E-87BB02C7508A}" type="datetimeFigureOut">
              <a:rPr lang="es-NI" smtClean="0"/>
              <a:t>6/4/2023</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17638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s-ES"/>
              <a:t>Haga clic en el icono para agregar una imagen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6F5C44-4DC8-4A29-8E5E-87BB02C7508A}" type="datetimeFigureOut">
              <a:rPr lang="es-NI" smtClean="0"/>
              <a:t>6/4/2023</a:t>
            </a:fld>
            <a:endParaRPr lang="es-NI"/>
          </a:p>
        </p:txBody>
      </p:sp>
      <p:sp>
        <p:nvSpPr>
          <p:cNvPr id="6" name="Footer Placeholder 5"/>
          <p:cNvSpPr>
            <a:spLocks noGrp="1"/>
          </p:cNvSpPr>
          <p:nvPr>
            <p:ph type="ftr" sz="quarter" idx="11"/>
          </p:nvPr>
        </p:nvSpPr>
        <p:spPr>
          <a:xfrm>
            <a:off x="1447382" y="318640"/>
            <a:ext cx="5541004" cy="320931"/>
          </a:xfrm>
        </p:spPr>
        <p:txBody>
          <a:bodyPr/>
          <a:lstStyle/>
          <a:p>
            <a:endParaRPr lang="es-NI"/>
          </a:p>
        </p:txBody>
      </p:sp>
      <p:sp>
        <p:nvSpPr>
          <p:cNvPr id="7" name="Slide Number Placeholder 6"/>
          <p:cNvSpPr>
            <a:spLocks noGrp="1"/>
          </p:cNvSpPr>
          <p:nvPr>
            <p:ph type="sldNum" sz="quarter" idx="12"/>
          </p:nvPr>
        </p:nvSpPr>
        <p:spPr/>
        <p:txBody>
          <a:bodyPr/>
          <a:lstStyle/>
          <a:p>
            <a:fld id="{2C3487E6-D6D2-4CE3-A4F5-953C58F3DFB3}" type="slidenum">
              <a:rPr lang="es-NI" smtClean="0"/>
              <a:t>‹Nº›</a:t>
            </a:fld>
            <a:endParaRPr lang="es-NI"/>
          </a:p>
        </p:txBody>
      </p:sp>
    </p:spTree>
    <p:extLst>
      <p:ext uri="{BB962C8B-B14F-4D97-AF65-F5344CB8AC3E}">
        <p14:creationId xmlns:p14="http://schemas.microsoft.com/office/powerpoint/2010/main" val="138809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6F5C44-4DC8-4A29-8E5E-87BB02C7508A}" type="datetimeFigureOut">
              <a:rPr lang="es-NI" smtClean="0"/>
              <a:t>6/4/2023</a:t>
            </a:fld>
            <a:endParaRPr lang="es-NI"/>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C3487E6-D6D2-4CE3-A4F5-953C58F3DFB3}" type="slidenum">
              <a:rPr lang="es-NI" smtClean="0"/>
              <a:t>‹Nº›</a:t>
            </a:fld>
            <a:endParaRPr lang="es-NI"/>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689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godfootsteps.org/" TargetMode="External"/><Relationship Id="rId2" Type="http://schemas.openxmlformats.org/officeDocument/2006/relationships/hyperlink" Target="https://es.godfootsteps.org/relationship-between-god-and-the-bibl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951B4-57FD-47A5-C475-075B7F9B55A6}"/>
              </a:ext>
            </a:extLst>
          </p:cNvPr>
          <p:cNvSpPr>
            <a:spLocks noGrp="1"/>
          </p:cNvSpPr>
          <p:nvPr>
            <p:ph type="ctrTitle"/>
          </p:nvPr>
        </p:nvSpPr>
        <p:spPr/>
        <p:txBody>
          <a:bodyPr/>
          <a:lstStyle/>
          <a:p>
            <a:endParaRPr lang="es-NI" dirty="0"/>
          </a:p>
        </p:txBody>
      </p:sp>
      <p:sp>
        <p:nvSpPr>
          <p:cNvPr id="3" name="Subtítulo 2">
            <a:extLst>
              <a:ext uri="{FF2B5EF4-FFF2-40B4-BE49-F238E27FC236}">
                <a16:creationId xmlns:a16="http://schemas.microsoft.com/office/drawing/2014/main" id="{597B93B0-140B-9B7E-DBB9-6ED933F1BDA3}"/>
              </a:ext>
            </a:extLst>
          </p:cNvPr>
          <p:cNvSpPr>
            <a:spLocks noGrp="1"/>
          </p:cNvSpPr>
          <p:nvPr>
            <p:ph type="subTitle" idx="1"/>
          </p:nvPr>
        </p:nvSpPr>
        <p:spPr/>
        <p:txBody>
          <a:bodyPr/>
          <a:lstStyle/>
          <a:p>
            <a:endParaRPr lang="es-NI"/>
          </a:p>
        </p:txBody>
      </p:sp>
      <p:pic>
        <p:nvPicPr>
          <p:cNvPr id="5" name="Imagen 4">
            <a:extLst>
              <a:ext uri="{FF2B5EF4-FFF2-40B4-BE49-F238E27FC236}">
                <a16:creationId xmlns:a16="http://schemas.microsoft.com/office/drawing/2014/main" id="{0521FD3D-1F01-A040-BFF6-CE9972559C20}"/>
              </a:ext>
            </a:extLst>
          </p:cNvPr>
          <p:cNvPicPr>
            <a:picLocks noChangeAspect="1"/>
          </p:cNvPicPr>
          <p:nvPr/>
        </p:nvPicPr>
        <p:blipFill>
          <a:blip r:embed="rId2"/>
          <a:stretch>
            <a:fillRect/>
          </a:stretch>
        </p:blipFill>
        <p:spPr>
          <a:xfrm>
            <a:off x="0" y="-123825"/>
            <a:ext cx="12096750" cy="7105650"/>
          </a:xfrm>
          <a:prstGeom prst="rect">
            <a:avLst/>
          </a:prstGeom>
        </p:spPr>
      </p:pic>
      <p:sp>
        <p:nvSpPr>
          <p:cNvPr id="6" name="Elipse 5">
            <a:extLst>
              <a:ext uri="{FF2B5EF4-FFF2-40B4-BE49-F238E27FC236}">
                <a16:creationId xmlns:a16="http://schemas.microsoft.com/office/drawing/2014/main" id="{B539DB57-EE6C-CB9E-A792-CD91E843F6DA}"/>
              </a:ext>
            </a:extLst>
          </p:cNvPr>
          <p:cNvSpPr/>
          <p:nvPr/>
        </p:nvSpPr>
        <p:spPr>
          <a:xfrm>
            <a:off x="10934700" y="278423"/>
            <a:ext cx="914400" cy="10477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NI"/>
          </a:p>
        </p:txBody>
      </p:sp>
    </p:spTree>
    <p:extLst>
      <p:ext uri="{BB962C8B-B14F-4D97-AF65-F5344CB8AC3E}">
        <p14:creationId xmlns:p14="http://schemas.microsoft.com/office/powerpoint/2010/main" val="4213761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E98AF-CC14-F848-8D3F-C1374B8CA2E0}"/>
              </a:ext>
            </a:extLst>
          </p:cNvPr>
          <p:cNvSpPr>
            <a:spLocks noGrp="1"/>
          </p:cNvSpPr>
          <p:nvPr>
            <p:ph type="title"/>
          </p:nvPr>
        </p:nvSpPr>
        <p:spPr>
          <a:xfrm>
            <a:off x="1451579" y="85726"/>
            <a:ext cx="9291215" cy="990600"/>
          </a:xfrm>
        </p:spPr>
        <p:txBody>
          <a:bodyPr/>
          <a:lstStyle/>
          <a:p>
            <a:r>
              <a:rPr lang="es-MX" b="0" i="0" dirty="0">
                <a:solidFill>
                  <a:schemeClr val="tx1"/>
                </a:solidFill>
                <a:effectLst/>
                <a:latin typeface="-apple-system"/>
              </a:rPr>
              <a:t>resurrección fue realmente significativa.</a:t>
            </a:r>
            <a:endParaRPr lang="es-NI" dirty="0"/>
          </a:p>
        </p:txBody>
      </p:sp>
      <p:sp>
        <p:nvSpPr>
          <p:cNvPr id="3" name="Marcador de contenido 2">
            <a:extLst>
              <a:ext uri="{FF2B5EF4-FFF2-40B4-BE49-F238E27FC236}">
                <a16:creationId xmlns:a16="http://schemas.microsoft.com/office/drawing/2014/main" id="{A5EC0F5E-4C9D-A04B-F8DA-22B9FA865C62}"/>
              </a:ext>
            </a:extLst>
          </p:cNvPr>
          <p:cNvSpPr>
            <a:spLocks noGrp="1"/>
          </p:cNvSpPr>
          <p:nvPr>
            <p:ph idx="1"/>
          </p:nvPr>
        </p:nvSpPr>
        <p:spPr>
          <a:xfrm>
            <a:off x="0" y="1171576"/>
            <a:ext cx="12191999" cy="4881906"/>
          </a:xfrm>
        </p:spPr>
        <p:txBody>
          <a:bodyPr>
            <a:normAutofit/>
          </a:bodyPr>
          <a:lstStyle/>
          <a:p>
            <a:pPr algn="just"/>
            <a:r>
              <a:rPr lang="es-MX" sz="2400" b="0" i="0" dirty="0">
                <a:effectLst/>
                <a:latin typeface="-apple-system"/>
              </a:rPr>
              <a:t>Jesús mostro su aparición al a sus discípulos  durante los 40 días después de Su resurrección. </a:t>
            </a:r>
            <a:r>
              <a:rPr lang="es-MX" b="0" i="0" u="none" strike="noStrike" baseline="0" dirty="0">
                <a:latin typeface="Verdana" panose="020B0604030504040204" pitchFamily="34" charset="0"/>
              </a:rPr>
              <a:t>Hechos 1:3  A estos también, después de su padecimiento, se presentó vivo con muchas pruebas convincentes, apareciéndoseles durante cuarenta días y hablándoles de lo concerniente al reino de Dios. </a:t>
            </a:r>
            <a:endParaRPr lang="es-MX" sz="2400" b="0" i="0" dirty="0">
              <a:effectLst/>
              <a:latin typeface="-apple-system"/>
            </a:endParaRPr>
          </a:p>
          <a:p>
            <a:pPr algn="l"/>
            <a:r>
              <a:rPr lang="es-MX" sz="2400" b="0" i="0" dirty="0">
                <a:effectLst/>
                <a:latin typeface="arial" panose="020B0604020202020204" pitchFamily="34" charset="0"/>
              </a:rPr>
              <a:t>¿Qué hizo Jesús en los 40 días?</a:t>
            </a:r>
          </a:p>
          <a:p>
            <a:pPr algn="l"/>
            <a:r>
              <a:rPr lang="es-MX" sz="2400" b="0" i="0" dirty="0">
                <a:effectLst/>
                <a:latin typeface="arial" panose="020B0604020202020204" pitchFamily="34" charset="0"/>
              </a:rPr>
              <a:t>Durante cuarenta días después de su resurrección, </a:t>
            </a:r>
            <a:r>
              <a:rPr lang="es-MX" sz="2400" b="1" i="0" dirty="0">
                <a:effectLst/>
                <a:latin typeface="arial" panose="020B0604020202020204" pitchFamily="34" charset="0"/>
              </a:rPr>
              <a:t>el Señor se manifestó periódicamente a los apóstoles—individualmente a algunos, y a todos ellos como cuerpo y les dio instrucciones “acerca del reino de Dios”</a:t>
            </a:r>
            <a:r>
              <a:rPr lang="es-MX" sz="2400" b="0" i="0" dirty="0">
                <a:effectLst/>
                <a:latin typeface="arial" panose="020B0604020202020204" pitchFamily="34" charset="0"/>
              </a:rPr>
              <a:t>.</a:t>
            </a:r>
          </a:p>
          <a:p>
            <a:pPr algn="just"/>
            <a:endParaRPr lang="es-MX" sz="3300" b="0" i="0" dirty="0">
              <a:effectLst/>
              <a:latin typeface="-apple-system"/>
            </a:endParaRPr>
          </a:p>
        </p:txBody>
      </p:sp>
    </p:spTree>
    <p:extLst>
      <p:ext uri="{BB962C8B-B14F-4D97-AF65-F5344CB8AC3E}">
        <p14:creationId xmlns:p14="http://schemas.microsoft.com/office/powerpoint/2010/main" val="290319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A6854-7B00-6900-9CF7-D1B4DAFD0E26}"/>
              </a:ext>
            </a:extLst>
          </p:cNvPr>
          <p:cNvSpPr>
            <a:spLocks noGrp="1"/>
          </p:cNvSpPr>
          <p:nvPr>
            <p:ph type="title"/>
          </p:nvPr>
        </p:nvSpPr>
        <p:spPr>
          <a:xfrm>
            <a:off x="0" y="1"/>
            <a:ext cx="12191999" cy="1853754"/>
          </a:xfrm>
        </p:spPr>
        <p:txBody>
          <a:bodyPr>
            <a:normAutofit/>
          </a:bodyPr>
          <a:lstStyle/>
          <a:p>
            <a:r>
              <a:rPr lang="es-MX" sz="2200" b="0" i="0" u="none" strike="noStrike" baseline="0" dirty="0">
                <a:latin typeface="Verdana" panose="020B0604030504040204" pitchFamily="34" charset="0"/>
              </a:rPr>
              <a:t>Hechos 1:3  </a:t>
            </a:r>
            <a:br>
              <a:rPr lang="es-MX" sz="2200" b="0" i="0" u="none" strike="noStrike" baseline="0" dirty="0">
                <a:latin typeface="Verdana" panose="020B0604030504040204" pitchFamily="34" charset="0"/>
              </a:rPr>
            </a:br>
            <a:r>
              <a:rPr lang="es-MX" sz="2200" b="0" i="0" u="none" strike="noStrike" baseline="0" dirty="0">
                <a:latin typeface="Verdana" panose="020B0604030504040204" pitchFamily="34" charset="0"/>
              </a:rPr>
              <a:t>A estos también, después de su padecimiento, se presentó vivo con muchas pruebas convincentes, apareciéndoseles durante cuarenta días y hablándoles de lo concerniente al reino de Dios. </a:t>
            </a:r>
            <a:endParaRPr lang="es-NI" dirty="0"/>
          </a:p>
        </p:txBody>
      </p:sp>
      <p:pic>
        <p:nvPicPr>
          <p:cNvPr id="2050" name="Picture 2" descr="Después de la resurrección de Jesucristo, ¿qué significado tenía Su aparición al hombre?">
            <a:extLst>
              <a:ext uri="{FF2B5EF4-FFF2-40B4-BE49-F238E27FC236}">
                <a16:creationId xmlns:a16="http://schemas.microsoft.com/office/drawing/2014/main" id="{F0B117B4-658F-E10A-1DEA-D6B1DA017F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 y="1853754"/>
            <a:ext cx="11896725" cy="428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54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113DD-9E40-6622-4B62-D8613406FFE6}"/>
              </a:ext>
            </a:extLst>
          </p:cNvPr>
          <p:cNvSpPr>
            <a:spLocks noGrp="1"/>
          </p:cNvSpPr>
          <p:nvPr>
            <p:ph type="title"/>
          </p:nvPr>
        </p:nvSpPr>
        <p:spPr>
          <a:xfrm>
            <a:off x="76201" y="142875"/>
            <a:ext cx="11963399" cy="933450"/>
          </a:xfrm>
        </p:spPr>
        <p:txBody>
          <a:bodyPr>
            <a:normAutofit fontScale="90000"/>
          </a:bodyPr>
          <a:lstStyle/>
          <a:p>
            <a:r>
              <a:rPr lang="es-MX" sz="3200" b="0" i="0" u="none" strike="noStrike" baseline="0" dirty="0">
                <a:latin typeface="Verdana" panose="020B0604030504040204" pitchFamily="34" charset="0"/>
              </a:rPr>
              <a:t>se presentó vivo con muchas pruebas convincentes, apareciéndoseles durante cuarenta días</a:t>
            </a:r>
            <a:endParaRPr lang="es-NI" dirty="0"/>
          </a:p>
        </p:txBody>
      </p:sp>
      <p:sp>
        <p:nvSpPr>
          <p:cNvPr id="3" name="Marcador de contenido 2">
            <a:extLst>
              <a:ext uri="{FF2B5EF4-FFF2-40B4-BE49-F238E27FC236}">
                <a16:creationId xmlns:a16="http://schemas.microsoft.com/office/drawing/2014/main" id="{0EA744A1-3A62-B32C-3673-02693A26D4DA}"/>
              </a:ext>
            </a:extLst>
          </p:cNvPr>
          <p:cNvSpPr>
            <a:spLocks noGrp="1"/>
          </p:cNvSpPr>
          <p:nvPr>
            <p:ph idx="1"/>
          </p:nvPr>
        </p:nvSpPr>
        <p:spPr>
          <a:xfrm>
            <a:off x="76201" y="1076326"/>
            <a:ext cx="12049124" cy="4977156"/>
          </a:xfrm>
        </p:spPr>
        <p:txBody>
          <a:bodyPr/>
          <a:lstStyle/>
          <a:p>
            <a:r>
              <a:rPr lang="es-MX" sz="2400" b="0" i="0" dirty="0">
                <a:effectLst/>
                <a:latin typeface="-apple-system"/>
              </a:rPr>
              <a:t>Uno de ellos era que Él vino a decirle al hombre que Dios había puesto fin a la Era de la Ley y había comenzado la Era de la Gracia, y que conduciría a la humanidad a la nueva era. </a:t>
            </a:r>
          </a:p>
          <a:p>
            <a:r>
              <a:rPr lang="es-MX" sz="2400" b="0" i="0" dirty="0">
                <a:effectLst/>
                <a:latin typeface="-apple-system"/>
              </a:rPr>
              <a:t>El otro significado era que Dios hizo aquello para que la gente afirmara que el Señor Jesús era Dios Mismo encarnado, y de este modo fortalecieran su fe en Dios.</a:t>
            </a:r>
          </a:p>
          <a:p>
            <a:r>
              <a:rPr lang="es-MX" sz="2400" b="0" i="0" dirty="0">
                <a:effectLst/>
                <a:latin typeface="-apple-system"/>
              </a:rPr>
              <a:t>Por tanto, después de Su resurrección, Él se apareció y le habló primero a Sus discípulos, hizo contacto real con ellos y les permitió ver que de verdad había regresado de entre los muertos, había completado Su obra de redimir a la humanidad .</a:t>
            </a:r>
            <a:endParaRPr lang="es-NI" sz="2800" dirty="0"/>
          </a:p>
          <a:p>
            <a:endParaRPr lang="es-NI" dirty="0"/>
          </a:p>
        </p:txBody>
      </p:sp>
    </p:spTree>
    <p:extLst>
      <p:ext uri="{BB962C8B-B14F-4D97-AF65-F5344CB8AC3E}">
        <p14:creationId xmlns:p14="http://schemas.microsoft.com/office/powerpoint/2010/main" val="39177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AA8CA-BBCC-26FF-F2E7-0D348B09AAAE}"/>
              </a:ext>
            </a:extLst>
          </p:cNvPr>
          <p:cNvSpPr>
            <a:spLocks noGrp="1"/>
          </p:cNvSpPr>
          <p:nvPr>
            <p:ph type="title"/>
          </p:nvPr>
        </p:nvSpPr>
        <p:spPr>
          <a:xfrm>
            <a:off x="1" y="76200"/>
            <a:ext cx="12191998" cy="800099"/>
          </a:xfrm>
        </p:spPr>
        <p:txBody>
          <a:bodyPr>
            <a:normAutofit fontScale="90000"/>
          </a:bodyPr>
          <a:lstStyle/>
          <a:p>
            <a:r>
              <a:rPr lang="es-MX" sz="3200" b="0" i="0" u="none" strike="noStrike" baseline="0" dirty="0">
                <a:latin typeface="Verdana" panose="020B0604030504040204" pitchFamily="34" charset="0"/>
              </a:rPr>
              <a:t>se presentó vivo con muchas pruebas convincentes, apareciéndoseles durante cuarenta días</a:t>
            </a:r>
            <a:endParaRPr lang="es-NI" dirty="0"/>
          </a:p>
        </p:txBody>
      </p:sp>
      <p:sp>
        <p:nvSpPr>
          <p:cNvPr id="3" name="Marcador de contenido 2">
            <a:extLst>
              <a:ext uri="{FF2B5EF4-FFF2-40B4-BE49-F238E27FC236}">
                <a16:creationId xmlns:a16="http://schemas.microsoft.com/office/drawing/2014/main" id="{36C5AF36-A23D-13B6-4AE8-0D0CD6AE6B70}"/>
              </a:ext>
            </a:extLst>
          </p:cNvPr>
          <p:cNvSpPr>
            <a:spLocks noGrp="1"/>
          </p:cNvSpPr>
          <p:nvPr>
            <p:ph idx="1"/>
          </p:nvPr>
        </p:nvSpPr>
        <p:spPr>
          <a:xfrm>
            <a:off x="0" y="876300"/>
            <a:ext cx="12191999" cy="5177181"/>
          </a:xfrm>
        </p:spPr>
        <p:txBody>
          <a:bodyPr/>
          <a:lstStyle/>
          <a:p>
            <a:r>
              <a:rPr lang="es-MX" sz="2400" b="1" i="0" dirty="0">
                <a:effectLst/>
                <a:latin typeface="-apple-system"/>
              </a:rPr>
              <a:t>Durante el tiempo en el que el Señor Jesús obró en la carne, la mayoría de Sus seguidores no pudieron comprobar por completo Su identidad y las cosas que decía. </a:t>
            </a:r>
          </a:p>
          <a:p>
            <a:r>
              <a:rPr lang="es-MX" sz="2400" b="1" i="0" dirty="0">
                <a:effectLst/>
                <a:latin typeface="-apple-system"/>
              </a:rPr>
              <a:t>Cuando se iba acercando a la cruz, la actitud de ellos fue de observación. </a:t>
            </a:r>
          </a:p>
          <a:p>
            <a:r>
              <a:rPr lang="es-MX" sz="2400" b="1" i="0" dirty="0">
                <a:effectLst/>
                <a:latin typeface="-apple-system"/>
              </a:rPr>
              <a:t>Entonces, a partir del momento que fue clavado en la cruz y hasta que fue sepultado, las personas se sintieron decepcionadas</a:t>
            </a:r>
          </a:p>
          <a:p>
            <a:r>
              <a:rPr lang="es-MX" sz="2400" b="1" i="0" dirty="0">
                <a:effectLst/>
                <a:latin typeface="-apple-system"/>
              </a:rPr>
              <a:t> En ese entonces, en su corazón, las personas ya habían comenzado a dudar acerca de lo que el Señor Jesús había dicho cuando estuvo en la carne a negarlas por completo</a:t>
            </a:r>
            <a:r>
              <a:rPr lang="es-MX" b="1" i="0" dirty="0">
                <a:solidFill>
                  <a:srgbClr val="262B33"/>
                </a:solidFill>
                <a:effectLst/>
                <a:latin typeface="-apple-system"/>
              </a:rPr>
              <a:t>.</a:t>
            </a:r>
          </a:p>
          <a:p>
            <a:endParaRPr lang="es-NI" dirty="0"/>
          </a:p>
        </p:txBody>
      </p:sp>
    </p:spTree>
    <p:extLst>
      <p:ext uri="{BB962C8B-B14F-4D97-AF65-F5344CB8AC3E}">
        <p14:creationId xmlns:p14="http://schemas.microsoft.com/office/powerpoint/2010/main" val="392097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5627A-006B-A2C6-00CD-BEC223B6EEC3}"/>
              </a:ext>
            </a:extLst>
          </p:cNvPr>
          <p:cNvSpPr>
            <a:spLocks noGrp="1"/>
          </p:cNvSpPr>
          <p:nvPr>
            <p:ph type="title"/>
          </p:nvPr>
        </p:nvSpPr>
        <p:spPr>
          <a:xfrm>
            <a:off x="0" y="0"/>
            <a:ext cx="12125323" cy="1142999"/>
          </a:xfrm>
        </p:spPr>
        <p:txBody>
          <a:bodyPr>
            <a:normAutofit fontScale="90000"/>
          </a:bodyPr>
          <a:lstStyle/>
          <a:p>
            <a:r>
              <a:rPr lang="es-MX" sz="3200" b="0" i="0" u="none" strike="noStrike" baseline="0" dirty="0">
                <a:latin typeface="Verdana" panose="020B0604030504040204" pitchFamily="34" charset="0"/>
              </a:rPr>
              <a:t>se presentó vivo con muchas pruebas convincentes, apareciéndoseles durante cuarenta días</a:t>
            </a:r>
            <a:endParaRPr lang="es-NI" dirty="0"/>
          </a:p>
        </p:txBody>
      </p:sp>
      <p:sp>
        <p:nvSpPr>
          <p:cNvPr id="3" name="Marcador de contenido 2">
            <a:extLst>
              <a:ext uri="{FF2B5EF4-FFF2-40B4-BE49-F238E27FC236}">
                <a16:creationId xmlns:a16="http://schemas.microsoft.com/office/drawing/2014/main" id="{85A2DA12-E664-566D-9394-491B8E30B7CB}"/>
              </a:ext>
            </a:extLst>
          </p:cNvPr>
          <p:cNvSpPr>
            <a:spLocks noGrp="1"/>
          </p:cNvSpPr>
          <p:nvPr>
            <p:ph idx="1"/>
          </p:nvPr>
        </p:nvSpPr>
        <p:spPr>
          <a:xfrm>
            <a:off x="1" y="971550"/>
            <a:ext cx="12125324" cy="5081931"/>
          </a:xfrm>
        </p:spPr>
        <p:txBody>
          <a:bodyPr/>
          <a:lstStyle/>
          <a:p>
            <a:pPr algn="just"/>
            <a:r>
              <a:rPr lang="es-MX" sz="2400" b="1" i="0" dirty="0">
                <a:effectLst/>
                <a:latin typeface="-apple-system"/>
              </a:rPr>
              <a:t>Entonces, cuando Él salió de la tumba y se fue apareciendo una por una a las personas, la mayoría de los que le vieron con sus propios ojos o que oyeron las noticias de Su resurrección fueron pasando poco a poco de la negación al escepticismo. </a:t>
            </a:r>
            <a:r>
              <a:rPr lang="es-MX" sz="2400" b="1" dirty="0">
                <a:latin typeface="-apple-system"/>
              </a:rPr>
              <a:t>Juan</a:t>
            </a:r>
            <a:r>
              <a:rPr lang="es-MX" sz="2400" b="1" i="0" dirty="0">
                <a:effectLst/>
                <a:latin typeface="-apple-system"/>
              </a:rPr>
              <a:t> 20:1-9</a:t>
            </a:r>
          </a:p>
          <a:p>
            <a:pPr algn="just"/>
            <a:r>
              <a:rPr lang="es-MX" sz="2400" b="1" i="0" dirty="0">
                <a:effectLst/>
                <a:latin typeface="-apple-system"/>
              </a:rPr>
              <a:t>Recién cuando el Señor Jesús hizo que Tomás le pusiera la mano en Su costado y cuando partió el pan y comió delante de ellos después de Su resurrección, y después de que procediera a comer pescado asado delante de ellos, aceptaron realmente que el Señor Jesús era Cristo hecho carne. Juan  20:24-29.</a:t>
            </a:r>
          </a:p>
          <a:p>
            <a:pPr algn="just"/>
            <a:r>
              <a:rPr lang="es-MX" sz="2400" b="1" i="0" dirty="0">
                <a:effectLst/>
                <a:latin typeface="-apple-system"/>
              </a:rPr>
              <a:t>Ya no dudaban ni se sentían decepcionados, porque sentían que ahora había esperanza y algo en lo que confiar. El Hijo del hombre de frente a ellos sería para siempre su retaguardia; sería su torre fuerte, su refugio por toda la eternidad</a:t>
            </a:r>
            <a:r>
              <a:rPr lang="es-MX" sz="2400" b="0" i="0" dirty="0">
                <a:effectLst/>
                <a:latin typeface="-apple-system"/>
              </a:rPr>
              <a:t>”</a:t>
            </a:r>
            <a:endParaRPr lang="es-NI" sz="2400" dirty="0"/>
          </a:p>
        </p:txBody>
      </p:sp>
    </p:spTree>
    <p:extLst>
      <p:ext uri="{BB962C8B-B14F-4D97-AF65-F5344CB8AC3E}">
        <p14:creationId xmlns:p14="http://schemas.microsoft.com/office/powerpoint/2010/main" val="105827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raciones y Conjuros | Resurreccion de jesus, Oracion a ...">
            <a:extLst>
              <a:ext uri="{FF2B5EF4-FFF2-40B4-BE49-F238E27FC236}">
                <a16:creationId xmlns:a16="http://schemas.microsoft.com/office/drawing/2014/main" id="{A557720A-C104-9B37-6452-0BB9363274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3299" y="76200"/>
            <a:ext cx="4733925" cy="57626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52B60C5-0D51-F377-FD6E-15676920B610}"/>
              </a:ext>
            </a:extLst>
          </p:cNvPr>
          <p:cNvSpPr txBox="1"/>
          <p:nvPr/>
        </p:nvSpPr>
        <p:spPr>
          <a:xfrm>
            <a:off x="1" y="76200"/>
            <a:ext cx="7353298" cy="6186309"/>
          </a:xfrm>
          <a:prstGeom prst="rect">
            <a:avLst/>
          </a:prstGeom>
          <a:noFill/>
        </p:spPr>
        <p:txBody>
          <a:bodyPr wrap="square">
            <a:spAutoFit/>
          </a:bodyPr>
          <a:lstStyle/>
          <a:p>
            <a:pPr marR="0" algn="l" rtl="0"/>
            <a:r>
              <a:rPr lang="es-MX" sz="1800" b="0" i="0" u="none" strike="noStrike" baseline="0" dirty="0">
                <a:latin typeface="Verdana" panose="020B0604030504040204" pitchFamily="34" charset="0"/>
              </a:rPr>
              <a:t>Jua 20:11  Pero María estaba fuera, llorando junto al sepulcro; y mientras lloraba, se inclinó y miró dentro del sepulcro; </a:t>
            </a:r>
          </a:p>
          <a:p>
            <a:pPr marR="0" algn="l" rtl="0"/>
            <a:r>
              <a:rPr lang="es-MX" sz="1800" b="0" i="0" u="none" strike="noStrike" baseline="0" dirty="0">
                <a:latin typeface="Verdana" panose="020B0604030504040204" pitchFamily="34" charset="0"/>
              </a:rPr>
              <a:t>Jua 20:12  y vio* dos ángeles vestidos de blanco, sentados donde había estado el cuerpo de Jesús, uno a la cabecera y otro a los pies. </a:t>
            </a:r>
          </a:p>
          <a:p>
            <a:pPr marR="0" algn="l" rtl="0"/>
            <a:r>
              <a:rPr lang="es-MX" sz="1800" b="0" i="0" u="none" strike="noStrike" baseline="0" dirty="0">
                <a:latin typeface="Verdana" panose="020B0604030504040204" pitchFamily="34" charset="0"/>
              </a:rPr>
              <a:t>Jua 20:13  Y ellos le dijeron*: Mujer, ¿por qué lloras? Ella les dijo*: Porque se han llevado a mi Señor, y no sé dónde le han puesto. </a:t>
            </a:r>
          </a:p>
          <a:p>
            <a:pPr marR="0" algn="l" rtl="0"/>
            <a:r>
              <a:rPr lang="es-MX" sz="1800" b="0" i="0" u="none" strike="noStrike" baseline="0" dirty="0">
                <a:latin typeface="Verdana" panose="020B0604030504040204" pitchFamily="34" charset="0"/>
              </a:rPr>
              <a:t>Jua 20:14  Al decir esto, se volvió y vio* a Jesús que estaba </a:t>
            </a:r>
            <a:r>
              <a:rPr lang="es-MX" sz="1800" b="0" i="1" u="none" strike="noStrike" baseline="0" dirty="0">
                <a:latin typeface="Verdana" panose="020B0604030504040204" pitchFamily="34" charset="0"/>
              </a:rPr>
              <a:t>allí,</a:t>
            </a:r>
            <a:r>
              <a:rPr lang="es-MX" sz="1800" b="0" i="0" u="none" strike="noStrike" baseline="0" dirty="0">
                <a:latin typeface="Verdana" panose="020B0604030504040204" pitchFamily="34" charset="0"/>
              </a:rPr>
              <a:t> pero no sabía que era Jesús. </a:t>
            </a:r>
          </a:p>
          <a:p>
            <a:pPr marR="0" algn="l" rtl="0"/>
            <a:r>
              <a:rPr lang="es-MX" sz="1800" b="0" i="0" u="none" strike="noStrike" baseline="0" dirty="0">
                <a:latin typeface="Verdana" panose="020B0604030504040204" pitchFamily="34" charset="0"/>
              </a:rPr>
              <a:t>Jua 20:15  Jesús le dijo*: Mujer, ¿por qué lloras? ¿A quién buscas? Ella, pensando que era el hortelano, le dijo*: Señor, si tú le has llevado, dime dónde le has puesto, y yo me lo llevaré. </a:t>
            </a:r>
          </a:p>
          <a:p>
            <a:pPr marR="0" algn="l" rtl="0"/>
            <a:r>
              <a:rPr lang="es-MX" sz="1800" b="0" i="0" u="none" strike="noStrike" baseline="0" dirty="0">
                <a:latin typeface="Verdana" panose="020B0604030504040204" pitchFamily="34" charset="0"/>
              </a:rPr>
              <a:t>Jua 20:16  Jesús le dijo*: ¡María! Ella, volviéndose, le dijo* en hebreo: ¡</a:t>
            </a:r>
            <a:r>
              <a:rPr lang="es-MX" sz="1800" b="0" i="0" u="none" strike="noStrike" baseline="0" dirty="0" err="1">
                <a:latin typeface="Verdana" panose="020B0604030504040204" pitchFamily="34" charset="0"/>
              </a:rPr>
              <a:t>Raboní</a:t>
            </a:r>
            <a:r>
              <a:rPr lang="es-MX" sz="1800" b="0" i="0" u="none" strike="noStrike" baseline="0" dirty="0">
                <a:latin typeface="Verdana" panose="020B0604030504040204" pitchFamily="34" charset="0"/>
              </a:rPr>
              <a:t>! (que quiere decir, Maestro). </a:t>
            </a:r>
          </a:p>
          <a:p>
            <a:pPr marR="0" algn="l" rtl="0"/>
            <a:r>
              <a:rPr lang="es-MX" sz="1800" b="0" i="0" u="none" strike="noStrike" baseline="0" dirty="0">
                <a:latin typeface="Verdana" panose="020B0604030504040204" pitchFamily="34" charset="0"/>
              </a:rPr>
              <a:t>Jua 20:17  Jesús le dijo*: Suéltame porque todavía no he subido al Padre; pero ve a mis hermanos, y diles: «Subo a mi Padre y a vuestro Padre, a mi Dios y a vuestro Dios». </a:t>
            </a:r>
          </a:p>
          <a:p>
            <a:pPr marR="0" algn="l" rtl="0"/>
            <a:r>
              <a:rPr lang="es-MX" sz="1800" b="0" i="0" u="none" strike="noStrike" baseline="0" dirty="0">
                <a:latin typeface="Verdana" panose="020B0604030504040204" pitchFamily="34" charset="0"/>
              </a:rPr>
              <a:t>Jua 20:18  Fue* María Magdalena y anunció a los discípulos: ¡He visto al Señor!, y que Él le había dicho estas cosas</a:t>
            </a:r>
            <a:r>
              <a:rPr lang="es-MX" sz="1800" b="0" i="0" u="none" strike="noStrike" baseline="0" dirty="0">
                <a:solidFill>
                  <a:srgbClr val="292F33"/>
                </a:solidFill>
                <a:latin typeface="Verdana" panose="020B0604030504040204" pitchFamily="34" charset="0"/>
              </a:rPr>
              <a:t>. </a:t>
            </a:r>
            <a:endParaRPr lang="es-NI" dirty="0"/>
          </a:p>
        </p:txBody>
      </p:sp>
    </p:spTree>
    <p:extLst>
      <p:ext uri="{BB962C8B-B14F-4D97-AF65-F5344CB8AC3E}">
        <p14:creationId xmlns:p14="http://schemas.microsoft.com/office/powerpoint/2010/main" val="331605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ppt_x"/>
                                          </p:val>
                                        </p:tav>
                                        <p:tav tm="100000">
                                          <p:val>
                                            <p:strVal val="#ppt_x"/>
                                          </p:val>
                                        </p:tav>
                                      </p:tavLst>
                                    </p:anim>
                                    <p:anim calcmode="lin" valueType="num">
                                      <p:cBhvr additive="base">
                                        <p:cTn id="4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A53E6-E110-C7DA-436F-3FE248D574F3}"/>
              </a:ext>
            </a:extLst>
          </p:cNvPr>
          <p:cNvSpPr>
            <a:spLocks noGrp="1"/>
          </p:cNvSpPr>
          <p:nvPr>
            <p:ph type="title"/>
          </p:nvPr>
        </p:nvSpPr>
        <p:spPr>
          <a:xfrm>
            <a:off x="1" y="85726"/>
            <a:ext cx="12192000" cy="990600"/>
          </a:xfrm>
        </p:spPr>
        <p:txBody>
          <a:bodyPr/>
          <a:lstStyle/>
          <a:p>
            <a:r>
              <a:rPr lang="es-MX" sz="3200" b="0" i="0" u="none" strike="noStrike" baseline="0" dirty="0">
                <a:latin typeface="-apple-system"/>
              </a:rPr>
              <a:t>Jesús resucitó de entre los muertos el primer día de la semana</a:t>
            </a:r>
            <a:endParaRPr lang="es-NI" dirty="0"/>
          </a:p>
        </p:txBody>
      </p:sp>
      <p:sp>
        <p:nvSpPr>
          <p:cNvPr id="3" name="Marcador de contenido 2">
            <a:extLst>
              <a:ext uri="{FF2B5EF4-FFF2-40B4-BE49-F238E27FC236}">
                <a16:creationId xmlns:a16="http://schemas.microsoft.com/office/drawing/2014/main" id="{25B4F513-717D-9DA4-73C4-4B566FD57BC3}"/>
              </a:ext>
            </a:extLst>
          </p:cNvPr>
          <p:cNvSpPr>
            <a:spLocks noGrp="1"/>
          </p:cNvSpPr>
          <p:nvPr>
            <p:ph idx="1"/>
          </p:nvPr>
        </p:nvSpPr>
        <p:spPr>
          <a:xfrm>
            <a:off x="133351" y="1181100"/>
            <a:ext cx="11972924" cy="4872381"/>
          </a:xfrm>
        </p:spPr>
        <p:txBody>
          <a:bodyPr>
            <a:normAutofit/>
          </a:bodyPr>
          <a:lstStyle/>
          <a:p>
            <a:r>
              <a:rPr lang="es-MX" sz="2400" b="0" i="0" u="none" strike="noStrike" baseline="0" dirty="0">
                <a:latin typeface="-apple-system"/>
              </a:rPr>
              <a:t>Jesús resucitó de entre los muertos el primer día de la semana (</a:t>
            </a:r>
            <a:r>
              <a:rPr lang="es-MX" sz="2400" b="0" i="0" u="sng" strike="noStrike" baseline="0" dirty="0">
                <a:latin typeface="-apple-system"/>
              </a:rPr>
              <a:t>Mat_28:1; Mar_16:1-2; Luc_24:1).</a:t>
            </a:r>
          </a:p>
          <a:p>
            <a:r>
              <a:rPr lang="es-MX" sz="2400" b="0" i="0" u="none" strike="noStrike" baseline="0" dirty="0">
                <a:latin typeface="-apple-system"/>
              </a:rPr>
              <a:t> EL primer día de la semana fue el </a:t>
            </a:r>
            <a:r>
              <a:rPr lang="es-MX" sz="2400" b="0" i="1" u="none" strike="noStrike" baseline="0" dirty="0">
                <a:latin typeface="-apple-system"/>
              </a:rPr>
              <a:t>tercer</a:t>
            </a:r>
            <a:r>
              <a:rPr lang="es-MX" sz="2400" b="0" i="0" u="none" strike="noStrike" baseline="0" dirty="0">
                <a:latin typeface="-apple-system"/>
              </a:rPr>
              <a:t> día después de la crucifixión de Jesús, el día indicado por Jesús para su resurrección. primer día de la semana </a:t>
            </a:r>
          </a:p>
          <a:p>
            <a:r>
              <a:rPr lang="es-MX" sz="2400" b="0" u="none" strike="noStrike" baseline="0" dirty="0">
                <a:latin typeface="-apple-system"/>
              </a:rPr>
              <a:t>Al tercer día. Jesús había dicho que resucitaría "al tercer día“</a:t>
            </a:r>
          </a:p>
          <a:p>
            <a:r>
              <a:rPr lang="es-MX" sz="2400" b="0" u="none" strike="noStrike" baseline="0" dirty="0">
                <a:latin typeface="-apple-system"/>
              </a:rPr>
              <a:t> (</a:t>
            </a:r>
            <a:r>
              <a:rPr lang="es-MX" sz="2400" b="0" u="sng" strike="noStrike" baseline="0" dirty="0">
                <a:latin typeface="-apple-system"/>
              </a:rPr>
              <a:t>Mat_16:21; Luc_9:22)</a:t>
            </a:r>
          </a:p>
          <a:p>
            <a:r>
              <a:rPr lang="es-MX" sz="2400" b="0" u="sng" strike="noStrike" baseline="0" dirty="0">
                <a:latin typeface="-apple-system"/>
              </a:rPr>
              <a:t> Pedro dijo, "A éste levantó Dios al tercer día" (Hch_10:40). </a:t>
            </a:r>
          </a:p>
          <a:p>
            <a:r>
              <a:rPr lang="es-MX" sz="2400" b="0" u="sng" strike="noStrike" baseline="0" dirty="0">
                <a:latin typeface="-apple-system"/>
              </a:rPr>
              <a:t>Pablo dijo lo mismo (1Co_15:4).</a:t>
            </a:r>
          </a:p>
          <a:p>
            <a:r>
              <a:rPr lang="es-MX" sz="1800" b="0" i="0" u="none" strike="noStrike" baseline="0" dirty="0">
                <a:solidFill>
                  <a:srgbClr val="292F33"/>
                </a:solidFill>
                <a:latin typeface="Verdana" panose="020B0604030504040204" pitchFamily="34" charset="0"/>
              </a:rPr>
              <a:t>"</a:t>
            </a:r>
            <a:r>
              <a:rPr lang="es-MX" b="0" i="0" u="none" strike="noStrike" baseline="0" dirty="0">
                <a:latin typeface="-apple-system"/>
              </a:rPr>
              <a:t>Y comenzó a enseñarles que le era necesario... ser muerto, y resucitar después de tres días" (</a:t>
            </a:r>
            <a:r>
              <a:rPr lang="es-MX" b="0" i="0" u="sng" strike="noStrike" baseline="0" dirty="0">
                <a:latin typeface="-apple-system"/>
              </a:rPr>
              <a:t>Mar_8:31).</a:t>
            </a:r>
            <a:endParaRPr lang="es-NI" sz="4400" dirty="0">
              <a:latin typeface="-apple-system"/>
            </a:endParaRPr>
          </a:p>
        </p:txBody>
      </p:sp>
    </p:spTree>
    <p:extLst>
      <p:ext uri="{BB962C8B-B14F-4D97-AF65-F5344CB8AC3E}">
        <p14:creationId xmlns:p14="http://schemas.microsoft.com/office/powerpoint/2010/main" val="308986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E9BB7-C3D5-6553-8548-B6AD61AA37BC}"/>
              </a:ext>
            </a:extLst>
          </p:cNvPr>
          <p:cNvSpPr>
            <a:spLocks noGrp="1"/>
          </p:cNvSpPr>
          <p:nvPr>
            <p:ph type="title"/>
          </p:nvPr>
        </p:nvSpPr>
        <p:spPr>
          <a:xfrm>
            <a:off x="66675" y="85726"/>
            <a:ext cx="12049125" cy="933450"/>
          </a:xfrm>
        </p:spPr>
        <p:txBody>
          <a:bodyPr>
            <a:normAutofit fontScale="90000"/>
          </a:bodyPr>
          <a:lstStyle/>
          <a:p>
            <a:r>
              <a:rPr lang="es-MX" sz="3200" b="0" i="0" u="none" strike="noStrike" baseline="0" dirty="0">
                <a:latin typeface="-apple-system"/>
              </a:rPr>
              <a:t>Jesús resucitó de entre los muertos el primer día de la semana</a:t>
            </a:r>
            <a:endParaRPr lang="es-NI" dirty="0"/>
          </a:p>
        </p:txBody>
      </p:sp>
      <p:sp>
        <p:nvSpPr>
          <p:cNvPr id="3" name="Marcador de contenido 2">
            <a:extLst>
              <a:ext uri="{FF2B5EF4-FFF2-40B4-BE49-F238E27FC236}">
                <a16:creationId xmlns:a16="http://schemas.microsoft.com/office/drawing/2014/main" id="{43006FE1-3A89-4C00-14B0-35FA79AAE465}"/>
              </a:ext>
            </a:extLst>
          </p:cNvPr>
          <p:cNvSpPr>
            <a:spLocks noGrp="1"/>
          </p:cNvSpPr>
          <p:nvPr>
            <p:ph idx="1"/>
          </p:nvPr>
        </p:nvSpPr>
        <p:spPr>
          <a:xfrm>
            <a:off x="66675" y="1095376"/>
            <a:ext cx="12049125" cy="4958106"/>
          </a:xfrm>
        </p:spPr>
        <p:txBody>
          <a:bodyPr>
            <a:normAutofit/>
          </a:bodyPr>
          <a:lstStyle/>
          <a:p>
            <a:pPr marR="0" algn="l" rtl="0"/>
            <a:r>
              <a:rPr lang="es-MX" sz="1800" b="0" i="0" u="none" strike="noStrike" baseline="0" dirty="0">
                <a:solidFill>
                  <a:srgbClr val="292F33"/>
                </a:solidFill>
                <a:latin typeface="Verdana" panose="020B0604030504040204" pitchFamily="34" charset="0"/>
              </a:rPr>
              <a:t>"</a:t>
            </a:r>
            <a:r>
              <a:rPr lang="es-MX" sz="2400" b="0" i="0" u="none" strike="noStrike" baseline="0" dirty="0">
                <a:latin typeface="-apple-system"/>
              </a:rPr>
              <a:t>Decían (las mujeres) entre sí: ¿Quién nos removerá la piedra de la entrada del sepulcro?</a:t>
            </a:r>
          </a:p>
          <a:p>
            <a:pPr marR="0" algn="l" rtl="0"/>
            <a:r>
              <a:rPr lang="es-MX" sz="2400" b="0" i="0" u="none" strike="noStrike" baseline="0" dirty="0">
                <a:latin typeface="-apple-system"/>
              </a:rPr>
              <a:t> Pero cuando miraron, vieron removida la piedra, que era muy grande" (</a:t>
            </a:r>
            <a:r>
              <a:rPr lang="es-MX" sz="2400" b="0" i="0" u="sng" strike="noStrike" baseline="0" dirty="0">
                <a:latin typeface="-apple-system"/>
              </a:rPr>
              <a:t>Mar_16:2-3; </a:t>
            </a:r>
            <a:r>
              <a:rPr lang="es-MX" sz="2400" b="0" i="0" strike="noStrike" baseline="0" dirty="0">
                <a:latin typeface="-apple-system"/>
              </a:rPr>
              <a:t>Luc_24:2). Mat_28:2  explica lo que pasó: "Hubo un gran terremoto; porque un ángel del Señor, descendiendo del cielo y llegando, removió la piedra, y se sentó sobre ella". </a:t>
            </a:r>
          </a:p>
          <a:p>
            <a:pPr marR="0" algn="l" rtl="0"/>
            <a:r>
              <a:rPr lang="es-MX" sz="2400" b="0" i="0" strike="noStrike" baseline="0" dirty="0">
                <a:latin typeface="-apple-system"/>
              </a:rPr>
              <a:t>El ángel "dijo a las mujeres: No temáis vosotras; porque yo sé que buscáis a Jesús, el que fue crucificado. No está aquí, pues ha resucitado, como dijo. Venid, ved el lugar donde fue puesto el Señor" (Mat_28:5-6). Así pues, el sepulcro estaba </a:t>
            </a:r>
            <a:r>
              <a:rPr lang="es-MX" sz="2400" b="0" i="0" u="sng" strike="noStrike" baseline="0" dirty="0">
                <a:latin typeface="-apple-system"/>
              </a:rPr>
              <a:t>vacío.</a:t>
            </a:r>
            <a:endParaRPr lang="es-NI" dirty="0">
              <a:latin typeface="-apple-system"/>
            </a:endParaRPr>
          </a:p>
        </p:txBody>
      </p:sp>
    </p:spTree>
    <p:extLst>
      <p:ext uri="{BB962C8B-B14F-4D97-AF65-F5344CB8AC3E}">
        <p14:creationId xmlns:p14="http://schemas.microsoft.com/office/powerpoint/2010/main" val="3025162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C3414-996A-A509-E520-E76E7546BFBB}"/>
              </a:ext>
            </a:extLst>
          </p:cNvPr>
          <p:cNvSpPr>
            <a:spLocks noGrp="1"/>
          </p:cNvSpPr>
          <p:nvPr>
            <p:ph type="title"/>
          </p:nvPr>
        </p:nvSpPr>
        <p:spPr>
          <a:xfrm>
            <a:off x="85725" y="1"/>
            <a:ext cx="12011025" cy="885824"/>
          </a:xfrm>
        </p:spPr>
        <p:txBody>
          <a:bodyPr>
            <a:normAutofit fontScale="90000"/>
          </a:bodyPr>
          <a:lstStyle/>
          <a:p>
            <a:r>
              <a:rPr lang="es-MX" sz="3200" b="0" i="0" u="none" strike="noStrike" baseline="0" dirty="0">
                <a:latin typeface="-apple-system"/>
              </a:rPr>
              <a:t>Jesús resucitó de entre los muertos el primer día de la semana</a:t>
            </a:r>
            <a:endParaRPr lang="es-NI" dirty="0"/>
          </a:p>
        </p:txBody>
      </p:sp>
      <p:sp>
        <p:nvSpPr>
          <p:cNvPr id="3" name="Marcador de contenido 2">
            <a:extLst>
              <a:ext uri="{FF2B5EF4-FFF2-40B4-BE49-F238E27FC236}">
                <a16:creationId xmlns:a16="http://schemas.microsoft.com/office/drawing/2014/main" id="{3F0B4F65-C15A-C30D-E8A2-DDEF17C314F8}"/>
              </a:ext>
            </a:extLst>
          </p:cNvPr>
          <p:cNvSpPr>
            <a:spLocks noGrp="1"/>
          </p:cNvSpPr>
          <p:nvPr>
            <p:ph idx="1"/>
          </p:nvPr>
        </p:nvSpPr>
        <p:spPr>
          <a:xfrm>
            <a:off x="95251" y="742950"/>
            <a:ext cx="12001500" cy="5219700"/>
          </a:xfrm>
        </p:spPr>
        <p:txBody>
          <a:bodyPr>
            <a:normAutofit lnSpcReduction="10000"/>
          </a:bodyPr>
          <a:lstStyle/>
          <a:p>
            <a:pPr marR="0" algn="l" rtl="0"/>
            <a:endParaRPr lang="en-US" sz="1800" b="0" i="0" u="none" strike="noStrike" baseline="0" dirty="0">
              <a:latin typeface="Verdana" panose="020B0604030504040204" pitchFamily="34" charset="0"/>
            </a:endParaRPr>
          </a:p>
          <a:p>
            <a:pPr marR="0" algn="l" rtl="0"/>
            <a:r>
              <a:rPr lang="en-US" b="1" i="0" u="none" strike="noStrike" baseline="0" dirty="0">
                <a:latin typeface="-apple-system"/>
              </a:rPr>
              <a:t>1 </a:t>
            </a:r>
            <a:r>
              <a:rPr lang="en-US" b="1" i="0" u="none" strike="noStrike" baseline="0" dirty="0" err="1">
                <a:latin typeface="-apple-system"/>
              </a:rPr>
              <a:t>Corintios</a:t>
            </a:r>
            <a:r>
              <a:rPr lang="en-US" b="1" i="0" u="none" strike="noStrike" baseline="0" dirty="0">
                <a:latin typeface="-apple-system"/>
              </a:rPr>
              <a:t> </a:t>
            </a:r>
            <a:r>
              <a:rPr lang="es-MX" sz="2400" b="1" i="0" u="none" strike="noStrike" baseline="0" dirty="0">
                <a:latin typeface="-apple-system"/>
              </a:rPr>
              <a:t>15:4 -- y que fue sepultado – Jesús </a:t>
            </a:r>
            <a:r>
              <a:rPr lang="es-MX" sz="2400" b="0" i="0" u="none" strike="noStrike" baseline="0" dirty="0">
                <a:latin typeface="-apple-system"/>
              </a:rPr>
              <a:t>  No se desmayó en la cruz (para después volver en sí y así reclamar haber resucitado). </a:t>
            </a:r>
          </a:p>
          <a:p>
            <a:pPr marR="0" algn="l" rtl="0"/>
            <a:r>
              <a:rPr lang="es-MX" sz="2400" b="0" i="0" u="none" strike="noStrike" baseline="0" dirty="0">
                <a:latin typeface="-apple-system"/>
              </a:rPr>
              <a:t>El hecho de la sepultura confirma su muerte.  </a:t>
            </a:r>
            <a:r>
              <a:rPr lang="es-MX" sz="2400" b="0" i="0" u="sng" strike="noStrike" baseline="0" dirty="0">
                <a:latin typeface="-apple-system"/>
              </a:rPr>
              <a:t>Isa_53:9; Mat_27:63-66; Mar_15:45-46; Luc_23:52-55). </a:t>
            </a:r>
            <a:endParaRPr lang="es-MX" sz="2400" b="1" i="0" u="sng" strike="noStrike" baseline="0" dirty="0">
              <a:latin typeface="-apple-system"/>
            </a:endParaRPr>
          </a:p>
          <a:p>
            <a:pPr marR="0" algn="l" rtl="0"/>
            <a:r>
              <a:rPr lang="es-MX" sz="2400" b="1" i="0" strike="noStrike" baseline="0" dirty="0">
                <a:latin typeface="-apple-system"/>
              </a:rPr>
              <a:t>y que resucitó al tercer día -</a:t>
            </a:r>
            <a:r>
              <a:rPr lang="es-MX" sz="2400" b="0" i="0" strike="noStrike" baseline="0" dirty="0">
                <a:latin typeface="-apple-system"/>
              </a:rPr>
              <a:t> El tercer “que”. Mejor es la versión que dice, “y que fue levantado” (ASV</a:t>
            </a:r>
            <a:r>
              <a:rPr lang="es-MX" sz="2800" b="0" i="0" strike="noStrike" baseline="0" dirty="0">
                <a:latin typeface="-apple-system"/>
              </a:rPr>
              <a:t>.). </a:t>
            </a:r>
            <a:r>
              <a:rPr lang="en-US" b="0" i="0" u="sng" strike="noStrike" baseline="0" dirty="0">
                <a:latin typeface="-apple-system"/>
              </a:rPr>
              <a:t>Hch_24:14-15.</a:t>
            </a:r>
            <a:r>
              <a:rPr lang="es-MX" sz="1800" b="0" i="0" u="none" strike="noStrike" baseline="0" dirty="0">
                <a:solidFill>
                  <a:srgbClr val="292F33"/>
                </a:solidFill>
                <a:latin typeface="-apple-system"/>
              </a:rPr>
              <a:t> </a:t>
            </a:r>
            <a:r>
              <a:rPr lang="es-MX" b="0" i="0" u="none" strike="noStrike" baseline="0" dirty="0">
                <a:latin typeface="-apple-system"/>
              </a:rPr>
              <a:t>Además, las muchas escrituras (pasajes bíblicos) que hablan del reinado perpetuo del Cristo presuponen su resurrección de los muertos.</a:t>
            </a:r>
            <a:endParaRPr lang="es-MX" sz="3200" b="0" i="0" strike="noStrike" baseline="0" dirty="0">
              <a:latin typeface="-apple-system"/>
            </a:endParaRPr>
          </a:p>
          <a:p>
            <a:pPr marR="0" algn="l" rtl="0"/>
            <a:r>
              <a:rPr lang="es-MX" sz="2400" b="0" i="0" strike="noStrike" baseline="0" dirty="0">
                <a:latin typeface="-apple-system"/>
              </a:rPr>
              <a:t>Así dice el texto griego (tiempo perfecto, voz pasiva, indicando que fue resucitado y que hasta la fecha así está el caso, pues el tiempo perfecto conlleva efectos permanentes). ¡Jesús fue levantado y sigue vivo! Apocalipsis  1:18</a:t>
            </a:r>
            <a:endParaRPr lang="es-NI" sz="2800" dirty="0">
              <a:latin typeface="-apple-system"/>
            </a:endParaRPr>
          </a:p>
        </p:txBody>
      </p:sp>
    </p:spTree>
    <p:extLst>
      <p:ext uri="{BB962C8B-B14F-4D97-AF65-F5344CB8AC3E}">
        <p14:creationId xmlns:p14="http://schemas.microsoft.com/office/powerpoint/2010/main" val="1919304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5D8E7-C831-543B-F42F-486D446BA407}"/>
              </a:ext>
            </a:extLst>
          </p:cNvPr>
          <p:cNvSpPr>
            <a:spLocks noGrp="1"/>
          </p:cNvSpPr>
          <p:nvPr>
            <p:ph type="title"/>
          </p:nvPr>
        </p:nvSpPr>
        <p:spPr>
          <a:xfrm>
            <a:off x="161926" y="185395"/>
            <a:ext cx="11734799" cy="652806"/>
          </a:xfrm>
        </p:spPr>
        <p:txBody>
          <a:bodyPr>
            <a:normAutofit fontScale="90000"/>
          </a:bodyPr>
          <a:lstStyle/>
          <a:p>
            <a:r>
              <a:rPr lang="es-MX" sz="3200" b="0" i="0" u="none" strike="noStrike" baseline="0" dirty="0">
                <a:latin typeface="-apple-system"/>
              </a:rPr>
              <a:t>Jesús resucitó de entre los muertos el primer día de la semana</a:t>
            </a:r>
            <a:endParaRPr lang="es-NI" dirty="0"/>
          </a:p>
        </p:txBody>
      </p:sp>
      <p:sp>
        <p:nvSpPr>
          <p:cNvPr id="3" name="Marcador de contenido 2">
            <a:extLst>
              <a:ext uri="{FF2B5EF4-FFF2-40B4-BE49-F238E27FC236}">
                <a16:creationId xmlns:a16="http://schemas.microsoft.com/office/drawing/2014/main" id="{1066CE48-128B-492B-6097-0E82BF43442A}"/>
              </a:ext>
            </a:extLst>
          </p:cNvPr>
          <p:cNvSpPr>
            <a:spLocks noGrp="1"/>
          </p:cNvSpPr>
          <p:nvPr>
            <p:ph idx="1"/>
          </p:nvPr>
        </p:nvSpPr>
        <p:spPr>
          <a:xfrm>
            <a:off x="161925" y="1057276"/>
            <a:ext cx="11953875" cy="5067300"/>
          </a:xfrm>
        </p:spPr>
        <p:txBody>
          <a:bodyPr>
            <a:normAutofit/>
          </a:bodyPr>
          <a:lstStyle/>
          <a:p>
            <a:pPr algn="l"/>
            <a:r>
              <a:rPr lang="es-MX" sz="2400" b="0" i="0" dirty="0">
                <a:effectLst/>
                <a:latin typeface="-apple-system"/>
              </a:rPr>
              <a:t>1 Corintios 15:6 PDT</a:t>
            </a:r>
          </a:p>
          <a:p>
            <a:r>
              <a:rPr lang="es-MX" sz="2400" b="0" i="0" dirty="0">
                <a:effectLst/>
                <a:latin typeface="-apple-system"/>
              </a:rPr>
              <a:t>Después se apareció a más de 500 hermanos al mismo tiempo. Muchos de ellos todavía están vivos, otros ya han muerto.</a:t>
            </a:r>
            <a:r>
              <a:rPr lang="es-MX" sz="2000" b="0" i="0" dirty="0">
                <a:solidFill>
                  <a:srgbClr val="202124"/>
                </a:solidFill>
                <a:effectLst/>
                <a:latin typeface="-apple-system"/>
              </a:rPr>
              <a:t> </a:t>
            </a:r>
            <a:r>
              <a:rPr lang="es-MX" sz="2400" b="0" i="0" dirty="0">
                <a:effectLst/>
                <a:latin typeface="-apple-system"/>
              </a:rPr>
              <a:t>7 Después apareció a </a:t>
            </a:r>
            <a:r>
              <a:rPr lang="es-MX" sz="2400" b="0" i="0" baseline="30000" dirty="0" err="1">
                <a:effectLst/>
                <a:latin typeface="-apple-system"/>
              </a:rPr>
              <a:t>a</a:t>
            </a:r>
            <a:r>
              <a:rPr lang="es-MX" sz="2400" b="0" i="0" dirty="0" err="1">
                <a:effectLst/>
                <a:latin typeface="-apple-system"/>
              </a:rPr>
              <a:t>Jacobo</a:t>
            </a:r>
            <a:r>
              <a:rPr lang="es-MX" sz="2400" b="0" i="0" dirty="0">
                <a:effectLst/>
                <a:latin typeface="-apple-system"/>
              </a:rPr>
              <a:t>, y después a todos los apóstoles. 8 Y al postrero de todos, como a uno nacido fuera de tiempo, se me apareció a mí.</a:t>
            </a:r>
            <a:r>
              <a:rPr lang="es-MX" sz="2400" dirty="0">
                <a:latin typeface="-apple-system"/>
              </a:rPr>
              <a:t> </a:t>
            </a:r>
          </a:p>
          <a:p>
            <a:r>
              <a:rPr lang="es-MX" sz="2400" dirty="0">
                <a:latin typeface="-apple-system"/>
              </a:rPr>
              <a:t>Es muy probable que la referencia aquí corresponda a la aparición en Galilea (la provincia en que Jesús había trabajado mucho y donde tenía muchos discípulos)</a:t>
            </a:r>
            <a:endParaRPr lang="es-NI" sz="3200" dirty="0">
              <a:latin typeface="-apple-system"/>
            </a:endParaRPr>
          </a:p>
          <a:p>
            <a:pPr marR="0" algn="l" rtl="0"/>
            <a:r>
              <a:rPr lang="es-MX" sz="2400" b="0" i="0" u="none" strike="noStrike" baseline="0" dirty="0">
                <a:latin typeface="-apple-system"/>
              </a:rPr>
              <a:t>El número de testigos fue más de quinientos. (Aquí en Galilea es donde Jesús dio a los apóstoles la Gran Comisión, </a:t>
            </a:r>
            <a:r>
              <a:rPr lang="es-MX" sz="2400" b="0" i="0" u="sng" strike="noStrike" baseline="0" dirty="0">
                <a:latin typeface="-apple-system"/>
              </a:rPr>
              <a:t>Mat_28:16-20). </a:t>
            </a:r>
          </a:p>
          <a:p>
            <a:pPr marR="0" algn="l" rtl="0"/>
            <a:r>
              <a:rPr lang="es-MX" sz="2400" b="0" i="0" strike="noStrike" baseline="0" dirty="0">
                <a:latin typeface="-apple-system"/>
              </a:rPr>
              <a:t>¿Necesita un caso más testigos oculares  hermano a migo ? Ha habido varias teorías falsas con respecto al cuerpo sepultado de Jesús, pero ¿dónde están los muchos testigos? </a:t>
            </a:r>
            <a:endParaRPr lang="es-MX" sz="3200" b="0" i="0" dirty="0">
              <a:effectLst/>
              <a:latin typeface="-apple-system"/>
            </a:endParaRPr>
          </a:p>
        </p:txBody>
      </p:sp>
    </p:spTree>
    <p:extLst>
      <p:ext uri="{BB962C8B-B14F-4D97-AF65-F5344CB8AC3E}">
        <p14:creationId xmlns:p14="http://schemas.microsoft.com/office/powerpoint/2010/main" val="340984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rrección fotos de stock, imágenes de Resurrección sin ...">
            <a:extLst>
              <a:ext uri="{FF2B5EF4-FFF2-40B4-BE49-F238E27FC236}">
                <a16:creationId xmlns:a16="http://schemas.microsoft.com/office/drawing/2014/main" id="{8F2E12D0-FC09-C995-E18E-238CFB9E90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11" name="Marcador de contenido 10">
            <a:extLst>
              <a:ext uri="{FF2B5EF4-FFF2-40B4-BE49-F238E27FC236}">
                <a16:creationId xmlns:a16="http://schemas.microsoft.com/office/drawing/2014/main" id="{9ADBF533-1EBD-B4D7-0122-98CF75166F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625" y="1581150"/>
            <a:ext cx="11639550" cy="44767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8CC99B78-513F-5791-E4FB-2005419959D2}"/>
              </a:ext>
            </a:extLst>
          </p:cNvPr>
          <p:cNvSpPr/>
          <p:nvPr/>
        </p:nvSpPr>
        <p:spPr>
          <a:xfrm>
            <a:off x="1" y="0"/>
            <a:ext cx="12192000" cy="15811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NI" sz="7200" dirty="0">
                <a:ln w="0"/>
                <a:solidFill>
                  <a:schemeClr val="bg1"/>
                </a:solidFill>
                <a:effectLst>
                  <a:outerShdw blurRad="38100" dist="25400" dir="5400000" algn="ctr" rotWithShape="0">
                    <a:srgbClr val="6E747A">
                      <a:alpha val="43000"/>
                    </a:srgbClr>
                  </a:outerShdw>
                </a:effectLst>
              </a:rPr>
              <a:t>LA  TUMBA VACIA </a:t>
            </a:r>
          </a:p>
        </p:txBody>
      </p:sp>
    </p:spTree>
    <p:extLst>
      <p:ext uri="{BB962C8B-B14F-4D97-AF65-F5344CB8AC3E}">
        <p14:creationId xmlns:p14="http://schemas.microsoft.com/office/powerpoint/2010/main" val="3832809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86462-34F6-577C-F434-020C836CAE5C}"/>
              </a:ext>
            </a:extLst>
          </p:cNvPr>
          <p:cNvSpPr>
            <a:spLocks noGrp="1"/>
          </p:cNvSpPr>
          <p:nvPr>
            <p:ph type="title"/>
          </p:nvPr>
        </p:nvSpPr>
        <p:spPr>
          <a:xfrm>
            <a:off x="104775" y="0"/>
            <a:ext cx="12087225" cy="1000125"/>
          </a:xfrm>
        </p:spPr>
        <p:txBody>
          <a:bodyPr/>
          <a:lstStyle/>
          <a:p>
            <a:pPr algn="l"/>
            <a:r>
              <a:rPr lang="es-NI" dirty="0"/>
              <a:t>Conclusión </a:t>
            </a:r>
          </a:p>
        </p:txBody>
      </p:sp>
      <p:sp>
        <p:nvSpPr>
          <p:cNvPr id="3" name="Marcador de contenido 2">
            <a:extLst>
              <a:ext uri="{FF2B5EF4-FFF2-40B4-BE49-F238E27FC236}">
                <a16:creationId xmlns:a16="http://schemas.microsoft.com/office/drawing/2014/main" id="{CD17FDBF-74B7-F69E-7751-B36076B945CF}"/>
              </a:ext>
            </a:extLst>
          </p:cNvPr>
          <p:cNvSpPr>
            <a:spLocks noGrp="1"/>
          </p:cNvSpPr>
          <p:nvPr>
            <p:ph idx="1"/>
          </p:nvPr>
        </p:nvSpPr>
        <p:spPr>
          <a:xfrm>
            <a:off x="104775" y="847725"/>
            <a:ext cx="11991975" cy="5205757"/>
          </a:xfrm>
        </p:spPr>
        <p:txBody>
          <a:bodyPr>
            <a:normAutofit/>
          </a:bodyPr>
          <a:lstStyle/>
          <a:p>
            <a:r>
              <a:rPr lang="es-NI" sz="2400" dirty="0"/>
              <a:t>Jesús volverá otra vez</a:t>
            </a:r>
          </a:p>
          <a:p>
            <a:r>
              <a:rPr lang="es-MX" sz="2400" b="0" i="0" u="none" strike="noStrike" baseline="0" dirty="0" err="1">
                <a:latin typeface="Verdana" panose="020B0604030504040204" pitchFamily="34" charset="0"/>
              </a:rPr>
              <a:t>Hch</a:t>
            </a:r>
            <a:r>
              <a:rPr lang="es-MX" sz="2400" dirty="0" err="1">
                <a:latin typeface="Verdana" panose="020B0604030504040204" pitchFamily="34" charset="0"/>
              </a:rPr>
              <a:t>os</a:t>
            </a:r>
            <a:r>
              <a:rPr lang="es-MX" sz="2400" dirty="0">
                <a:latin typeface="Verdana" panose="020B0604030504040204" pitchFamily="34" charset="0"/>
              </a:rPr>
              <a:t> </a:t>
            </a:r>
            <a:r>
              <a:rPr lang="es-MX" sz="2400" b="0" i="0" u="none" strike="noStrike" baseline="0" dirty="0">
                <a:latin typeface="Verdana" panose="020B0604030504040204" pitchFamily="34" charset="0"/>
              </a:rPr>
              <a:t>1:11  </a:t>
            </a:r>
            <a:r>
              <a:rPr lang="es-MX" sz="2400" b="0" u="none" strike="noStrike" baseline="0" dirty="0">
                <a:latin typeface="Verdana" panose="020B0604030504040204" pitchFamily="34" charset="0"/>
              </a:rPr>
              <a:t>que les dijeron: Varones galileos, ¿por qué estáis mirando al cielo? Este mismo Jesús, que ha sido tomado de vosotros al cielo, vendrá de la misma manera, tal como le habéis visto ir al cielo. </a:t>
            </a:r>
          </a:p>
          <a:p>
            <a:r>
              <a:rPr lang="es-MX" sz="2800" dirty="0">
                <a:latin typeface="Verdana" panose="020B0604030504040204" pitchFamily="34" charset="0"/>
              </a:rPr>
              <a:t>Cuando estamos convencido</a:t>
            </a:r>
            <a:r>
              <a:rPr lang="es-MX" sz="2400" dirty="0">
                <a:latin typeface="Verdana" panose="020B0604030504040204" pitchFamily="34" charset="0"/>
              </a:rPr>
              <a:t>s que resucito y esta vivo y que vendrá de nuevo lo que lo estamos tenemos presente </a:t>
            </a:r>
            <a:r>
              <a:rPr lang="es-MX" sz="2400" b="0" i="0" u="none" strike="noStrike" baseline="0" dirty="0">
                <a:latin typeface="Verdana" panose="020B0604030504040204" pitchFamily="34" charset="0"/>
              </a:rPr>
              <a:t>1Co 11:26  Porque todas las veces que comáis este pan y bebáis </a:t>
            </a:r>
            <a:r>
              <a:rPr lang="es-MX" sz="2400" b="0" i="1" u="none" strike="noStrike" baseline="0" dirty="0">
                <a:latin typeface="Verdana" panose="020B0604030504040204" pitchFamily="34" charset="0"/>
              </a:rPr>
              <a:t>esta</a:t>
            </a:r>
            <a:r>
              <a:rPr lang="es-MX" sz="2400" b="0" i="0" u="none" strike="noStrike" baseline="0" dirty="0">
                <a:latin typeface="Verdana" panose="020B0604030504040204" pitchFamily="34" charset="0"/>
              </a:rPr>
              <a:t> copa, la muerte del Señor proclamáis hasta que Él venga. </a:t>
            </a:r>
          </a:p>
          <a:p>
            <a:r>
              <a:rPr lang="es-MX" sz="2400" dirty="0">
                <a:latin typeface="Verdana" panose="020B0604030504040204" pitchFamily="34" charset="0"/>
              </a:rPr>
              <a:t>Por Hoswaldo Antonio Moreno Parrales </a:t>
            </a:r>
          </a:p>
          <a:p>
            <a:r>
              <a:rPr lang="es-MX" sz="2400" dirty="0">
                <a:latin typeface="Verdana" panose="020B0604030504040204" pitchFamily="34" charset="0"/>
              </a:rPr>
              <a:t>www.creiporlocualhable.com</a:t>
            </a:r>
            <a:endParaRPr lang="es-NI" sz="2400" dirty="0"/>
          </a:p>
        </p:txBody>
      </p:sp>
    </p:spTree>
    <p:extLst>
      <p:ext uri="{BB962C8B-B14F-4D97-AF65-F5344CB8AC3E}">
        <p14:creationId xmlns:p14="http://schemas.microsoft.com/office/powerpoint/2010/main" val="121704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E6BCA-C929-50B2-94A5-2D603B66A2D2}"/>
              </a:ext>
            </a:extLst>
          </p:cNvPr>
          <p:cNvSpPr>
            <a:spLocks noGrp="1"/>
          </p:cNvSpPr>
          <p:nvPr>
            <p:ph type="title"/>
          </p:nvPr>
        </p:nvSpPr>
        <p:spPr>
          <a:xfrm>
            <a:off x="1436105" y="166345"/>
            <a:ext cx="9291215" cy="748056"/>
          </a:xfrm>
        </p:spPr>
        <p:txBody>
          <a:bodyPr>
            <a:normAutofit fontScale="90000"/>
          </a:bodyPr>
          <a:lstStyle/>
          <a:p>
            <a:r>
              <a:rPr lang="es-ES" sz="3200" b="1" kern="10" dirty="0">
                <a:ln w="9525">
                  <a:solidFill>
                    <a:srgbClr val="800000"/>
                  </a:solidFill>
                  <a:round/>
                  <a:headEnd/>
                  <a:tailEnd/>
                </a:ln>
                <a:solidFill>
                  <a:schemeClr val="tx1"/>
                </a:solidFill>
                <a:latin typeface="Helvetica"/>
                <a:ea typeface="Helvetica"/>
                <a:cs typeface="Helvetica"/>
              </a:rPr>
              <a:t>EL PLAN DE DIOS DE SALVACIÓN</a:t>
            </a:r>
            <a:br>
              <a:rPr lang="es-ES_tradnl" sz="3200" b="1" kern="10" dirty="0">
                <a:ln w="9525">
                  <a:solidFill>
                    <a:srgbClr val="800000"/>
                  </a:solidFill>
                  <a:round/>
                  <a:headEnd/>
                  <a:tailEnd/>
                </a:ln>
                <a:solidFill>
                  <a:srgbClr val="F79646">
                    <a:lumMod val="50000"/>
                  </a:srgbClr>
                </a:solidFill>
                <a:latin typeface="Helvetica"/>
                <a:ea typeface="Helvetica"/>
                <a:cs typeface="Helvetica"/>
              </a:rPr>
            </a:br>
            <a:endParaRPr lang="es-NI" dirty="0"/>
          </a:p>
        </p:txBody>
      </p:sp>
      <p:sp>
        <p:nvSpPr>
          <p:cNvPr id="3" name="Marcador de contenido 2">
            <a:extLst>
              <a:ext uri="{FF2B5EF4-FFF2-40B4-BE49-F238E27FC236}">
                <a16:creationId xmlns:a16="http://schemas.microsoft.com/office/drawing/2014/main" id="{6715A0D1-B851-551C-0544-E9914F43B311}"/>
              </a:ext>
            </a:extLst>
          </p:cNvPr>
          <p:cNvSpPr>
            <a:spLocks noGrp="1"/>
          </p:cNvSpPr>
          <p:nvPr>
            <p:ph idx="1"/>
          </p:nvPr>
        </p:nvSpPr>
        <p:spPr>
          <a:xfrm>
            <a:off x="190501" y="742950"/>
            <a:ext cx="11782424" cy="5310531"/>
          </a:xfrm>
        </p:spPr>
        <p:txBody>
          <a:bodyPr>
            <a:normAutofit/>
          </a:bodyPr>
          <a:lstStyle/>
          <a:p>
            <a:pPr>
              <a:lnSpc>
                <a:spcPct val="80000"/>
              </a:lnSpc>
              <a:spcBef>
                <a:spcPct val="20000"/>
              </a:spcBef>
              <a:defRPr/>
            </a:pPr>
            <a:r>
              <a:rPr lang="es-MX" sz="3200" b="1" dirty="0">
                <a:sym typeface="Wingdings" charset="0"/>
              </a:rPr>
              <a:t> </a:t>
            </a:r>
            <a:r>
              <a:rPr lang="es-MX" sz="3200" b="1" dirty="0"/>
              <a:t>OIR </a:t>
            </a:r>
            <a:r>
              <a:rPr lang="es-MX" sz="3200" dirty="0"/>
              <a:t>(</a:t>
            </a:r>
            <a:r>
              <a:rPr lang="es-MX" sz="3200" b="1" i="1" dirty="0"/>
              <a:t>el evangelio</a:t>
            </a:r>
            <a:r>
              <a:rPr lang="es-MX" sz="3200" dirty="0"/>
              <a:t>) </a:t>
            </a:r>
            <a:r>
              <a:rPr lang="es-MX" sz="3200" dirty="0" err="1"/>
              <a:t>Jn</a:t>
            </a:r>
            <a:r>
              <a:rPr lang="es-MX" sz="3200" dirty="0"/>
              <a:t>. 6:45; Rom. 10:14,17</a:t>
            </a:r>
            <a:endParaRPr lang="es-MX" sz="3200" b="1" dirty="0"/>
          </a:p>
          <a:p>
            <a:pPr>
              <a:lnSpc>
                <a:spcPct val="80000"/>
              </a:lnSpc>
              <a:spcBef>
                <a:spcPct val="20000"/>
              </a:spcBef>
              <a:defRPr/>
            </a:pPr>
            <a:r>
              <a:rPr lang="es-MX" sz="3200" b="1" dirty="0">
                <a:sym typeface="Wingdings" charset="0"/>
              </a:rPr>
              <a:t> </a:t>
            </a:r>
            <a:r>
              <a:rPr lang="es-MX" sz="3200" b="1" dirty="0"/>
              <a:t>CREE</a:t>
            </a:r>
            <a:r>
              <a:rPr lang="es-MX" sz="3200" dirty="0"/>
              <a:t> (</a:t>
            </a:r>
            <a:r>
              <a:rPr lang="es-MX" sz="3200" b="1" i="1" dirty="0"/>
              <a:t>en Cristo como Hijo de Dios</a:t>
            </a:r>
            <a:r>
              <a:rPr lang="es-MX" sz="3200" dirty="0"/>
              <a:t>) </a:t>
            </a:r>
            <a:r>
              <a:rPr lang="es-MX" sz="3200" dirty="0" err="1"/>
              <a:t>Jn</a:t>
            </a:r>
            <a:r>
              <a:rPr lang="es-MX" sz="3200" dirty="0"/>
              <a:t>. 3:16</a:t>
            </a:r>
            <a:endParaRPr lang="es-MX" sz="3200" b="1" dirty="0"/>
          </a:p>
          <a:p>
            <a:pPr>
              <a:lnSpc>
                <a:spcPct val="80000"/>
              </a:lnSpc>
              <a:spcBef>
                <a:spcPct val="20000"/>
              </a:spcBef>
              <a:defRPr/>
            </a:pPr>
            <a:r>
              <a:rPr lang="es-MX" sz="3200" b="1" dirty="0">
                <a:sym typeface="Wingdings" charset="0"/>
              </a:rPr>
              <a:t> </a:t>
            </a:r>
            <a:r>
              <a:rPr lang="es-MX" sz="3200" b="1" dirty="0"/>
              <a:t>ARREPIENTETE </a:t>
            </a:r>
            <a:r>
              <a:rPr lang="es-MX" sz="3200" dirty="0"/>
              <a:t>(</a:t>
            </a:r>
            <a:r>
              <a:rPr lang="es-MX" sz="3200" b="1" i="1" dirty="0"/>
              <a:t>te Tus Pecados</a:t>
            </a:r>
            <a:r>
              <a:rPr lang="es-MX" sz="3200" dirty="0"/>
              <a:t>) Luc. 13:3</a:t>
            </a:r>
          </a:p>
          <a:p>
            <a:pPr>
              <a:lnSpc>
                <a:spcPct val="80000"/>
              </a:lnSpc>
              <a:spcBef>
                <a:spcPct val="20000"/>
              </a:spcBef>
              <a:defRPr/>
            </a:pPr>
            <a:r>
              <a:rPr lang="es-MX" sz="3200" b="1" dirty="0">
                <a:sym typeface="Wingdings" charset="0"/>
              </a:rPr>
              <a:t> </a:t>
            </a:r>
            <a:r>
              <a:rPr lang="es-MX" sz="3200" b="1" dirty="0"/>
              <a:t>CONFIESA </a:t>
            </a:r>
            <a:r>
              <a:rPr lang="es-MX" sz="3200" dirty="0"/>
              <a:t>(</a:t>
            </a:r>
            <a:r>
              <a:rPr lang="es-MX" sz="3200" b="1" i="1" dirty="0"/>
              <a:t>a Cristo</a:t>
            </a:r>
            <a:r>
              <a:rPr lang="es-MX" sz="3200" i="1" dirty="0"/>
              <a:t>) </a:t>
            </a:r>
            <a:r>
              <a:rPr lang="es-MX" sz="3200" dirty="0"/>
              <a:t>Mat. 10:32; Rom.  10:9-10 </a:t>
            </a:r>
          </a:p>
          <a:p>
            <a:pPr>
              <a:lnSpc>
                <a:spcPct val="80000"/>
              </a:lnSpc>
              <a:spcBef>
                <a:spcPct val="20000"/>
              </a:spcBef>
              <a:defRPr/>
            </a:pPr>
            <a:r>
              <a:rPr lang="es-MX" sz="3200" b="1" dirty="0">
                <a:sym typeface="Wingdings" charset="0"/>
              </a:rPr>
              <a:t> </a:t>
            </a:r>
            <a:r>
              <a:rPr lang="es-MX" sz="3200" b="1" dirty="0"/>
              <a:t>BAUTIZATE</a:t>
            </a:r>
            <a:r>
              <a:rPr lang="es-MX" sz="3200" dirty="0"/>
              <a:t> (</a:t>
            </a:r>
            <a:r>
              <a:rPr lang="es-MX" sz="3200" b="1" i="1" dirty="0"/>
              <a:t>para perdón de Pecados</a:t>
            </a:r>
            <a:r>
              <a:rPr lang="es-MX" sz="3200" dirty="0"/>
              <a:t>)</a:t>
            </a:r>
            <a:r>
              <a:rPr lang="es-MX" sz="3200" dirty="0" err="1"/>
              <a:t>Hech</a:t>
            </a:r>
            <a:r>
              <a:rPr lang="es-MX" sz="3200" dirty="0"/>
              <a:t>. 2:38</a:t>
            </a:r>
            <a:endParaRPr lang="es-MX" sz="3200" b="1" dirty="0"/>
          </a:p>
          <a:p>
            <a:pPr>
              <a:lnSpc>
                <a:spcPct val="80000"/>
              </a:lnSpc>
              <a:spcBef>
                <a:spcPct val="20000"/>
              </a:spcBef>
              <a:defRPr/>
            </a:pPr>
            <a:r>
              <a:rPr lang="es-MX" sz="3200" b="1" dirty="0"/>
              <a:t>SE FIEL </a:t>
            </a:r>
            <a:r>
              <a:rPr lang="es-MX" sz="3200" dirty="0"/>
              <a:t>(</a:t>
            </a:r>
            <a:r>
              <a:rPr lang="es-MX" sz="3200" b="1" i="1" dirty="0"/>
              <a:t>hasta la Muerte</a:t>
            </a:r>
            <a:r>
              <a:rPr lang="es-MX" sz="3200" dirty="0"/>
              <a:t>) Mat. 24:13 </a:t>
            </a:r>
            <a:r>
              <a:rPr lang="es-MX" sz="3200" dirty="0" err="1"/>
              <a:t>Apoc</a:t>
            </a:r>
            <a:r>
              <a:rPr lang="es-MX" sz="3200" dirty="0"/>
              <a:t>. 2:10</a:t>
            </a:r>
          </a:p>
          <a:p>
            <a:pPr algn="ctr">
              <a:lnSpc>
                <a:spcPct val="80000"/>
              </a:lnSpc>
              <a:spcBef>
                <a:spcPct val="20000"/>
              </a:spcBef>
              <a:defRPr/>
            </a:pPr>
            <a:r>
              <a:rPr lang="es-MX" sz="3200" dirty="0">
                <a:solidFill>
                  <a:prstClr val="black"/>
                </a:solidFill>
                <a:latin typeface="Comic Sans MS" charset="0"/>
              </a:rPr>
              <a:t>¡¡</a:t>
            </a:r>
            <a:r>
              <a:rPr lang="es-MX" sz="3200" dirty="0">
                <a:latin typeface="Comic Sans MS" charset="0"/>
              </a:rPr>
              <a:t>Este es el plan de Dios </a:t>
            </a:r>
          </a:p>
          <a:p>
            <a:pPr algn="ctr">
              <a:lnSpc>
                <a:spcPct val="80000"/>
              </a:lnSpc>
              <a:spcBef>
                <a:spcPct val="20000"/>
              </a:spcBef>
              <a:defRPr/>
            </a:pPr>
            <a:r>
              <a:rPr lang="es-MX" sz="3200" dirty="0">
                <a:latin typeface="Comic Sans MS" charset="0"/>
              </a:rPr>
              <a:t>para salvar la humanidad</a:t>
            </a:r>
          </a:p>
          <a:p>
            <a:pPr algn="ctr">
              <a:lnSpc>
                <a:spcPct val="80000"/>
              </a:lnSpc>
              <a:spcBef>
                <a:spcPct val="20000"/>
              </a:spcBef>
              <a:defRPr/>
            </a:pPr>
            <a:r>
              <a:rPr lang="es-MX" sz="3200" u="sng" dirty="0">
                <a:latin typeface="Comic Sans MS" charset="0"/>
              </a:rPr>
              <a:t>no hay otro</a:t>
            </a:r>
            <a:r>
              <a:rPr lang="es-MX" sz="3200" dirty="0">
                <a:latin typeface="Comic Sans MS" charset="0"/>
              </a:rPr>
              <a:t>!!</a:t>
            </a:r>
            <a:endParaRPr lang="es-MX" sz="3200" b="1" dirty="0"/>
          </a:p>
          <a:p>
            <a:pPr algn="ctr">
              <a:lnSpc>
                <a:spcPct val="80000"/>
              </a:lnSpc>
              <a:spcBef>
                <a:spcPct val="20000"/>
              </a:spcBef>
              <a:defRPr/>
            </a:pPr>
            <a:endParaRPr lang="es-MX" sz="2000" b="1" dirty="0">
              <a:solidFill>
                <a:prstClr val="black"/>
              </a:solidFill>
            </a:endParaRPr>
          </a:p>
          <a:p>
            <a:endParaRPr lang="es-NI" dirty="0"/>
          </a:p>
        </p:txBody>
      </p:sp>
    </p:spTree>
    <p:extLst>
      <p:ext uri="{BB962C8B-B14F-4D97-AF65-F5344CB8AC3E}">
        <p14:creationId xmlns:p14="http://schemas.microsoft.com/office/powerpoint/2010/main" val="73980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94DF1-07DA-33EC-9108-A32FB16A7A63}"/>
              </a:ext>
            </a:extLst>
          </p:cNvPr>
          <p:cNvSpPr>
            <a:spLocks noGrp="1"/>
          </p:cNvSpPr>
          <p:nvPr>
            <p:ph type="title"/>
          </p:nvPr>
        </p:nvSpPr>
        <p:spPr>
          <a:xfrm>
            <a:off x="200026" y="52044"/>
            <a:ext cx="11991974" cy="567081"/>
          </a:xfrm>
        </p:spPr>
        <p:txBody>
          <a:bodyPr>
            <a:normAutofit/>
          </a:bodyPr>
          <a:lstStyle/>
          <a:p>
            <a:r>
              <a:rPr lang="es-NI" dirty="0"/>
              <a:t>Personas que resucitaron </a:t>
            </a:r>
            <a:r>
              <a:rPr lang="es-NI" dirty="0" err="1"/>
              <a:t>anes</a:t>
            </a:r>
            <a:r>
              <a:rPr lang="es-NI" dirty="0"/>
              <a:t> que </a:t>
            </a:r>
            <a:r>
              <a:rPr lang="es-NI" dirty="0" err="1"/>
              <a:t>jesus</a:t>
            </a:r>
            <a:r>
              <a:rPr lang="es-NI" dirty="0"/>
              <a:t> </a:t>
            </a:r>
          </a:p>
        </p:txBody>
      </p:sp>
      <p:sp>
        <p:nvSpPr>
          <p:cNvPr id="3" name="Marcador de contenido 2">
            <a:extLst>
              <a:ext uri="{FF2B5EF4-FFF2-40B4-BE49-F238E27FC236}">
                <a16:creationId xmlns:a16="http://schemas.microsoft.com/office/drawing/2014/main" id="{B8D07246-E8DE-B17A-C185-7F439F7DEFAA}"/>
              </a:ext>
            </a:extLst>
          </p:cNvPr>
          <p:cNvSpPr>
            <a:spLocks noGrp="1"/>
          </p:cNvSpPr>
          <p:nvPr>
            <p:ph idx="1"/>
          </p:nvPr>
        </p:nvSpPr>
        <p:spPr>
          <a:xfrm>
            <a:off x="200025" y="533400"/>
            <a:ext cx="11991975" cy="5520082"/>
          </a:xfrm>
        </p:spPr>
        <p:txBody>
          <a:bodyPr>
            <a:normAutofit/>
          </a:bodyPr>
          <a:lstStyle/>
          <a:p>
            <a:r>
              <a:rPr lang="es-NI" dirty="0"/>
              <a:t>La biblia nos habla de personas que ya había resucitado dentro los muertos</a:t>
            </a:r>
          </a:p>
          <a:p>
            <a:r>
              <a:rPr lang="es-MX" sz="2400" b="0" i="0" dirty="0">
                <a:effectLst/>
                <a:latin typeface="system-ui"/>
              </a:rPr>
              <a:t>El hijo de la viuda de Sarepta (1 Reyes 17:17-24)</a:t>
            </a:r>
          </a:p>
          <a:p>
            <a:r>
              <a:rPr lang="es-MX" sz="2400" b="0" i="0" dirty="0">
                <a:effectLst/>
                <a:latin typeface="system-ui"/>
              </a:rPr>
              <a:t>El hijo de la sunamita (2 Reyes 4:18-37)</a:t>
            </a:r>
          </a:p>
          <a:p>
            <a:r>
              <a:rPr lang="es-MX" sz="2400" b="0" i="0" dirty="0">
                <a:effectLst/>
                <a:latin typeface="system-ui"/>
              </a:rPr>
              <a:t>El hombre que resucitó en la tumba de Eliseo (2 Reyes 13:20-21).</a:t>
            </a:r>
          </a:p>
          <a:p>
            <a:r>
              <a:rPr lang="es-MX" sz="2400" b="0" i="0" dirty="0">
                <a:effectLst/>
                <a:latin typeface="system-ui"/>
              </a:rPr>
              <a:t>El hijo de la viuda de Naín (Lucas 7:11-17)</a:t>
            </a:r>
          </a:p>
          <a:p>
            <a:r>
              <a:rPr lang="es-MX" sz="2400" b="0" i="0" dirty="0">
                <a:effectLst/>
                <a:latin typeface="system-ui"/>
              </a:rPr>
              <a:t>La hija de Jairo (Lucas 8:40-56)</a:t>
            </a:r>
          </a:p>
          <a:p>
            <a:r>
              <a:rPr lang="es-NI" sz="2400" b="0" i="0" dirty="0">
                <a:effectLst/>
                <a:latin typeface="system-ui"/>
              </a:rPr>
              <a:t>Lázaro de Betania Juan 11</a:t>
            </a:r>
          </a:p>
          <a:p>
            <a:r>
              <a:rPr lang="es-MX" sz="2400" b="0" i="0" dirty="0">
                <a:effectLst/>
                <a:latin typeface="system-ui"/>
              </a:rPr>
              <a:t>Varios santos en Jerusalén (Mateo 27:50-53)</a:t>
            </a:r>
          </a:p>
          <a:p>
            <a:r>
              <a:rPr lang="es-NI" sz="2400" b="0" i="0" dirty="0">
                <a:effectLst/>
                <a:latin typeface="system-ui"/>
              </a:rPr>
              <a:t>Tabita (Hechos 9:36-43) </a:t>
            </a:r>
          </a:p>
          <a:p>
            <a:r>
              <a:rPr lang="es-NI" sz="2400" b="0" i="0" dirty="0" err="1">
                <a:effectLst/>
                <a:latin typeface="system-ui"/>
              </a:rPr>
              <a:t>Eutico</a:t>
            </a:r>
            <a:r>
              <a:rPr lang="es-NI" sz="2400" b="0" i="0" dirty="0">
                <a:effectLst/>
                <a:latin typeface="system-ui"/>
              </a:rPr>
              <a:t> (Hechos 20:7-12). Jesús (Marcos 16:1-8).</a:t>
            </a:r>
            <a:endParaRPr lang="es-NI" sz="2800" dirty="0"/>
          </a:p>
        </p:txBody>
      </p:sp>
    </p:spTree>
    <p:extLst>
      <p:ext uri="{BB962C8B-B14F-4D97-AF65-F5344CB8AC3E}">
        <p14:creationId xmlns:p14="http://schemas.microsoft.com/office/powerpoint/2010/main" val="4212468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D7AC3-DB2F-D9D7-44E1-80E2BFBFE794}"/>
              </a:ext>
            </a:extLst>
          </p:cNvPr>
          <p:cNvSpPr>
            <a:spLocks noGrp="1"/>
          </p:cNvSpPr>
          <p:nvPr>
            <p:ph type="title"/>
          </p:nvPr>
        </p:nvSpPr>
        <p:spPr>
          <a:xfrm>
            <a:off x="114300" y="104776"/>
            <a:ext cx="11963399" cy="628650"/>
          </a:xfrm>
        </p:spPr>
        <p:txBody>
          <a:bodyPr>
            <a:normAutofit/>
          </a:bodyPr>
          <a:lstStyle/>
          <a:p>
            <a:r>
              <a:rPr lang="es-NI" dirty="0"/>
              <a:t>Personas que resucitaron </a:t>
            </a:r>
            <a:r>
              <a:rPr lang="es-NI" dirty="0" err="1"/>
              <a:t>anes</a:t>
            </a:r>
            <a:r>
              <a:rPr lang="es-NI" dirty="0"/>
              <a:t> que </a:t>
            </a:r>
            <a:r>
              <a:rPr lang="es-NI" dirty="0" err="1"/>
              <a:t>jesus</a:t>
            </a:r>
            <a:r>
              <a:rPr lang="es-NI" dirty="0"/>
              <a:t> </a:t>
            </a:r>
          </a:p>
        </p:txBody>
      </p:sp>
      <p:sp>
        <p:nvSpPr>
          <p:cNvPr id="3" name="Marcador de contenido 2">
            <a:extLst>
              <a:ext uri="{FF2B5EF4-FFF2-40B4-BE49-F238E27FC236}">
                <a16:creationId xmlns:a16="http://schemas.microsoft.com/office/drawing/2014/main" id="{0CA00806-26C1-BBD4-9422-4916C9010C22}"/>
              </a:ext>
            </a:extLst>
          </p:cNvPr>
          <p:cNvSpPr>
            <a:spLocks noGrp="1"/>
          </p:cNvSpPr>
          <p:nvPr>
            <p:ph idx="1"/>
          </p:nvPr>
        </p:nvSpPr>
        <p:spPr>
          <a:xfrm>
            <a:off x="0" y="647700"/>
            <a:ext cx="12191999" cy="5486400"/>
          </a:xfrm>
        </p:spPr>
        <p:txBody>
          <a:bodyPr>
            <a:normAutofit fontScale="92500" lnSpcReduction="10000"/>
          </a:bodyPr>
          <a:lstStyle/>
          <a:p>
            <a:r>
              <a:rPr lang="es-MX" sz="2400" b="0" i="0" dirty="0">
                <a:effectLst/>
                <a:latin typeface="system-ui"/>
              </a:rPr>
              <a:t>Por supuesto, cualquier lista de resurrecciones en la Biblia debe incluir la resurrección de Jesucristo.</a:t>
            </a:r>
          </a:p>
          <a:p>
            <a:r>
              <a:rPr lang="es-MX" sz="2400" b="0" i="0" dirty="0">
                <a:effectLst/>
                <a:latin typeface="system-ui"/>
              </a:rPr>
              <a:t> Su muerte y resurrección son el punto central de las Escrituras y los acontecimientos más importantes de la historia del mundo. </a:t>
            </a:r>
          </a:p>
          <a:p>
            <a:r>
              <a:rPr lang="es-MX" sz="2400" b="0" i="0" dirty="0">
                <a:effectLst/>
                <a:latin typeface="system-ui"/>
              </a:rPr>
              <a:t>La resurrección de Jesús se diferencia de las demás resurrecciones de la Biblia en un aspecto muy notable: </a:t>
            </a:r>
          </a:p>
          <a:p>
            <a:r>
              <a:rPr lang="es-MX" sz="2400" b="0" i="0" dirty="0">
                <a:effectLst/>
                <a:latin typeface="system-ui"/>
              </a:rPr>
              <a:t>La resurrección de Jesús es la primera resurrección "permanente"; todas las demás resurrecciones de la Biblia fueron "temporales", puesto que los resucitados volvieron a morir. </a:t>
            </a:r>
          </a:p>
          <a:p>
            <a:pPr algn="just"/>
            <a:r>
              <a:rPr lang="es-MX" sz="2400" b="0" i="0" dirty="0">
                <a:effectLst/>
                <a:latin typeface="system-ui"/>
              </a:rPr>
              <a:t>Lázaro murió dos veces; </a:t>
            </a:r>
            <a:r>
              <a:rPr lang="es-MX" sz="2400" b="1" i="0" dirty="0">
                <a:effectLst/>
                <a:latin typeface="system-ui"/>
              </a:rPr>
              <a:t>Jesús resucitó para no volver a morir. De este modo, Él es las "primicias de los que durmieron" (1 Corintios 15:20)</a:t>
            </a:r>
            <a:r>
              <a:rPr lang="es-MX" sz="2400" b="0" i="0" dirty="0">
                <a:effectLst/>
                <a:latin typeface="system-ui"/>
              </a:rPr>
              <a:t>. </a:t>
            </a:r>
            <a:r>
              <a:rPr lang="es-MX" sz="2600" dirty="0">
                <a:latin typeface="system-ui"/>
              </a:rPr>
              <a:t>Cristo fue el primero en resucitar para no volver a morir. (Por eso tiene </a:t>
            </a:r>
            <a:r>
              <a:rPr lang="es-MX" sz="2600" i="1" dirty="0">
                <a:latin typeface="system-ui"/>
              </a:rPr>
              <a:t>preeminencia</a:t>
            </a:r>
            <a:r>
              <a:rPr lang="es-MX" sz="2600" dirty="0">
                <a:latin typeface="system-ui"/>
              </a:rPr>
              <a:t>, “primogénito”, sobre los muertos, </a:t>
            </a:r>
            <a:r>
              <a:rPr lang="es-MX" sz="2600" u="sng" dirty="0">
                <a:latin typeface="system-ui"/>
              </a:rPr>
              <a:t>Col_1:18; Apo_1:5). </a:t>
            </a:r>
            <a:endParaRPr lang="es-MX" sz="3000" b="0" i="0" dirty="0">
              <a:effectLst/>
              <a:latin typeface="system-ui"/>
            </a:endParaRPr>
          </a:p>
          <a:p>
            <a:r>
              <a:rPr lang="es-MX" sz="2400" b="0" i="0" dirty="0">
                <a:effectLst/>
                <a:latin typeface="system-ui"/>
              </a:rPr>
              <a:t> La resurrección de Jesús nos justifica (Romanos 4:25) y nos asegura la vida eterna: "porque yo vivo, vosotros también viviréis" (Juan 14:19).</a:t>
            </a:r>
            <a:endParaRPr lang="es-NI" sz="2400" dirty="0"/>
          </a:p>
        </p:txBody>
      </p:sp>
    </p:spTree>
    <p:extLst>
      <p:ext uri="{BB962C8B-B14F-4D97-AF65-F5344CB8AC3E}">
        <p14:creationId xmlns:p14="http://schemas.microsoft.com/office/powerpoint/2010/main" val="1220707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96611-02F2-24C9-AAF9-B323D5219607}"/>
              </a:ext>
            </a:extLst>
          </p:cNvPr>
          <p:cNvSpPr>
            <a:spLocks noGrp="1"/>
          </p:cNvSpPr>
          <p:nvPr>
            <p:ph type="title"/>
          </p:nvPr>
        </p:nvSpPr>
        <p:spPr>
          <a:xfrm>
            <a:off x="1451579" y="0"/>
            <a:ext cx="9291215" cy="804519"/>
          </a:xfrm>
        </p:spPr>
        <p:txBody>
          <a:bodyPr>
            <a:normAutofit/>
          </a:bodyPr>
          <a:lstStyle/>
          <a:p>
            <a:pPr algn="l"/>
            <a:endParaRPr lang="es-NI" dirty="0"/>
          </a:p>
        </p:txBody>
      </p:sp>
      <p:sp>
        <p:nvSpPr>
          <p:cNvPr id="3" name="Marcador de contenido 2">
            <a:extLst>
              <a:ext uri="{FF2B5EF4-FFF2-40B4-BE49-F238E27FC236}">
                <a16:creationId xmlns:a16="http://schemas.microsoft.com/office/drawing/2014/main" id="{4621E491-A0A1-4A9D-524F-BF70782F1308}"/>
              </a:ext>
            </a:extLst>
          </p:cNvPr>
          <p:cNvSpPr>
            <a:spLocks noGrp="1"/>
          </p:cNvSpPr>
          <p:nvPr>
            <p:ph idx="1"/>
          </p:nvPr>
        </p:nvSpPr>
        <p:spPr>
          <a:xfrm>
            <a:off x="142875" y="962026"/>
            <a:ext cx="11953875" cy="5091456"/>
          </a:xfrm>
        </p:spPr>
        <p:txBody>
          <a:bodyPr>
            <a:normAutofit/>
          </a:bodyPr>
          <a:lstStyle/>
          <a:p>
            <a:pPr algn="just"/>
            <a:r>
              <a:rPr lang="es-MX" sz="2800" b="0" i="0" dirty="0">
                <a:effectLst/>
                <a:latin typeface="-apple-system"/>
              </a:rPr>
              <a:t>En </a:t>
            </a:r>
            <a:r>
              <a:rPr lang="es-MX" sz="2800" b="0" i="0" u="none" strike="noStrike" dirty="0">
                <a:effectLst/>
                <a:latin typeface="-apple-system"/>
                <a:hlinkClick r:id="rId2" tooltip="¿Cuál es mayor, Dios o la Biblia? Sobre la relación entre Dios y la Biblia">
                  <a:extLst>
                    <a:ext uri="{A12FA001-AC4F-418D-AE19-62706E023703}">
                      <ahyp:hlinkClr xmlns:ahyp="http://schemas.microsoft.com/office/drawing/2018/hyperlinkcolor" val="tx"/>
                    </a:ext>
                  </a:extLst>
                </a:hlinkClick>
              </a:rPr>
              <a:t>la Biblia</a:t>
            </a:r>
            <a:r>
              <a:rPr lang="es-MX" sz="2800" b="0" i="0" dirty="0">
                <a:effectLst/>
                <a:latin typeface="-apple-system"/>
              </a:rPr>
              <a:t> esta registrado: “Mientras ellos relataban estas cosas, </a:t>
            </a:r>
            <a:r>
              <a:rPr lang="es-MX" sz="2800" b="0" i="0" u="none" strike="noStrike" dirty="0">
                <a:effectLst/>
                <a:latin typeface="-apple-system"/>
                <a:hlinkClick r:id="rId3" tooltip="Iglesia de Dios Todopoderoso">
                  <a:extLst>
                    <a:ext uri="{A12FA001-AC4F-418D-AE19-62706E023703}">
                      <ahyp:hlinkClr xmlns:ahyp="http://schemas.microsoft.com/office/drawing/2018/hyperlinkcolor" val="tx"/>
                    </a:ext>
                  </a:extLst>
                </a:hlinkClick>
              </a:rPr>
              <a:t>Jesús</a:t>
            </a:r>
            <a:r>
              <a:rPr lang="es-MX" sz="2800" b="0" i="0" dirty="0">
                <a:effectLst/>
                <a:latin typeface="-apple-system"/>
              </a:rPr>
              <a:t> se puso en medio de ellos, y les dijo: </a:t>
            </a:r>
            <a:r>
              <a:rPr lang="es-MX" sz="2800" b="1" i="0" dirty="0">
                <a:effectLst/>
                <a:latin typeface="-apple-system"/>
              </a:rPr>
              <a:t>Paz a vosotros</a:t>
            </a:r>
            <a:r>
              <a:rPr lang="es-MX" sz="2800" b="0" i="0" dirty="0">
                <a:effectLst/>
                <a:latin typeface="-apple-system"/>
              </a:rPr>
              <a:t>. Pero ellos, aterrorizados y asustados, pensaron que veían un espíritu. Y Él les dijo: </a:t>
            </a:r>
            <a:r>
              <a:rPr lang="es-MX" sz="2800" b="1" i="0" dirty="0">
                <a:effectLst/>
                <a:latin typeface="-apple-system"/>
              </a:rPr>
              <a:t>¿Por qué estáis turbados, y por qué surgen dudas en vuestro corazón? Mirad mis manos y mis pies, que soy yo mismo; palpadme y ved, porque un espíritu no tiene carne ni huesos como veis que yo tengo.</a:t>
            </a:r>
            <a:r>
              <a:rPr lang="es-MX" sz="2800" b="0" i="0" dirty="0">
                <a:effectLst/>
                <a:latin typeface="-apple-system"/>
              </a:rPr>
              <a:t> Y cuando dijo esto, les mostró las manos y los pies. Como ellos todavía no lo creían a causa de la alegría y que estaban asombrados, les dijo: </a:t>
            </a:r>
            <a:r>
              <a:rPr lang="es-MX" sz="2800" b="1" i="0" dirty="0">
                <a:effectLst/>
                <a:latin typeface="-apple-system"/>
              </a:rPr>
              <a:t>¿Tenéis aquí algo de comer?</a:t>
            </a:r>
            <a:endParaRPr lang="es-NI" sz="2800" dirty="0"/>
          </a:p>
        </p:txBody>
      </p:sp>
    </p:spTree>
    <p:extLst>
      <p:ext uri="{BB962C8B-B14F-4D97-AF65-F5344CB8AC3E}">
        <p14:creationId xmlns:p14="http://schemas.microsoft.com/office/powerpoint/2010/main" val="3696936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A5A2C-C937-55C2-FA5A-B0B804443A23}"/>
              </a:ext>
            </a:extLst>
          </p:cNvPr>
          <p:cNvSpPr>
            <a:spLocks noGrp="1"/>
          </p:cNvSpPr>
          <p:nvPr>
            <p:ph type="title"/>
          </p:nvPr>
        </p:nvSpPr>
        <p:spPr>
          <a:xfrm>
            <a:off x="638175" y="238125"/>
            <a:ext cx="10877550" cy="1615629"/>
          </a:xfrm>
        </p:spPr>
        <p:txBody>
          <a:bodyPr>
            <a:normAutofit/>
          </a:bodyPr>
          <a:lstStyle/>
          <a:p>
            <a:pPr algn="l"/>
            <a:r>
              <a:rPr lang="es-MX" b="0" i="0" dirty="0">
                <a:solidFill>
                  <a:schemeClr val="tx1"/>
                </a:solidFill>
                <a:effectLst/>
                <a:latin typeface="-apple-system"/>
              </a:rPr>
              <a:t>Al leer la biblia </a:t>
            </a:r>
            <a:r>
              <a:rPr lang="es-MX" b="0" i="0" dirty="0" err="1">
                <a:solidFill>
                  <a:schemeClr val="tx1"/>
                </a:solidFill>
                <a:effectLst/>
                <a:latin typeface="-apple-system"/>
              </a:rPr>
              <a:t>EntendEMOS</a:t>
            </a:r>
            <a:r>
              <a:rPr lang="es-MX" b="0" i="0" dirty="0">
                <a:solidFill>
                  <a:schemeClr val="tx1"/>
                </a:solidFill>
                <a:effectLst/>
                <a:latin typeface="-apple-system"/>
              </a:rPr>
              <a:t>  que la aparición del Señor Jesús al hombre después de Su resurrección fue realmente significativa.</a:t>
            </a:r>
            <a:r>
              <a:rPr lang="es-NI" b="0" i="0" dirty="0">
                <a:solidFill>
                  <a:schemeClr val="tx1"/>
                </a:solidFill>
                <a:effectLst/>
                <a:latin typeface="-apple-system"/>
              </a:rPr>
              <a:t> (Lucas 24:36-43)</a:t>
            </a:r>
            <a:endParaRPr lang="es-NI" dirty="0">
              <a:solidFill>
                <a:schemeClr val="tx1"/>
              </a:solidFill>
            </a:endParaRPr>
          </a:p>
        </p:txBody>
      </p:sp>
      <p:pic>
        <p:nvPicPr>
          <p:cNvPr id="1026" name="Picture 2" descr="Después de la resurrección de Jesucristo, ¿qué significado tenía Su aparición al hombre?">
            <a:extLst>
              <a:ext uri="{FF2B5EF4-FFF2-40B4-BE49-F238E27FC236}">
                <a16:creationId xmlns:a16="http://schemas.microsoft.com/office/drawing/2014/main" id="{104153C1-C7FC-32D4-214B-F6A684E51C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80" y="2093119"/>
            <a:ext cx="9291214"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9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16974-2701-B2B3-265C-1B3BC59B4335}"/>
              </a:ext>
            </a:extLst>
          </p:cNvPr>
          <p:cNvSpPr>
            <a:spLocks noGrp="1"/>
          </p:cNvSpPr>
          <p:nvPr>
            <p:ph type="title"/>
          </p:nvPr>
        </p:nvSpPr>
        <p:spPr>
          <a:xfrm>
            <a:off x="323851" y="95252"/>
            <a:ext cx="11744324" cy="466724"/>
          </a:xfrm>
        </p:spPr>
        <p:txBody>
          <a:bodyPr>
            <a:normAutofit fontScale="90000"/>
          </a:bodyPr>
          <a:lstStyle/>
          <a:p>
            <a:r>
              <a:rPr lang="es-MX" b="0" i="0" dirty="0">
                <a:solidFill>
                  <a:schemeClr val="tx1"/>
                </a:solidFill>
                <a:effectLst/>
                <a:latin typeface="-apple-system"/>
              </a:rPr>
              <a:t>resurrección fue realmente significativa.</a:t>
            </a:r>
            <a:endParaRPr lang="es-NI" dirty="0"/>
          </a:p>
        </p:txBody>
      </p:sp>
      <p:sp>
        <p:nvSpPr>
          <p:cNvPr id="3" name="Marcador de contenido 2">
            <a:extLst>
              <a:ext uri="{FF2B5EF4-FFF2-40B4-BE49-F238E27FC236}">
                <a16:creationId xmlns:a16="http://schemas.microsoft.com/office/drawing/2014/main" id="{C260AC59-5D25-87CB-96E1-8E80CF36B685}"/>
              </a:ext>
            </a:extLst>
          </p:cNvPr>
          <p:cNvSpPr>
            <a:spLocks noGrp="1"/>
          </p:cNvSpPr>
          <p:nvPr>
            <p:ph idx="1"/>
          </p:nvPr>
        </p:nvSpPr>
        <p:spPr>
          <a:xfrm>
            <a:off x="0" y="657225"/>
            <a:ext cx="12191999" cy="5562601"/>
          </a:xfrm>
        </p:spPr>
        <p:txBody>
          <a:bodyPr>
            <a:normAutofit fontScale="85000" lnSpcReduction="10000"/>
          </a:bodyPr>
          <a:lstStyle/>
          <a:p>
            <a:pPr marR="0" algn="l" rtl="0"/>
            <a:r>
              <a:rPr lang="es-MX" sz="2400" b="0" i="0" u="none" strike="noStrike" baseline="0" dirty="0">
                <a:latin typeface="Verdana" panose="020B0604030504040204" pitchFamily="34" charset="0"/>
              </a:rPr>
              <a:t>Luc 23:36  Los soldados también se burlaban de Él, acercándose y ofreciéndole vinagre, </a:t>
            </a:r>
          </a:p>
          <a:p>
            <a:pPr marR="0" algn="l" rtl="0"/>
            <a:r>
              <a:rPr lang="es-MX" sz="2400" b="0" i="0" u="none" strike="noStrike" baseline="0" dirty="0">
                <a:latin typeface="Verdana" panose="020B0604030504040204" pitchFamily="34" charset="0"/>
              </a:rPr>
              <a:t>Luc 23:37  y diciendo: Si tú eres el Rey de los judíos, sálvate a ti mismo. </a:t>
            </a:r>
          </a:p>
          <a:p>
            <a:pPr marR="0" algn="l" rtl="0"/>
            <a:r>
              <a:rPr lang="es-MX" sz="2400" b="0" i="0" u="none" strike="noStrike" baseline="0" dirty="0">
                <a:latin typeface="Verdana" panose="020B0604030504040204" pitchFamily="34" charset="0"/>
              </a:rPr>
              <a:t>Luc 23:38  Había también una inscripción sobre Él, </a:t>
            </a:r>
            <a:r>
              <a:rPr lang="es-MX" sz="2400" b="0" i="1" u="none" strike="noStrike" baseline="0" dirty="0">
                <a:latin typeface="Verdana" panose="020B0604030504040204" pitchFamily="34" charset="0"/>
              </a:rPr>
              <a:t>que decía:</a:t>
            </a:r>
            <a:r>
              <a:rPr lang="es-MX" sz="2400" b="0" i="0" u="none" strike="noStrike" baseline="0" dirty="0">
                <a:latin typeface="Verdana" panose="020B0604030504040204" pitchFamily="34" charset="0"/>
              </a:rPr>
              <a:t> ESTE ES EL REY DE LOS JUDÍOS. </a:t>
            </a:r>
          </a:p>
          <a:p>
            <a:pPr marR="0" algn="l" rtl="0"/>
            <a:r>
              <a:rPr lang="es-MX" sz="2400" b="0" i="0" u="none" strike="noStrike" baseline="0" dirty="0">
                <a:latin typeface="Verdana" panose="020B0604030504040204" pitchFamily="34" charset="0"/>
              </a:rPr>
              <a:t>Luc 23:39  Y uno de los malhechores que estaban colgados </a:t>
            </a:r>
            <a:r>
              <a:rPr lang="es-MX" sz="2400" b="0" i="1" u="none" strike="noStrike" baseline="0" dirty="0">
                <a:latin typeface="Verdana" panose="020B0604030504040204" pitchFamily="34" charset="0"/>
              </a:rPr>
              <a:t>allí</a:t>
            </a:r>
            <a:r>
              <a:rPr lang="es-MX" sz="2400" b="0" i="0" u="none" strike="noStrike" baseline="0" dirty="0">
                <a:latin typeface="Verdana" panose="020B0604030504040204" pitchFamily="34" charset="0"/>
              </a:rPr>
              <a:t> le lanzaba insultos, diciendo: ¿No eres tú el Cristo? ¡Sálvate a ti mismo y a nosotros! </a:t>
            </a:r>
          </a:p>
          <a:p>
            <a:pPr marR="0" algn="l" rtl="0"/>
            <a:r>
              <a:rPr lang="es-MX" sz="2400" b="0" i="0" u="none" strike="noStrike" baseline="0" dirty="0">
                <a:latin typeface="Verdana" panose="020B0604030504040204" pitchFamily="34" charset="0"/>
              </a:rPr>
              <a:t>Luc 23:40  Pero el otro le contestó, y reprendiéndole, dijo: ¿Ni siquiera temes tú a Dios a pesar de que estás bajo la misma condena? </a:t>
            </a:r>
          </a:p>
          <a:p>
            <a:pPr marR="0" algn="l" rtl="0"/>
            <a:r>
              <a:rPr lang="es-MX" sz="2400" b="0" i="0" u="none" strike="noStrike" baseline="0" dirty="0">
                <a:latin typeface="Verdana" panose="020B0604030504040204" pitchFamily="34" charset="0"/>
              </a:rPr>
              <a:t>Luc 23:41  Y nosotros a la verdad, justamente, porque recibimos lo que merecemos por nuestros hechos; pero este nada malo ha hecho. </a:t>
            </a:r>
          </a:p>
          <a:p>
            <a:pPr marR="0" algn="l" rtl="0"/>
            <a:r>
              <a:rPr lang="es-MX" sz="2400" b="0" i="0" u="none" strike="noStrike" baseline="0" dirty="0">
                <a:latin typeface="Verdana" panose="020B0604030504040204" pitchFamily="34" charset="0"/>
              </a:rPr>
              <a:t>Luc 23:42  Y decía: Jesús, acuérdate de mí cuando vengas en tu reino. </a:t>
            </a:r>
          </a:p>
          <a:p>
            <a:pPr marR="0" algn="l" rtl="0"/>
            <a:r>
              <a:rPr lang="es-MX" sz="2400" b="0" i="0" u="none" strike="noStrike" baseline="0" dirty="0">
                <a:latin typeface="Verdana" panose="020B0604030504040204" pitchFamily="34" charset="0"/>
              </a:rPr>
              <a:t>Luc 23:43  Entonces Él le dijo: En verdad te digo: hoy estarás conmigo en el paraíso.</a:t>
            </a:r>
            <a:r>
              <a:rPr lang="es-MX" sz="2400" b="0" i="0" u="none" strike="noStrike" baseline="0" dirty="0">
                <a:solidFill>
                  <a:srgbClr val="292F33"/>
                </a:solidFill>
                <a:latin typeface="Verdana" panose="020B0604030504040204" pitchFamily="34" charset="0"/>
              </a:rPr>
              <a:t> </a:t>
            </a:r>
            <a:endParaRPr lang="es-NI" sz="2800" dirty="0"/>
          </a:p>
        </p:txBody>
      </p:sp>
    </p:spTree>
    <p:extLst>
      <p:ext uri="{BB962C8B-B14F-4D97-AF65-F5344CB8AC3E}">
        <p14:creationId xmlns:p14="http://schemas.microsoft.com/office/powerpoint/2010/main" val="2205323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67CF3-9CFE-B132-6242-DBE32C93A5AF}"/>
              </a:ext>
            </a:extLst>
          </p:cNvPr>
          <p:cNvSpPr>
            <a:spLocks noGrp="1"/>
          </p:cNvSpPr>
          <p:nvPr>
            <p:ph type="title"/>
          </p:nvPr>
        </p:nvSpPr>
        <p:spPr>
          <a:xfrm>
            <a:off x="0" y="1"/>
            <a:ext cx="12135817" cy="804518"/>
          </a:xfrm>
        </p:spPr>
        <p:txBody>
          <a:bodyPr/>
          <a:lstStyle/>
          <a:p>
            <a:r>
              <a:rPr lang="es-MX" b="0" i="0" dirty="0">
                <a:solidFill>
                  <a:schemeClr val="tx1"/>
                </a:solidFill>
                <a:effectLst/>
                <a:latin typeface="-apple-system"/>
              </a:rPr>
              <a:t>resurrección fue realmente significativa.</a:t>
            </a:r>
            <a:endParaRPr lang="es-NI" dirty="0"/>
          </a:p>
        </p:txBody>
      </p:sp>
      <p:sp>
        <p:nvSpPr>
          <p:cNvPr id="3" name="Marcador de contenido 2">
            <a:extLst>
              <a:ext uri="{FF2B5EF4-FFF2-40B4-BE49-F238E27FC236}">
                <a16:creationId xmlns:a16="http://schemas.microsoft.com/office/drawing/2014/main" id="{20A6C205-266E-893F-53D7-2D450809C327}"/>
              </a:ext>
            </a:extLst>
          </p:cNvPr>
          <p:cNvSpPr>
            <a:spLocks noGrp="1"/>
          </p:cNvSpPr>
          <p:nvPr>
            <p:ph idx="1"/>
          </p:nvPr>
        </p:nvSpPr>
        <p:spPr>
          <a:xfrm>
            <a:off x="0" y="1996682"/>
            <a:ext cx="12135817" cy="4056799"/>
          </a:xfrm>
        </p:spPr>
        <p:txBody>
          <a:bodyPr/>
          <a:lstStyle/>
          <a:p>
            <a:pPr algn="just"/>
            <a:r>
              <a:rPr lang="es-MX" sz="2800" b="0" i="0" dirty="0">
                <a:effectLst/>
                <a:latin typeface="-apple-system"/>
              </a:rPr>
              <a:t>Mientras Jesús realizaba su obra en Judea, estuvo con sus discípulos día y noche y, después de su resurrección, los cuidó como había hecho siempre y se les apareció, les explicó las Escrituras y les transmitió enseñanzas</a:t>
            </a:r>
            <a:r>
              <a:rPr lang="es-MX" b="0" i="0" dirty="0">
                <a:solidFill>
                  <a:srgbClr val="262B33"/>
                </a:solidFill>
                <a:effectLst/>
                <a:latin typeface="-apple-system"/>
              </a:rPr>
              <a:t>.</a:t>
            </a:r>
          </a:p>
          <a:p>
            <a:pPr algn="just"/>
            <a:r>
              <a:rPr lang="es-MX" sz="2800" b="1" i="0" dirty="0">
                <a:effectLst/>
                <a:latin typeface="-apple-system"/>
              </a:rPr>
              <a:t>Lo primero que Él hizo tras Su resurrección fue permitir que todos lo vieran, confirmar Su existencia y el hecho de Su resurrección. </a:t>
            </a:r>
            <a:endParaRPr lang="es-NI" sz="2800" dirty="0"/>
          </a:p>
        </p:txBody>
      </p:sp>
    </p:spTree>
    <p:extLst>
      <p:ext uri="{BB962C8B-B14F-4D97-AF65-F5344CB8AC3E}">
        <p14:creationId xmlns:p14="http://schemas.microsoft.com/office/powerpoint/2010/main" val="1262865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E8DCE-9FE7-47A3-D4B9-824670706930}"/>
              </a:ext>
            </a:extLst>
          </p:cNvPr>
          <p:cNvSpPr>
            <a:spLocks noGrp="1"/>
          </p:cNvSpPr>
          <p:nvPr>
            <p:ph type="title"/>
          </p:nvPr>
        </p:nvSpPr>
        <p:spPr>
          <a:xfrm>
            <a:off x="1" y="1"/>
            <a:ext cx="12191998" cy="1238249"/>
          </a:xfrm>
        </p:spPr>
        <p:txBody>
          <a:bodyPr/>
          <a:lstStyle/>
          <a:p>
            <a:r>
              <a:rPr lang="es-MX" b="0" i="0" dirty="0">
                <a:solidFill>
                  <a:schemeClr val="tx1"/>
                </a:solidFill>
                <a:effectLst/>
                <a:latin typeface="-apple-system"/>
              </a:rPr>
              <a:t>resurrección fue realmente significativa.</a:t>
            </a:r>
            <a:endParaRPr lang="es-NI" dirty="0"/>
          </a:p>
        </p:txBody>
      </p:sp>
      <p:sp>
        <p:nvSpPr>
          <p:cNvPr id="3" name="Marcador de contenido 2">
            <a:extLst>
              <a:ext uri="{FF2B5EF4-FFF2-40B4-BE49-F238E27FC236}">
                <a16:creationId xmlns:a16="http://schemas.microsoft.com/office/drawing/2014/main" id="{B1821F40-AFD8-003D-6484-108383742A48}"/>
              </a:ext>
            </a:extLst>
          </p:cNvPr>
          <p:cNvSpPr>
            <a:spLocks noGrp="1"/>
          </p:cNvSpPr>
          <p:nvPr>
            <p:ph idx="1"/>
          </p:nvPr>
        </p:nvSpPr>
        <p:spPr>
          <a:xfrm>
            <a:off x="0" y="1133475"/>
            <a:ext cx="12191999" cy="5019675"/>
          </a:xfrm>
        </p:spPr>
        <p:txBody>
          <a:bodyPr>
            <a:normAutofit/>
          </a:bodyPr>
          <a:lstStyle/>
          <a:p>
            <a:r>
              <a:rPr lang="es-MX" sz="2400" b="1" i="0" dirty="0">
                <a:effectLst/>
                <a:latin typeface="-apple-system"/>
              </a:rPr>
              <a:t>Uno de los resultados de esto fue que nadie tuvo ninguna duda de que Él hubiera resucitado de la muerte después de haber sido clavado en la cruz y que no se dudara de la obra del Señor Jesús para redimir a la humanidad</a:t>
            </a:r>
          </a:p>
          <a:p>
            <a:r>
              <a:rPr lang="es-MX" sz="2400" b="1" i="0" dirty="0">
                <a:effectLst/>
                <a:latin typeface="-apple-system"/>
              </a:rPr>
              <a:t>Otro resultado fue que, al aparecerse tras la resurrección y permitir que lo vieran y lo tocaran aferraba a la humanidad a la Era de la Gracia,</a:t>
            </a:r>
            <a:endParaRPr lang="es-NI" sz="2800" dirty="0"/>
          </a:p>
        </p:txBody>
      </p:sp>
    </p:spTree>
    <p:extLst>
      <p:ext uri="{BB962C8B-B14F-4D97-AF65-F5344CB8AC3E}">
        <p14:creationId xmlns:p14="http://schemas.microsoft.com/office/powerpoint/2010/main" val="258283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í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183</TotalTime>
  <Words>2422</Words>
  <Application>Microsoft Office PowerPoint</Application>
  <PresentationFormat>Panorámica</PresentationFormat>
  <Paragraphs>102</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-apple-system</vt:lpstr>
      <vt:lpstr>Arial</vt:lpstr>
      <vt:lpstr>Arial</vt:lpstr>
      <vt:lpstr>Comic Sans MS</vt:lpstr>
      <vt:lpstr>Helvetica</vt:lpstr>
      <vt:lpstr>Rockwell</vt:lpstr>
      <vt:lpstr>system-ui</vt:lpstr>
      <vt:lpstr>Verdana</vt:lpstr>
      <vt:lpstr>Galería</vt:lpstr>
      <vt:lpstr>Presentación de PowerPoint</vt:lpstr>
      <vt:lpstr>Presentación de PowerPoint</vt:lpstr>
      <vt:lpstr>Personas que resucitaron anes que jesus </vt:lpstr>
      <vt:lpstr>Personas que resucitaron anes que jesus </vt:lpstr>
      <vt:lpstr>Presentación de PowerPoint</vt:lpstr>
      <vt:lpstr>Al leer la biblia EntendEMOS  que la aparición del Señor Jesús al hombre después de Su resurrección fue realmente significativa. (Lucas 24:36-43)</vt:lpstr>
      <vt:lpstr>resurrección fue realmente significativa.</vt:lpstr>
      <vt:lpstr>resurrección fue realmente significativa.</vt:lpstr>
      <vt:lpstr>resurrección fue realmente significativa.</vt:lpstr>
      <vt:lpstr>resurrección fue realmente significativa.</vt:lpstr>
      <vt:lpstr>Hechos 1:3   A estos también, después de su padecimiento, se presentó vivo con muchas pruebas convincentes, apareciéndoseles durante cuarenta días y hablándoles de lo concerniente al reino de Dios. </vt:lpstr>
      <vt:lpstr>se presentó vivo con muchas pruebas convincentes, apareciéndoseles durante cuarenta días</vt:lpstr>
      <vt:lpstr>se presentó vivo con muchas pruebas convincentes, apareciéndoseles durante cuarenta días</vt:lpstr>
      <vt:lpstr>se presentó vivo con muchas pruebas convincentes, apareciéndoseles durante cuarenta días</vt:lpstr>
      <vt:lpstr>Presentación de PowerPoint</vt:lpstr>
      <vt:lpstr>Jesús resucitó de entre los muertos el primer día de la semana</vt:lpstr>
      <vt:lpstr>Jesús resucitó de entre los muertos el primer día de la semana</vt:lpstr>
      <vt:lpstr>Jesús resucitó de entre los muertos el primer día de la semana</vt:lpstr>
      <vt:lpstr>Jesús resucitó de entre los muertos el primer día de la semana</vt:lpstr>
      <vt:lpstr>Conclusión </vt:lpstr>
      <vt:lpstr>EL PLAN DE DIOS DE SALVACIÓN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Hoswaldo</dc:creator>
  <cp:lastModifiedBy>Hoswaldo</cp:lastModifiedBy>
  <cp:revision>6</cp:revision>
  <dcterms:created xsi:type="dcterms:W3CDTF">2023-04-06T02:21:00Z</dcterms:created>
  <dcterms:modified xsi:type="dcterms:W3CDTF">2023-04-06T18:51:05Z</dcterms:modified>
</cp:coreProperties>
</file>