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24" autoAdjust="0"/>
  </p:normalViewPr>
  <p:slideViewPr>
    <p:cSldViewPr>
      <p:cViewPr varScale="1">
        <p:scale>
          <a:sx n="68" d="100"/>
          <a:sy n="68" d="100"/>
        </p:scale>
        <p:origin x="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F21F0-78C7-4D33-8079-92D86CE44637}" type="datetimeFigureOut">
              <a:rPr lang="es-AR" smtClean="0"/>
              <a:pPr/>
              <a:t>15/07/2015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378B8-7AFC-4A8F-9F22-669EAFCF104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85589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78B8-7AFC-4A8F-9F22-669EAFCF104B}" type="slidenum">
              <a:rPr lang="es-AR" smtClean="0"/>
              <a:pPr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76036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78B8-7AFC-4A8F-9F22-669EAFCF104B}" type="slidenum">
              <a:rPr lang="es-AR" smtClean="0"/>
              <a:pPr/>
              <a:t>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60444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5EABDA4-C0F1-428C-BEB3-54E0388C7D8C}" type="datetimeFigureOut">
              <a:rPr lang="es-AR" smtClean="0"/>
              <a:pPr/>
              <a:t>15/07/2015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F79698-FA0C-44A3-8471-A8A01402EB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BDA4-C0F1-428C-BEB3-54E0388C7D8C}" type="datetimeFigureOut">
              <a:rPr lang="es-AR" smtClean="0"/>
              <a:pPr/>
              <a:t>15/07/2015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9698-FA0C-44A3-8471-A8A01402EB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BDA4-C0F1-428C-BEB3-54E0388C7D8C}" type="datetimeFigureOut">
              <a:rPr lang="es-AR" smtClean="0"/>
              <a:pPr/>
              <a:t>15/07/2015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9698-FA0C-44A3-8471-A8A01402EB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5EABDA4-C0F1-428C-BEB3-54E0388C7D8C}" type="datetimeFigureOut">
              <a:rPr lang="es-AR" smtClean="0"/>
              <a:pPr/>
              <a:t>15/07/2015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9698-FA0C-44A3-8471-A8A01402EB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5EABDA4-C0F1-428C-BEB3-54E0388C7D8C}" type="datetimeFigureOut">
              <a:rPr lang="es-AR" smtClean="0"/>
              <a:pPr/>
              <a:t>15/07/2015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F79698-FA0C-44A3-8471-A8A01402EB3C}" type="slidenum">
              <a:rPr lang="es-AR" smtClean="0"/>
              <a:pPr/>
              <a:t>‹Nº›</a:t>
            </a:fld>
            <a:endParaRPr lang="es-A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5EABDA4-C0F1-428C-BEB3-54E0388C7D8C}" type="datetimeFigureOut">
              <a:rPr lang="es-AR" smtClean="0"/>
              <a:pPr/>
              <a:t>15/07/2015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F79698-FA0C-44A3-8471-A8A01402EB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5EABDA4-C0F1-428C-BEB3-54E0388C7D8C}" type="datetimeFigureOut">
              <a:rPr lang="es-AR" smtClean="0"/>
              <a:pPr/>
              <a:t>15/07/2015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F79698-FA0C-44A3-8471-A8A01402EB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BDA4-C0F1-428C-BEB3-54E0388C7D8C}" type="datetimeFigureOut">
              <a:rPr lang="es-AR" smtClean="0"/>
              <a:pPr/>
              <a:t>15/07/2015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9698-FA0C-44A3-8471-A8A01402EB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5EABDA4-C0F1-428C-BEB3-54E0388C7D8C}" type="datetimeFigureOut">
              <a:rPr lang="es-AR" smtClean="0"/>
              <a:pPr/>
              <a:t>15/07/2015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F79698-FA0C-44A3-8471-A8A01402EB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5EABDA4-C0F1-428C-BEB3-54E0388C7D8C}" type="datetimeFigureOut">
              <a:rPr lang="es-AR" smtClean="0"/>
              <a:pPr/>
              <a:t>15/07/2015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F79698-FA0C-44A3-8471-A8A01402EB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5EABDA4-C0F1-428C-BEB3-54E0388C7D8C}" type="datetimeFigureOut">
              <a:rPr lang="es-AR" smtClean="0"/>
              <a:pPr/>
              <a:t>15/07/2015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F79698-FA0C-44A3-8471-A8A01402EB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5EABDA4-C0F1-428C-BEB3-54E0388C7D8C}" type="datetimeFigureOut">
              <a:rPr lang="es-AR" smtClean="0"/>
              <a:pPr/>
              <a:t>15/07/2015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F79698-FA0C-44A3-8471-A8A01402EB3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artelista.com/artelista/obras/big/8/1/9/4517755568144942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Documents and Settings\Usuario Final\Mis documentos\Mis imágenes\45177555681449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77148" cy="738944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43543" y="908720"/>
            <a:ext cx="7872874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2800" b="1" u="sng" dirty="0">
                <a:solidFill>
                  <a:schemeClr val="accent1"/>
                </a:solidFill>
              </a:rPr>
              <a:t>COMO PODEMOS CREER EN  </a:t>
            </a:r>
            <a:r>
              <a:rPr lang="es-ES_tradnl" sz="2800" b="1" u="sng" dirty="0" smtClean="0">
                <a:solidFill>
                  <a:schemeClr val="accent1"/>
                </a:solidFill>
              </a:rPr>
              <a:t>EL CRISTO </a:t>
            </a:r>
            <a:r>
              <a:rPr lang="es-ES_tradnl" sz="2800" b="1" u="sng" dirty="0">
                <a:solidFill>
                  <a:schemeClr val="accent1"/>
                </a:solidFill>
              </a:rPr>
              <a:t/>
            </a:r>
            <a:br>
              <a:rPr lang="es-ES_tradnl" sz="2800" b="1" u="sng" dirty="0">
                <a:solidFill>
                  <a:schemeClr val="accent1"/>
                </a:solidFill>
              </a:rPr>
            </a:br>
            <a:r>
              <a:rPr lang="es-ES_tradnl" sz="2800" b="1" u="sng" dirty="0">
                <a:solidFill>
                  <a:schemeClr val="accent1"/>
                </a:solidFill>
              </a:rPr>
              <a:t>Juan 4: </a:t>
            </a:r>
            <a:r>
              <a:rPr lang="es-ES_tradnl" sz="2800" b="1" u="sng" dirty="0" smtClean="0">
                <a:solidFill>
                  <a:schemeClr val="accent1"/>
                </a:solidFill>
              </a:rPr>
              <a:t>39-42</a:t>
            </a:r>
            <a:endParaRPr lang="es-AR" sz="2800" b="1" u="sng" dirty="0">
              <a:solidFill>
                <a:schemeClr val="accent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964488" cy="5040560"/>
          </a:xfrm>
        </p:spPr>
        <p:txBody>
          <a:bodyPr>
            <a:normAutofit/>
          </a:bodyPr>
          <a:lstStyle/>
          <a:p>
            <a:pPr algn="ctr"/>
            <a:r>
              <a:rPr lang="es-ES_tradnl" b="1" u="sng" dirty="0" smtClean="0">
                <a:solidFill>
                  <a:schemeClr val="accent1"/>
                </a:solidFill>
              </a:rPr>
              <a:t>El Propósito  del  Libro Juan 20:30-31</a:t>
            </a:r>
          </a:p>
          <a:p>
            <a:pPr algn="ctr"/>
            <a:endParaRPr lang="es-ES_tradnl" b="1" dirty="0" smtClean="0"/>
          </a:p>
          <a:p>
            <a:pPr algn="l">
              <a:buFont typeface="Wingdings" pitchFamily="2" charset="2"/>
              <a:buChar char="Ø"/>
            </a:pPr>
            <a:r>
              <a:rPr lang="es-ES_tradnl" b="1" u="sng" dirty="0" smtClean="0"/>
              <a:t>Para</a:t>
            </a:r>
            <a:r>
              <a:rPr lang="es-ES_tradnl" b="1" dirty="0" smtClean="0"/>
              <a:t> que </a:t>
            </a:r>
            <a:r>
              <a:rPr lang="es-ES_tradnl" b="1" u="sng" dirty="0" smtClean="0"/>
              <a:t>creáis</a:t>
            </a:r>
            <a:r>
              <a:rPr lang="es-ES_tradnl" b="1" dirty="0" smtClean="0"/>
              <a:t> que Jesús es el Cristo </a:t>
            </a:r>
          </a:p>
          <a:p>
            <a:pPr algn="ctr"/>
            <a:endParaRPr lang="es-ES_tradnl" b="1" dirty="0" smtClean="0"/>
          </a:p>
          <a:p>
            <a:pPr algn="l">
              <a:buFont typeface="Wingdings" pitchFamily="2" charset="2"/>
              <a:buChar char="Ø"/>
            </a:pPr>
            <a:r>
              <a:rPr lang="es-ES_tradnl" sz="2800" b="1" u="sng" dirty="0" smtClean="0"/>
              <a:t>Para </a:t>
            </a:r>
            <a:r>
              <a:rPr lang="es-ES_tradnl" sz="2800" b="1" dirty="0" smtClean="0"/>
              <a:t>que </a:t>
            </a:r>
            <a:r>
              <a:rPr lang="es-ES_tradnl" sz="2800" b="1" u="sng" dirty="0" smtClean="0"/>
              <a:t>creyendo</a:t>
            </a:r>
            <a:r>
              <a:rPr lang="es-ES_tradnl" sz="2800" b="1" dirty="0" smtClean="0"/>
              <a:t> tengáis vida en su nombre</a:t>
            </a:r>
          </a:p>
          <a:p>
            <a:pPr algn="l"/>
            <a:endParaRPr lang="es-ES_tradnl" sz="2800" b="1" dirty="0" smtClean="0"/>
          </a:p>
          <a:p>
            <a:pPr algn="l">
              <a:buFont typeface="Wingdings" pitchFamily="2" charset="2"/>
              <a:buChar char="Ø"/>
            </a:pPr>
            <a:r>
              <a:rPr lang="es-ES_tradnl" b="1" dirty="0" smtClean="0"/>
              <a:t>Esta palabra </a:t>
            </a:r>
            <a:r>
              <a:rPr lang="es-ES_tradnl" b="1" u="sng" dirty="0" smtClean="0"/>
              <a:t>para </a:t>
            </a:r>
            <a:r>
              <a:rPr lang="es-ES_tradnl" b="1" dirty="0" smtClean="0"/>
              <a:t>indica el propósito por el </a:t>
            </a:r>
          </a:p>
          <a:p>
            <a:pPr algn="l"/>
            <a:r>
              <a:rPr lang="es-ES_tradnl" b="1" dirty="0" smtClean="0"/>
              <a:t>   cual   Juan escribe el libro </a:t>
            </a:r>
          </a:p>
          <a:p>
            <a:pPr algn="l"/>
            <a:endParaRPr lang="es-ES_tradnl" b="1" dirty="0" smtClean="0"/>
          </a:p>
          <a:p>
            <a:pPr algn="l"/>
            <a:endParaRPr lang="es-ES_tradnl" b="1" dirty="0" smtClean="0"/>
          </a:p>
          <a:p>
            <a:pPr algn="l"/>
            <a:endParaRPr lang="es-ES_tradnl" b="1" dirty="0" smtClean="0"/>
          </a:p>
          <a:p>
            <a:pPr algn="l"/>
            <a:endParaRPr lang="es-ES_tradnl" b="1" dirty="0" smtClean="0"/>
          </a:p>
          <a:p>
            <a:pPr algn="l">
              <a:buFont typeface="Wingdings" pitchFamily="2" charset="2"/>
              <a:buChar char="Ø"/>
            </a:pPr>
            <a:endParaRPr lang="es-ES_tradnl" b="1" dirty="0" smtClean="0"/>
          </a:p>
          <a:p>
            <a:pPr algn="ctr"/>
            <a:endParaRPr lang="es-ES_tradnl" b="1" dirty="0" smtClean="0"/>
          </a:p>
          <a:p>
            <a:pPr algn="ctr"/>
            <a:endParaRPr lang="es-ES_tradnl" b="1" dirty="0" smtClean="0"/>
          </a:p>
          <a:p>
            <a:pPr algn="ctr"/>
            <a:endParaRPr lang="es-ES_tradnl" b="1" dirty="0" smtClean="0"/>
          </a:p>
          <a:p>
            <a:pPr algn="ctr"/>
            <a:endParaRPr lang="es-ES_tradnl" b="1" dirty="0" smtClean="0"/>
          </a:p>
          <a:p>
            <a:pPr algn="ctr"/>
            <a:endParaRPr lang="es-ES_tradnl" b="1" dirty="0" smtClean="0"/>
          </a:p>
          <a:p>
            <a:pPr algn="ctr"/>
            <a:endParaRPr lang="es-ES_tradnl" b="1" dirty="0" smtClean="0"/>
          </a:p>
          <a:p>
            <a:pPr algn="ctr"/>
            <a:endParaRPr lang="es-ES_tradnl" b="1" dirty="0" smtClean="0"/>
          </a:p>
          <a:p>
            <a:pPr algn="ctr"/>
            <a:endParaRPr lang="es-ES_tradnl" b="1" dirty="0" smtClean="0"/>
          </a:p>
          <a:p>
            <a:pPr algn="ctr"/>
            <a:endParaRPr lang="es-ES_tradnl" b="1" dirty="0" smtClean="0"/>
          </a:p>
          <a:p>
            <a:pPr algn="ctr"/>
            <a:endParaRPr lang="es-ES_tradnl" b="1" dirty="0" smtClean="0"/>
          </a:p>
          <a:p>
            <a:pPr algn="ctr"/>
            <a:endParaRPr lang="es-ES_tradnl" b="1" dirty="0" smtClean="0"/>
          </a:p>
          <a:p>
            <a:pPr algn="ctr"/>
            <a:endParaRPr lang="es-ES_tradnl" b="1" dirty="0" smtClean="0"/>
          </a:p>
          <a:p>
            <a:pPr algn="ctr"/>
            <a:endParaRPr lang="es-ES_tradnl" b="1" dirty="0" smtClean="0"/>
          </a:p>
          <a:p>
            <a:pPr algn="ctr"/>
            <a:endParaRPr lang="es-ES_tradnl" b="1" dirty="0" smtClean="0"/>
          </a:p>
          <a:p>
            <a:pPr algn="ctr"/>
            <a:endParaRPr lang="es-ES_tradnl" b="1" dirty="0" smtClean="0"/>
          </a:p>
          <a:p>
            <a:pPr algn="ctr"/>
            <a:endParaRPr lang="es-ES_tradnl" b="1" dirty="0" smtClean="0"/>
          </a:p>
          <a:p>
            <a:pPr algn="ctr"/>
            <a:endParaRPr lang="es-AR" b="1" dirty="0"/>
          </a:p>
        </p:txBody>
      </p:sp>
      <p:sp>
        <p:nvSpPr>
          <p:cNvPr id="6" name="5 Rectángulo"/>
          <p:cNvSpPr/>
          <p:nvPr/>
        </p:nvSpPr>
        <p:spPr>
          <a:xfrm>
            <a:off x="539552" y="1484784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b="1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endParaRPr lang="es-AR" dirty="0"/>
          </a:p>
        </p:txBody>
      </p:sp>
      <p:pic>
        <p:nvPicPr>
          <p:cNvPr id="33794" name="Picture 2" descr="Réplica de Jesús y la Mujer Samaritana de Carl Bloch | Cuadro">
            <a:hlinkClick r:id="rId2" tooltip="Réplica de Jesús y la Mujer Samaritana de Carl Bloch | Cuadro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18550" y="-26008013"/>
            <a:ext cx="4708525" cy="62865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908720"/>
            <a:ext cx="8568952" cy="576064"/>
          </a:xfrm>
        </p:spPr>
        <p:txBody>
          <a:bodyPr>
            <a:normAutofit fontScale="90000"/>
          </a:bodyPr>
          <a:lstStyle/>
          <a:p>
            <a:r>
              <a:rPr lang="es-ES_tradnl" sz="2800" dirty="0" smtClean="0">
                <a:solidFill>
                  <a:schemeClr val="accent1"/>
                </a:solidFill>
              </a:rPr>
              <a:t/>
            </a:r>
            <a:br>
              <a:rPr lang="es-ES_tradnl" sz="2800" dirty="0" smtClean="0">
                <a:solidFill>
                  <a:schemeClr val="accent1"/>
                </a:solidFill>
              </a:rPr>
            </a:br>
            <a:r>
              <a:rPr lang="es-ES_tradnl" sz="2800" dirty="0" smtClean="0">
                <a:solidFill>
                  <a:schemeClr val="accent1"/>
                </a:solidFill>
              </a:rPr>
              <a:t>    </a:t>
            </a:r>
            <a:br>
              <a:rPr lang="es-ES_tradnl" sz="2800" dirty="0" smtClean="0">
                <a:solidFill>
                  <a:schemeClr val="accent1"/>
                </a:solidFill>
              </a:rPr>
            </a:br>
            <a:endParaRPr lang="es-AR" sz="2800" dirty="0">
              <a:solidFill>
                <a:schemeClr val="accent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9512" y="1052736"/>
            <a:ext cx="8964488" cy="5328592"/>
          </a:xfrm>
          <a:ln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 marL="512064" indent="-457200">
              <a:buFont typeface="+mj-lt"/>
              <a:buAutoNum type="arabicPeriod"/>
            </a:pPr>
            <a:r>
              <a:rPr lang="es-AR" sz="9600" b="1" dirty="0" smtClean="0">
                <a:solidFill>
                  <a:schemeClr val="tx1"/>
                </a:solidFill>
              </a:rPr>
              <a:t>El testimonio de esta mujer tenía mucha fuerza por causa del </a:t>
            </a:r>
            <a:r>
              <a:rPr lang="es-AR" sz="9600" b="1" u="sng" dirty="0" smtClean="0">
                <a:solidFill>
                  <a:schemeClr val="tx1"/>
                </a:solidFill>
              </a:rPr>
              <a:t>entusiasmo</a:t>
            </a:r>
            <a:r>
              <a:rPr lang="es-AR" sz="9600" b="1" dirty="0" smtClean="0">
                <a:solidFill>
                  <a:schemeClr val="tx1"/>
                </a:solidFill>
              </a:rPr>
              <a:t> y </a:t>
            </a:r>
            <a:r>
              <a:rPr lang="es-AR" sz="9600" b="1" u="sng" dirty="0" smtClean="0">
                <a:solidFill>
                  <a:schemeClr val="tx1"/>
                </a:solidFill>
              </a:rPr>
              <a:t>convicción </a:t>
            </a:r>
            <a:r>
              <a:rPr lang="es-AR" sz="9600" b="1" dirty="0" smtClean="0">
                <a:solidFill>
                  <a:schemeClr val="tx1"/>
                </a:solidFill>
              </a:rPr>
              <a:t>con que hablaba. ¿Es a si nuestro </a:t>
            </a:r>
            <a:r>
              <a:rPr lang="es-AR" sz="9600" b="1" dirty="0" err="1" smtClean="0">
                <a:solidFill>
                  <a:schemeClr val="tx1"/>
                </a:solidFill>
              </a:rPr>
              <a:t>entusiamos</a:t>
            </a:r>
            <a:r>
              <a:rPr lang="es-AR" sz="9600" b="1" dirty="0" smtClean="0">
                <a:solidFill>
                  <a:schemeClr val="tx1"/>
                </a:solidFill>
              </a:rPr>
              <a:t> y convicción?</a:t>
            </a:r>
          </a:p>
          <a:p>
            <a:pPr marL="512064" indent="-457200">
              <a:buFont typeface="+mj-lt"/>
              <a:buAutoNum type="arabicPeriod"/>
            </a:pPr>
            <a:endParaRPr lang="es-AR" sz="9600" b="1" dirty="0" smtClean="0">
              <a:solidFill>
                <a:schemeClr val="tx1"/>
              </a:solidFill>
            </a:endParaRPr>
          </a:p>
          <a:p>
            <a:pPr marL="512064" indent="-457200">
              <a:buFont typeface="+mj-lt"/>
              <a:buAutoNum type="arabicPeriod"/>
            </a:pPr>
            <a:r>
              <a:rPr lang="es-ES_tradnl" sz="9600" b="1" dirty="0" smtClean="0">
                <a:solidFill>
                  <a:schemeClr val="tx1"/>
                </a:solidFill>
              </a:rPr>
              <a:t> La mujer dejo sus quehaceres   dejo su cántaro  y fue a la ciudad  y dijo a los hombres lo que tenia que decir a cerca a Jesús  Juan 4:28</a:t>
            </a:r>
          </a:p>
          <a:p>
            <a:pPr marL="512064" indent="-457200">
              <a:buFont typeface="+mj-lt"/>
              <a:buAutoNum type="arabicPeriod"/>
            </a:pPr>
            <a:endParaRPr lang="es-ES_tradnl" sz="9600" b="1" dirty="0" smtClean="0">
              <a:solidFill>
                <a:schemeClr val="tx1"/>
              </a:solidFill>
            </a:endParaRPr>
          </a:p>
          <a:p>
            <a:pPr marL="512064" indent="-457200">
              <a:buFont typeface="+mj-lt"/>
              <a:buAutoNum type="arabicPeriod"/>
            </a:pPr>
            <a:r>
              <a:rPr lang="es-ES_tradnl" sz="9600" b="1" dirty="0" smtClean="0">
                <a:solidFill>
                  <a:schemeClr val="tx1"/>
                </a:solidFill>
              </a:rPr>
              <a:t>Ella dio su testimonio con claridad dijo lo suficiente  para llevar a sus vecinos  a Cristo . Es interesante que esta mujer samaritana tuvo su parte en esta cosecha .</a:t>
            </a:r>
          </a:p>
          <a:p>
            <a:pPr marL="512064" indent="-457200">
              <a:buFont typeface="+mj-lt"/>
              <a:buAutoNum type="arabicPeriod"/>
            </a:pPr>
            <a:endParaRPr lang="es-ES_tradnl" sz="9600" b="1" dirty="0" smtClean="0">
              <a:solidFill>
                <a:schemeClr val="tx1"/>
              </a:solidFill>
            </a:endParaRPr>
          </a:p>
          <a:p>
            <a:pPr marL="512064" indent="-457200">
              <a:buFont typeface="+mj-lt"/>
              <a:buAutoNum type="arabicPeriod"/>
            </a:pPr>
            <a:r>
              <a:rPr lang="es-ES_tradnl" sz="9600" b="1" dirty="0" smtClean="0">
                <a:solidFill>
                  <a:schemeClr val="tx1"/>
                </a:solidFill>
              </a:rPr>
              <a:t>Cuan tímidos  y cobardes somos nosotros  frecuentemente hoy en día  al no hablar del testimonio de Cristo el Evangelio</a:t>
            </a:r>
            <a:r>
              <a:rPr lang="es-ES_tradnl" sz="6000" b="1" dirty="0" smtClean="0">
                <a:solidFill>
                  <a:schemeClr val="tx1"/>
                </a:solidFill>
              </a:rPr>
              <a:t> ; </a:t>
            </a:r>
            <a:r>
              <a:rPr lang="es-ES_tradnl" sz="9600" b="1" dirty="0" smtClean="0">
                <a:solidFill>
                  <a:schemeClr val="tx1"/>
                </a:solidFill>
              </a:rPr>
              <a:t>Pablo predico  1 Corintio 1:6 2:1 </a:t>
            </a:r>
          </a:p>
          <a:p>
            <a:pPr marL="512064" indent="-457200">
              <a:buFont typeface="+mj-lt"/>
              <a:buAutoNum type="arabicPeriod"/>
            </a:pPr>
            <a:endParaRPr lang="es-ES_tradnl" sz="6000" b="1" dirty="0" smtClean="0">
              <a:solidFill>
                <a:schemeClr val="bg1"/>
              </a:solidFill>
            </a:endParaRPr>
          </a:p>
          <a:p>
            <a:pPr marL="512064" indent="-457200">
              <a:buFont typeface="+mj-lt"/>
              <a:buAutoNum type="arabicPeriod"/>
            </a:pPr>
            <a:endParaRPr lang="es-ES_tradnl" sz="6000" b="1" dirty="0" smtClean="0">
              <a:solidFill>
                <a:schemeClr val="bg1"/>
              </a:solidFill>
            </a:endParaRPr>
          </a:p>
          <a:p>
            <a:pPr marL="512064" indent="-457200">
              <a:buFont typeface="+mj-lt"/>
              <a:buAutoNum type="arabicPeriod"/>
            </a:pPr>
            <a:endParaRPr lang="es-ES_tradnl" sz="6000" b="1" dirty="0" smtClean="0"/>
          </a:p>
          <a:p>
            <a:pPr marL="512064" indent="-457200">
              <a:buFont typeface="+mj-lt"/>
              <a:buAutoNum type="arabicPeriod"/>
            </a:pPr>
            <a:endParaRPr lang="es-ES_tradnl" sz="6000" b="1" dirty="0" smtClean="0"/>
          </a:p>
          <a:p>
            <a:pPr marL="512064" indent="-457200">
              <a:buFont typeface="+mj-lt"/>
              <a:buAutoNum type="arabicPeriod"/>
            </a:pPr>
            <a:endParaRPr lang="es-ES_tradnl" sz="6000" b="1" dirty="0" smtClean="0"/>
          </a:p>
          <a:p>
            <a:pPr marL="512064" indent="-457200">
              <a:buFont typeface="+mj-lt"/>
              <a:buAutoNum type="arabicPeriod"/>
            </a:pPr>
            <a:endParaRPr lang="es-ES_tradnl" sz="6000" b="1" dirty="0" smtClean="0"/>
          </a:p>
          <a:p>
            <a:pPr marL="512064" indent="-457200">
              <a:buFont typeface="+mj-lt"/>
              <a:buAutoNum type="arabicPeriod"/>
            </a:pPr>
            <a:endParaRPr lang="es-ES_tradnl" sz="6000" b="1" dirty="0" smtClean="0"/>
          </a:p>
          <a:p>
            <a:pPr marL="512064" indent="-457200">
              <a:buFont typeface="+mj-lt"/>
              <a:buAutoNum type="arabicPeriod"/>
            </a:pPr>
            <a:endParaRPr lang="es-AR" sz="2600" b="1" dirty="0" smtClean="0"/>
          </a:p>
          <a:p>
            <a:pPr marL="512064" indent="-457200">
              <a:buFont typeface="+mj-lt"/>
              <a:buAutoNum type="arabicPeriod"/>
            </a:pP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3528" y="0"/>
            <a:ext cx="84969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b="1" dirty="0">
                <a:solidFill>
                  <a:srgbClr val="2DA2B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I </a:t>
            </a:r>
            <a:r>
              <a:rPr lang="es-ES_tradnl" sz="2800" b="1" dirty="0">
                <a:solidFill>
                  <a:schemeClr val="accen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- LOS SAMARITANOS </a:t>
            </a:r>
            <a:r>
              <a:rPr lang="es-ES_tradnl" sz="2800" b="1" u="sng" dirty="0">
                <a:solidFill>
                  <a:schemeClr val="accen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CREYERON</a:t>
            </a:r>
            <a:r>
              <a:rPr lang="es-ES_tradnl" sz="2800" b="1" dirty="0">
                <a:solidFill>
                  <a:schemeClr val="accen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s-ES_tradnl" sz="2800" b="1" u="sng" dirty="0">
                <a:solidFill>
                  <a:schemeClr val="accen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EN EL </a:t>
            </a:r>
            <a:r>
              <a:rPr lang="es-ES_tradnl" sz="2800" b="1" dirty="0">
                <a:solidFill>
                  <a:schemeClr val="accen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POR EL     </a:t>
            </a:r>
            <a:br>
              <a:rPr lang="es-ES_tradnl" sz="2800" b="1" dirty="0">
                <a:solidFill>
                  <a:schemeClr val="accen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</a:br>
            <a:r>
              <a:rPr lang="es-ES_tradnl" sz="2800" b="1" dirty="0">
                <a:solidFill>
                  <a:schemeClr val="accen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      </a:t>
            </a:r>
            <a:r>
              <a:rPr lang="es-ES_tradnl" sz="2800" b="1" u="sng" dirty="0">
                <a:solidFill>
                  <a:schemeClr val="accen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TESTIMONIO</a:t>
            </a:r>
            <a:r>
              <a:rPr lang="es-ES_tradnl" sz="2800" b="1" dirty="0">
                <a:solidFill>
                  <a:schemeClr val="accen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 DE LA MUJER SAMARITANA</a:t>
            </a:r>
            <a:endParaRPr lang="es-A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6264696"/>
          </a:xfrm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marL="512064" indent="-457200"/>
            <a:r>
              <a:rPr lang="es-ES_tradnl" sz="2700" dirty="0" smtClean="0">
                <a:solidFill>
                  <a:schemeClr val="tx1"/>
                </a:solidFill>
              </a:rPr>
              <a:t>   </a:t>
            </a:r>
            <a:br>
              <a:rPr lang="es-ES_tradnl" sz="2700" dirty="0" smtClean="0">
                <a:solidFill>
                  <a:schemeClr val="tx1"/>
                </a:solidFill>
              </a:rPr>
            </a:br>
            <a:r>
              <a:rPr lang="es-ES_tradnl" sz="2700" b="0" dirty="0" smtClean="0">
                <a:solidFill>
                  <a:schemeClr val="tx1"/>
                </a:solidFill>
              </a:rPr>
              <a:t/>
            </a:r>
            <a:br>
              <a:rPr lang="es-ES_tradnl" sz="2700" b="0" dirty="0" smtClean="0">
                <a:solidFill>
                  <a:schemeClr val="tx1"/>
                </a:solidFill>
              </a:rPr>
            </a:br>
            <a:r>
              <a:rPr lang="es-ES_tradnl" sz="2700" b="0" dirty="0" smtClean="0">
                <a:solidFill>
                  <a:schemeClr val="tx1"/>
                </a:solidFill>
              </a:rPr>
              <a:t>5  </a:t>
            </a:r>
            <a:r>
              <a:rPr lang="es-ES_tradnl" sz="2700" dirty="0" smtClean="0">
                <a:solidFill>
                  <a:schemeClr val="tx1"/>
                </a:solidFill>
              </a:rPr>
              <a:t>La mujer invito  a los samaritanos a venir a ver ¿No será este </a:t>
            </a:r>
            <a:r>
              <a:rPr lang="es-ES_tradnl" sz="2700" u="sng" dirty="0" smtClean="0">
                <a:solidFill>
                  <a:schemeClr val="tx1"/>
                </a:solidFill>
              </a:rPr>
              <a:t>el Cristo? </a:t>
            </a:r>
            <a:r>
              <a:rPr lang="es-ES_tradnl" sz="2700" dirty="0" smtClean="0">
                <a:solidFill>
                  <a:schemeClr val="tx1"/>
                </a:solidFill>
              </a:rPr>
              <a:t>Juan 4:29 ¿ es así usted    </a:t>
            </a:r>
            <a:br>
              <a:rPr lang="es-ES_tradnl" sz="2700" dirty="0" smtClean="0">
                <a:solidFill>
                  <a:schemeClr val="tx1"/>
                </a:solidFill>
              </a:rPr>
            </a:br>
            <a:r>
              <a:rPr lang="es-ES_tradnl" sz="2700" dirty="0" smtClean="0">
                <a:solidFill>
                  <a:schemeClr val="tx1"/>
                </a:solidFill>
              </a:rPr>
              <a:t>  invita a sus amigos a venir a escuchar  de Cristo? </a:t>
            </a:r>
            <a:br>
              <a:rPr lang="es-ES_tradnl" sz="2700" dirty="0" smtClean="0">
                <a:solidFill>
                  <a:schemeClr val="tx1"/>
                </a:solidFill>
              </a:rPr>
            </a:br>
            <a:r>
              <a:rPr lang="es-ES_tradnl" sz="2700" dirty="0" smtClean="0">
                <a:solidFill>
                  <a:schemeClr val="tx1"/>
                </a:solidFill>
              </a:rPr>
              <a:t/>
            </a:r>
            <a:br>
              <a:rPr lang="es-ES_tradnl" sz="2700" dirty="0" smtClean="0">
                <a:solidFill>
                  <a:schemeClr val="tx1"/>
                </a:solidFill>
              </a:rPr>
            </a:br>
            <a:r>
              <a:rPr lang="es-ES_tradnl" sz="2700" b="0" dirty="0" smtClean="0">
                <a:solidFill>
                  <a:schemeClr val="tx1"/>
                </a:solidFill>
              </a:rPr>
              <a:t>6</a:t>
            </a:r>
            <a:r>
              <a:rPr lang="es-ES_tradnl" sz="2700" dirty="0" smtClean="0">
                <a:solidFill>
                  <a:schemeClr val="tx1"/>
                </a:solidFill>
              </a:rPr>
              <a:t>- Los samaritanos salieron de la ciudad y vinieron     </a:t>
            </a:r>
            <a:br>
              <a:rPr lang="es-ES_tradnl" sz="2700" dirty="0" smtClean="0">
                <a:solidFill>
                  <a:schemeClr val="tx1"/>
                </a:solidFill>
              </a:rPr>
            </a:br>
            <a:r>
              <a:rPr lang="es-ES_tradnl" sz="2700" dirty="0" smtClean="0">
                <a:solidFill>
                  <a:schemeClr val="tx1"/>
                </a:solidFill>
              </a:rPr>
              <a:t>    a el Juan 4:30;39  Mucha gente que vivía en ese    </a:t>
            </a:r>
            <a:br>
              <a:rPr lang="es-ES_tradnl" sz="2700" dirty="0" smtClean="0">
                <a:solidFill>
                  <a:schemeClr val="tx1"/>
                </a:solidFill>
              </a:rPr>
            </a:br>
            <a:r>
              <a:rPr lang="es-ES_tradnl" sz="2700" dirty="0" smtClean="0">
                <a:solidFill>
                  <a:schemeClr val="tx1"/>
                </a:solidFill>
              </a:rPr>
              <a:t>    pueblo de samaria </a:t>
            </a:r>
            <a:r>
              <a:rPr lang="es-ES_tradnl" sz="2700" u="sng" dirty="0" smtClean="0">
                <a:solidFill>
                  <a:schemeClr val="tx1"/>
                </a:solidFill>
              </a:rPr>
              <a:t>creyó en Jesús </a:t>
            </a:r>
            <a:r>
              <a:rPr lang="es-ES_tradnl" sz="2700" dirty="0" smtClean="0">
                <a:solidFill>
                  <a:schemeClr val="tx1"/>
                </a:solidFill>
              </a:rPr>
              <a:t/>
            </a:r>
            <a:br>
              <a:rPr lang="es-ES_tradnl" sz="2700" dirty="0" smtClean="0">
                <a:solidFill>
                  <a:schemeClr val="tx1"/>
                </a:solidFill>
              </a:rPr>
            </a:br>
            <a:r>
              <a:rPr lang="es-ES_tradnl" sz="2700" dirty="0" smtClean="0">
                <a:solidFill>
                  <a:schemeClr val="tx1"/>
                </a:solidFill>
              </a:rPr>
              <a:t/>
            </a:r>
            <a:br>
              <a:rPr lang="es-ES_tradnl" sz="2700" dirty="0" smtClean="0">
                <a:solidFill>
                  <a:schemeClr val="tx1"/>
                </a:solidFill>
              </a:rPr>
            </a:br>
            <a:r>
              <a:rPr lang="es-ES_tradnl" sz="2700" b="0" dirty="0" smtClean="0">
                <a:solidFill>
                  <a:schemeClr val="tx1"/>
                </a:solidFill>
              </a:rPr>
              <a:t>7</a:t>
            </a:r>
            <a:r>
              <a:rPr lang="es-ES_tradnl" sz="2700" dirty="0" smtClean="0">
                <a:solidFill>
                  <a:schemeClr val="tx1"/>
                </a:solidFill>
              </a:rPr>
              <a:t> Ellos creyeron dice Juan  4:42 Ahora </a:t>
            </a:r>
            <a:r>
              <a:rPr lang="es-ES_tradnl" sz="2700" u="sng" dirty="0" smtClean="0">
                <a:solidFill>
                  <a:schemeClr val="tx1"/>
                </a:solidFill>
              </a:rPr>
              <a:t>creemos</a:t>
            </a:r>
            <a:r>
              <a:rPr lang="es-ES_tradnl" sz="2700" dirty="0" smtClean="0">
                <a:solidFill>
                  <a:schemeClr val="tx1"/>
                </a:solidFill>
              </a:rPr>
              <a:t> </a:t>
            </a:r>
            <a:r>
              <a:rPr lang="es-ES_tradnl" sz="2700" u="sng" dirty="0" smtClean="0">
                <a:solidFill>
                  <a:schemeClr val="tx1"/>
                </a:solidFill>
              </a:rPr>
              <a:t>no </a:t>
            </a:r>
            <a:br>
              <a:rPr lang="es-ES_tradnl" sz="2700" u="sng" dirty="0" smtClean="0">
                <a:solidFill>
                  <a:schemeClr val="tx1"/>
                </a:solidFill>
              </a:rPr>
            </a:br>
            <a:r>
              <a:rPr lang="es-ES_tradnl" sz="2700" dirty="0" smtClean="0">
                <a:solidFill>
                  <a:schemeClr val="tx1"/>
                </a:solidFill>
              </a:rPr>
              <a:t>    </a:t>
            </a:r>
            <a:r>
              <a:rPr lang="es-ES_tradnl" sz="2700" u="sng" dirty="0" smtClean="0">
                <a:solidFill>
                  <a:schemeClr val="tx1"/>
                </a:solidFill>
              </a:rPr>
              <a:t>por lo que tu nos dijiste .</a:t>
            </a:r>
            <a:br>
              <a:rPr lang="es-ES_tradnl" sz="2700" u="sng" dirty="0" smtClean="0">
                <a:solidFill>
                  <a:schemeClr val="tx1"/>
                </a:solidFill>
              </a:rPr>
            </a:br>
            <a:r>
              <a:rPr lang="es-ES_tradnl" sz="2700" u="sng" dirty="0" smtClean="0">
                <a:solidFill>
                  <a:schemeClr val="tx1"/>
                </a:solidFill>
              </a:rPr>
              <a:t/>
            </a:r>
            <a:br>
              <a:rPr lang="es-ES_tradnl" sz="2700" u="sng" dirty="0" smtClean="0">
                <a:solidFill>
                  <a:schemeClr val="tx1"/>
                </a:solidFill>
              </a:rPr>
            </a:br>
            <a:r>
              <a:rPr lang="es-ES_tradnl" sz="2700" dirty="0" smtClean="0">
                <a:solidFill>
                  <a:schemeClr val="tx1"/>
                </a:solidFill>
              </a:rPr>
              <a:t> </a:t>
            </a:r>
            <a:r>
              <a:rPr lang="es-ES_tradnl" sz="2700" b="0" dirty="0" smtClean="0">
                <a:solidFill>
                  <a:schemeClr val="tx1"/>
                </a:solidFill>
              </a:rPr>
              <a:t>8 </a:t>
            </a:r>
            <a:r>
              <a:rPr lang="es-ES_tradnl" sz="2700" u="sng" dirty="0" smtClean="0">
                <a:solidFill>
                  <a:schemeClr val="tx1"/>
                </a:solidFill>
              </a:rPr>
              <a:t> </a:t>
            </a:r>
            <a:r>
              <a:rPr lang="es-ES_tradnl" sz="2700" dirty="0" smtClean="0">
                <a:solidFill>
                  <a:schemeClr val="tx1"/>
                </a:solidFill>
              </a:rPr>
              <a:t>Los samaritanos querían saber mas de Jesús  la    </a:t>
            </a:r>
            <a:br>
              <a:rPr lang="es-ES_tradnl" sz="2700" dirty="0" smtClean="0">
                <a:solidFill>
                  <a:schemeClr val="tx1"/>
                </a:solidFill>
              </a:rPr>
            </a:br>
            <a:r>
              <a:rPr lang="es-ES_tradnl" sz="2700" dirty="0" smtClean="0">
                <a:solidFill>
                  <a:schemeClr val="tx1"/>
                </a:solidFill>
              </a:rPr>
              <a:t>     siega continuo de manera gloriosa  </a:t>
            </a:r>
            <a:r>
              <a:rPr lang="es-ES_tradnl" sz="2700" u="sng" dirty="0" smtClean="0">
                <a:solidFill>
                  <a:schemeClr val="tx1"/>
                </a:solidFill>
              </a:rPr>
              <a:t>Juan 4:49</a:t>
            </a:r>
            <a:r>
              <a:rPr lang="es-ES_tradnl" sz="2700" dirty="0" smtClean="0">
                <a:solidFill>
                  <a:schemeClr val="tx1"/>
                </a:solidFill>
              </a:rPr>
              <a:t/>
            </a:r>
            <a:br>
              <a:rPr lang="es-ES_tradnl" sz="2700" dirty="0" smtClean="0">
                <a:solidFill>
                  <a:schemeClr val="tx1"/>
                </a:solidFill>
              </a:rPr>
            </a:br>
            <a:r>
              <a:rPr lang="es-ES_tradnl" sz="2700" dirty="0" smtClean="0">
                <a:solidFill>
                  <a:schemeClr val="tx1"/>
                </a:solidFill>
              </a:rPr>
              <a:t/>
            </a:r>
            <a:br>
              <a:rPr lang="es-ES_tradnl" sz="2700" dirty="0" smtClean="0">
                <a:solidFill>
                  <a:schemeClr val="tx1"/>
                </a:solidFill>
              </a:rPr>
            </a:br>
            <a:endParaRPr lang="es-AR" sz="2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5"/>
            <a:ext cx="8763000" cy="637255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512064" indent="-457200" algn="ctr"/>
            <a:r>
              <a:rPr lang="es-AR" sz="2400" dirty="0" smtClean="0"/>
              <a:t>JUAN  4:41 POR LA PALABRA DEL  CRISTO 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196752"/>
            <a:ext cx="8583488" cy="5328592"/>
          </a:xfrm>
        </p:spPr>
        <p:txBody>
          <a:bodyPr>
            <a:normAutofit fontScale="92500" lnSpcReduction="20000"/>
          </a:bodyPr>
          <a:lstStyle/>
          <a:p>
            <a:pPr marL="512064" indent="-457200">
              <a:buFont typeface="+mj-lt"/>
              <a:buAutoNum type="arabicPeriod"/>
            </a:pPr>
            <a:r>
              <a:rPr lang="es-ES_tradnl" sz="2400" dirty="0" smtClean="0"/>
              <a:t>Y creyeron muchos mas por la palabra de el .</a:t>
            </a:r>
          </a:p>
          <a:p>
            <a:pPr marL="512064" indent="-457200">
              <a:buFont typeface="+mj-lt"/>
              <a:buAutoNum type="arabicPeriod"/>
            </a:pPr>
            <a:endParaRPr lang="es-ES_tradnl" sz="2400" dirty="0" smtClean="0"/>
          </a:p>
          <a:p>
            <a:pPr marL="512064" indent="-457200">
              <a:buFont typeface="+mj-lt"/>
              <a:buAutoNum type="arabicPeriod"/>
            </a:pPr>
            <a:r>
              <a:rPr lang="es-ES_tradnl" sz="2400" dirty="0" smtClean="0"/>
              <a:t>Los samaritanos dicen nosotros mismos hemos oído </a:t>
            </a:r>
            <a:r>
              <a:rPr lang="es-ES_tradnl" sz="2400" b="1" dirty="0" smtClean="0"/>
              <a:t>Juan 4:41 </a:t>
            </a:r>
            <a:r>
              <a:rPr lang="es-ES_tradnl" sz="2400" dirty="0" smtClean="0"/>
              <a:t>Cristo cuando viniera nos declarara todas las cosas</a:t>
            </a:r>
            <a:r>
              <a:rPr lang="es-ES_tradnl" sz="2400" b="1" dirty="0" smtClean="0"/>
              <a:t>   Juan 4:25</a:t>
            </a:r>
          </a:p>
          <a:p>
            <a:pPr marL="512064" indent="-457200">
              <a:buFont typeface="+mj-lt"/>
              <a:buAutoNum type="arabicPeriod"/>
            </a:pPr>
            <a:endParaRPr lang="es-ES_tradnl" sz="2400" b="1" dirty="0" smtClean="0"/>
          </a:p>
          <a:p>
            <a:pPr marL="512064" indent="-457200">
              <a:buFont typeface="+mj-lt"/>
              <a:buAutoNum type="arabicPeriod"/>
            </a:pPr>
            <a:r>
              <a:rPr lang="es-ES_tradnl" sz="2400" dirty="0" smtClean="0"/>
              <a:t>Jesús había dicho a la mujer que la salvación viene de los judios </a:t>
            </a:r>
            <a:r>
              <a:rPr lang="es-ES_tradnl" sz="2400" b="1" dirty="0" smtClean="0"/>
              <a:t>Juan 4.22</a:t>
            </a:r>
          </a:p>
          <a:p>
            <a:pPr marL="512064" indent="-457200">
              <a:buFont typeface="+mj-lt"/>
              <a:buAutoNum type="arabicPeriod"/>
            </a:pPr>
            <a:endParaRPr lang="es-ES_tradnl" sz="2400" b="1" dirty="0" smtClean="0"/>
          </a:p>
          <a:p>
            <a:pPr marL="512064" indent="-457200">
              <a:buFont typeface="+mj-lt"/>
              <a:buAutoNum type="arabicPeriod"/>
            </a:pPr>
            <a:r>
              <a:rPr lang="es-ES_tradnl" sz="2400" dirty="0" smtClean="0"/>
              <a:t>Durante estos dos días les dijo a los samaritanos  que el era el mesías como había dicho a la mujer </a:t>
            </a:r>
            <a:r>
              <a:rPr lang="es-ES_tradnl" sz="2400" b="1" dirty="0" smtClean="0"/>
              <a:t>Juan 4.26</a:t>
            </a:r>
          </a:p>
          <a:p>
            <a:pPr marL="512064" indent="-457200">
              <a:buFont typeface="+mj-lt"/>
              <a:buAutoNum type="arabicPeriod"/>
            </a:pPr>
            <a:endParaRPr lang="es-ES_tradnl" sz="2400" b="1" dirty="0" smtClean="0"/>
          </a:p>
          <a:p>
            <a:pPr marL="512064" indent="-457200">
              <a:buFont typeface="+mj-lt"/>
              <a:buAutoNum type="arabicPeriod"/>
            </a:pPr>
            <a:r>
              <a:rPr lang="es-ES_tradnl" sz="2400" dirty="0" smtClean="0"/>
              <a:t>Ellos creyeron ;  dice sabemos que verdaderamente Este es el salvador </a:t>
            </a:r>
            <a:r>
              <a:rPr lang="es-ES_tradnl" sz="2400" b="1" dirty="0" smtClean="0"/>
              <a:t>Mateo 1:21 </a:t>
            </a:r>
            <a:r>
              <a:rPr lang="es-ES_tradnl" sz="2400" dirty="0" smtClean="0"/>
              <a:t>ellos creyeron que Cristo  fue exaltado  a la diestra de Dios por príncipe y salvador para dar a Israel  arrepentimiento  y perdón  de pecados   </a:t>
            </a:r>
            <a:r>
              <a:rPr lang="es-ES_tradnl" sz="2400" b="1" dirty="0" smtClean="0"/>
              <a:t>Hechos 5:31</a:t>
            </a:r>
          </a:p>
          <a:p>
            <a:pPr marL="512064" indent="-457200">
              <a:buFont typeface="+mj-lt"/>
              <a:buAutoNum type="arabicPeriod"/>
            </a:pPr>
            <a:endParaRPr lang="es-ES_tradnl" sz="2400" dirty="0" smtClean="0"/>
          </a:p>
          <a:p>
            <a:pPr marL="512064" indent="-457200">
              <a:buFont typeface="+mj-lt"/>
              <a:buAutoNum type="arabicPeriod"/>
            </a:pPr>
            <a:endParaRPr lang="es-ES_tradnl" sz="2400" dirty="0" smtClean="0"/>
          </a:p>
          <a:p>
            <a:pPr marL="512064" indent="-457200">
              <a:buFont typeface="+mj-lt"/>
              <a:buAutoNum type="arabicPeriod"/>
            </a:pPr>
            <a:endParaRPr lang="es-ES_tradnl" sz="2400" dirty="0" smtClean="0"/>
          </a:p>
          <a:p>
            <a:pPr marL="512064" indent="-457200">
              <a:buFont typeface="+mj-lt"/>
              <a:buAutoNum type="arabicPeriod"/>
            </a:pPr>
            <a:endParaRPr lang="es-AR" sz="2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260648"/>
            <a:ext cx="7772400" cy="648072"/>
          </a:xfrm>
        </p:spPr>
        <p:txBody>
          <a:bodyPr>
            <a:normAutofit/>
          </a:bodyPr>
          <a:lstStyle/>
          <a:p>
            <a:r>
              <a:rPr lang="es-ES_tradnl" sz="2400" dirty="0" smtClean="0"/>
              <a:t>JESUS HERMANOS ES EL SALVADOR DEL MUNDO </a:t>
            </a:r>
            <a:endParaRPr lang="es-AR" sz="2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052736"/>
            <a:ext cx="8295456" cy="5472608"/>
          </a:xfrm>
        </p:spPr>
        <p:txBody>
          <a:bodyPr>
            <a:noAutofit/>
          </a:bodyPr>
          <a:lstStyle/>
          <a:p>
            <a:pPr marL="512064" indent="-457200">
              <a:buFont typeface="+mj-lt"/>
              <a:buAutoNum type="arabicPeriod"/>
            </a:pPr>
            <a:r>
              <a:rPr lang="es-ES_tradnl" sz="2400" dirty="0" smtClean="0"/>
              <a:t>Jesús  era y es el salvador del mundo Si usted no cree y obedece morirá en pecado </a:t>
            </a:r>
            <a:r>
              <a:rPr lang="es-ES_tradnl" sz="2400" b="1" dirty="0" smtClean="0"/>
              <a:t>Juan 8:24</a:t>
            </a:r>
          </a:p>
          <a:p>
            <a:pPr marL="512064" indent="-457200">
              <a:buFont typeface="+mj-lt"/>
              <a:buAutoNum type="arabicPeriod"/>
            </a:pPr>
            <a:r>
              <a:rPr lang="es-ES_tradnl" sz="2400" dirty="0" smtClean="0"/>
              <a:t>El  es el único que puede rescatar a las personas de la situación terrible y desesperada en que se encuentran </a:t>
            </a:r>
          </a:p>
          <a:p>
            <a:pPr marL="512064" indent="-457200">
              <a:buFont typeface="+mj-lt"/>
              <a:buAutoNum type="arabicPeriod"/>
            </a:pPr>
            <a:r>
              <a:rPr lang="es-ES_tradnl" sz="2400" dirty="0" smtClean="0"/>
              <a:t>La samaritana hermanos y amigos es el ejemplo  de cómo actúa el poder salvador de Jesús </a:t>
            </a:r>
          </a:p>
          <a:p>
            <a:pPr marL="512064" indent="-457200">
              <a:buFont typeface="+mj-lt"/>
              <a:buAutoNum type="arabicPeriod"/>
            </a:pPr>
            <a:r>
              <a:rPr lang="es-ES_tradnl" sz="2400" dirty="0" smtClean="0"/>
              <a:t>Jesús llego a la vida de esta mujer y le hizo ver su situación  moral y espiritual  </a:t>
            </a:r>
            <a:r>
              <a:rPr lang="es-ES_tradnl" sz="2400" b="1" dirty="0" smtClean="0"/>
              <a:t>Juan 4:16-18</a:t>
            </a:r>
          </a:p>
          <a:p>
            <a:pPr marL="512064" indent="-457200">
              <a:buFont typeface="+mj-lt"/>
              <a:buAutoNum type="arabicPeriod"/>
            </a:pPr>
            <a:r>
              <a:rPr lang="es-ES_tradnl" sz="2400" b="1" dirty="0" smtClean="0"/>
              <a:t>JESUS </a:t>
            </a:r>
            <a:r>
              <a:rPr lang="es-ES_tradnl" sz="2400" dirty="0" smtClean="0"/>
              <a:t>conoce el corazón del hombre </a:t>
            </a:r>
            <a:r>
              <a:rPr lang="es-ES_tradnl" sz="2400" b="1" dirty="0" smtClean="0"/>
              <a:t>Juan 2:24-25</a:t>
            </a:r>
          </a:p>
          <a:p>
            <a:pPr marL="512064" indent="-457200">
              <a:buFont typeface="+mj-lt"/>
              <a:buAutoNum type="arabicPeriod"/>
            </a:pPr>
            <a:r>
              <a:rPr lang="es-ES_tradnl" sz="2400" dirty="0" smtClean="0"/>
              <a:t>El sabe si en su vida hay pecado y desea salvarle como a esta mujer  quiere desligar de su pasado y darle una vida nueva </a:t>
            </a:r>
          </a:p>
          <a:p>
            <a:pPr marL="512064" indent="-457200">
              <a:buFont typeface="+mj-lt"/>
              <a:buAutoNum type="arabicPeriod"/>
            </a:pPr>
            <a:endParaRPr lang="es-AR" sz="2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332656"/>
            <a:ext cx="8098096" cy="1008112"/>
          </a:xfrm>
        </p:spPr>
        <p:txBody>
          <a:bodyPr>
            <a:normAutofit/>
          </a:bodyPr>
          <a:lstStyle/>
          <a:p>
            <a:pPr algn="l"/>
            <a:r>
              <a:rPr lang="es-ES_tradnl" sz="2500" dirty="0" smtClean="0"/>
              <a:t>Conclusión </a:t>
            </a:r>
            <a:endParaRPr lang="es-AR" sz="25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8136904" cy="5112568"/>
          </a:xfrm>
        </p:spPr>
        <p:txBody>
          <a:bodyPr>
            <a:normAutofit fontScale="92500"/>
          </a:bodyPr>
          <a:lstStyle/>
          <a:p>
            <a:r>
              <a:rPr lang="es-ES_tradnl" sz="2400" dirty="0" smtClean="0"/>
              <a:t>Recordemos que podemos creer por predicar el testimonio de Dios  2 Timoteo 1:8-10 </a:t>
            </a:r>
            <a:endParaRPr lang="es-ES_tradnl" sz="2400" dirty="0" smtClean="0"/>
          </a:p>
          <a:p>
            <a:r>
              <a:rPr lang="es-AR" sz="2400" dirty="0" smtClean="0"/>
              <a:t>Por </a:t>
            </a:r>
            <a:r>
              <a:rPr lang="es-AR" sz="2400" dirty="0" smtClean="0"/>
              <a:t>tanto, no te avergüences de dar testimonio de nuestro Señor, ni de mí, preso suyo, sino participa de las aflicciones por el evangelio según el poder de Dios,</a:t>
            </a:r>
            <a:r>
              <a:rPr lang="es-AR" sz="2400" baseline="30000" dirty="0" smtClean="0"/>
              <a:t> 9</a:t>
            </a:r>
            <a:r>
              <a:rPr lang="es-AR" sz="2400" dirty="0" smtClean="0"/>
              <a:t>quien nos salvó y llamó con llamamiento santo, no conforme a nuestras obras, </a:t>
            </a:r>
            <a:r>
              <a:rPr lang="es-AR" sz="2400" b="1" u="sng" dirty="0" smtClean="0"/>
              <a:t>sino según el propósito suyo </a:t>
            </a:r>
            <a:r>
              <a:rPr lang="es-AR" sz="2400" dirty="0" smtClean="0"/>
              <a:t>y la gracia que nos fue dada en Cristo Jesús antes de los tiempos de los siglos,</a:t>
            </a:r>
            <a:r>
              <a:rPr lang="es-AR" sz="2400" baseline="30000" dirty="0" smtClean="0"/>
              <a:t> 10</a:t>
            </a:r>
            <a:r>
              <a:rPr lang="es-AR" sz="2400" dirty="0" smtClean="0"/>
              <a:t>pero que ahora ha sido manifestada por la aparición de nuestro Salvador Jesucristo, el cual quitó la muerte y sacó a luz la vida y la inmortalidad por el evangelio</a:t>
            </a:r>
          </a:p>
          <a:p>
            <a:pPr marL="457200" indent="-457200"/>
            <a:r>
              <a:rPr lang="es-ES_tradnl" sz="2400" dirty="0" smtClean="0"/>
              <a:t>Podemos creer por las palabras del Cristo </a:t>
            </a:r>
          </a:p>
          <a:p>
            <a:pPr marL="457200" indent="-457200"/>
            <a:r>
              <a:rPr lang="es-ES_tradnl" sz="2400" dirty="0" smtClean="0"/>
              <a:t>Podemos creer creyendo que el es el salvador del mundo </a:t>
            </a:r>
            <a:endParaRPr lang="es-AR" sz="24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375397"/>
              </p:ext>
            </p:extLst>
          </p:nvPr>
        </p:nvGraphicFramePr>
        <p:xfrm>
          <a:off x="3048000" y="6453336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404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/>
                        <a:t>Por</a:t>
                      </a:r>
                      <a:r>
                        <a:rPr lang="es-ES_tradnl" baseline="0" dirty="0" smtClean="0"/>
                        <a:t> Hoswaldo Moreno  Parrales  : Evangelista </a:t>
                      </a:r>
                      <a:endParaRPr lang="es-AR" dirty="0" smtClean="0"/>
                    </a:p>
                    <a:p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534</Words>
  <Application>Microsoft Office PowerPoint</Application>
  <PresentationFormat>Presentación en pantalla (4:3)</PresentationFormat>
  <Paragraphs>74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Calibri</vt:lpstr>
      <vt:lpstr>Century Gothic</vt:lpstr>
      <vt:lpstr>Verdana</vt:lpstr>
      <vt:lpstr>Wingdings</vt:lpstr>
      <vt:lpstr>Wingdings 2</vt:lpstr>
      <vt:lpstr>Brío</vt:lpstr>
      <vt:lpstr>Presentación de PowerPoint</vt:lpstr>
      <vt:lpstr>COMO PODEMOS CREER EN  EL CRISTO  Juan 4: 39-42</vt:lpstr>
      <vt:lpstr>      </vt:lpstr>
      <vt:lpstr>     5  La mujer invito  a los samaritanos a venir a ver ¿No será este el Cristo? Juan 4:29 ¿ es así usted       invita a sus amigos a venir a escuchar  de Cristo?   6- Los samaritanos salieron de la ciudad y vinieron          a el Juan 4:30;39  Mucha gente que vivía en ese         pueblo de samaria creyó en Jesús   7 Ellos creyeron dice Juan  4:42 Ahora creemos no      por lo que tu nos dijiste .   8  Los samaritanos querían saber mas de Jesús  la          siega continuo de manera gloriosa  Juan 4:49  </vt:lpstr>
      <vt:lpstr>JUAN  4:41 POR LA PALABRA DEL  CRISTO </vt:lpstr>
      <vt:lpstr>JESUS HERMANOS ES EL SALVADOR DEL MUNDO </vt:lpstr>
      <vt:lpstr>Conclusión </vt:lpstr>
    </vt:vector>
  </TitlesOfParts>
  <Company>SoftPack©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Hoswaldo Moreno</dc:creator>
  <cp:lastModifiedBy>user</cp:lastModifiedBy>
  <cp:revision>36</cp:revision>
  <dcterms:created xsi:type="dcterms:W3CDTF">2010-08-07T18:28:40Z</dcterms:created>
  <dcterms:modified xsi:type="dcterms:W3CDTF">2015-07-16T02:47:02Z</dcterms:modified>
</cp:coreProperties>
</file>