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7"/>
  </p:notesMasterIdLst>
  <p:sldIdLst>
    <p:sldId id="321" r:id="rId2"/>
    <p:sldId id="308" r:id="rId3"/>
    <p:sldId id="309" r:id="rId4"/>
    <p:sldId id="258" r:id="rId5"/>
    <p:sldId id="310" r:id="rId6"/>
    <p:sldId id="311" r:id="rId7"/>
    <p:sldId id="312" r:id="rId8"/>
    <p:sldId id="313" r:id="rId9"/>
    <p:sldId id="320" r:id="rId10"/>
    <p:sldId id="315" r:id="rId11"/>
    <p:sldId id="316" r:id="rId12"/>
    <p:sldId id="322" r:id="rId13"/>
    <p:sldId id="317" r:id="rId14"/>
    <p:sldId id="318" r:id="rId15"/>
    <p:sldId id="31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omic Sans MS" panose="030F0702030302020204" pitchFamily="66" charset="0"/>
      <p:regular r:id="rId22"/>
      <p:bold r:id="rId23"/>
      <p:italic r:id="rId24"/>
      <p:boldItalic r:id="rId25"/>
    </p:embeddedFont>
    <p:embeddedFont>
      <p:font typeface="Concert One" pitchFamily="2" charset="0"/>
      <p:regular r:id="rId26"/>
    </p:embeddedFont>
    <p:embeddedFont>
      <p:font typeface="Oswald" panose="02000503000000000000" pitchFamily="2" charset="0"/>
      <p:regular r:id="rId27"/>
    </p:embeddedFont>
    <p:embeddedFont>
      <p:font typeface="Passion One" panose="020B0604020202020204" charset="0"/>
      <p:regular r:id="rId28"/>
      <p:bold r:id="rId29"/>
    </p:embeddedFont>
    <p:embeddedFont>
      <p:font typeface="Roboto Mono Medium" panose="00000009000000000000" pitchFamily="49" charset="0"/>
      <p:regular r:id="rId30"/>
      <p:bold r:id="rId31"/>
      <p:italic r:id="rId32"/>
      <p:boldItalic r:id="rId33"/>
    </p:embeddedFont>
    <p:embeddedFont>
      <p:font typeface="Verdana" panose="020B060403050404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viewProps" Target="viewProp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bd2f6aa54b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bd2f6aa54b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538575" y="538575"/>
            <a:ext cx="8067000" cy="347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2900">
                <a:solidFill>
                  <a:schemeClr val="accent5"/>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
        <p:cNvGrpSpPr/>
        <p:nvPr/>
      </p:nvGrpSpPr>
      <p:grpSpPr>
        <a:xfrm>
          <a:off x="0" y="0"/>
          <a:ext cx="0" cy="0"/>
          <a:chOff x="0" y="0"/>
          <a:chExt cx="0" cy="0"/>
        </a:xfrm>
      </p:grpSpPr>
      <p:sp>
        <p:nvSpPr>
          <p:cNvPr id="31" name="Google Shape;3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4" name="Google Shape;3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
        <p:cNvGrpSpPr/>
        <p:nvPr/>
      </p:nvGrpSpPr>
      <p:grpSpPr>
        <a:xfrm>
          <a:off x="0" y="0"/>
          <a:ext cx="0" cy="0"/>
          <a:chOff x="0" y="0"/>
          <a:chExt cx="0" cy="0"/>
        </a:xfrm>
      </p:grpSpPr>
      <p:sp>
        <p:nvSpPr>
          <p:cNvPr id="36" name="Google Shape;3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 name="Google Shape;3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Concert One"/>
              <a:buNone/>
              <a:defRPr sz="3000" b="1">
                <a:solidFill>
                  <a:schemeClr val="dk1"/>
                </a:solidFill>
                <a:latin typeface="Concert One"/>
                <a:ea typeface="Concert One"/>
                <a:cs typeface="Concert One"/>
                <a:sym typeface="Concert One"/>
              </a:defRPr>
            </a:lvl1pPr>
            <a:lvl2pPr lvl="1">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chemeClr val="dk1"/>
              </a:buClr>
              <a:buSzPts val="1400"/>
              <a:buChar char="○"/>
              <a:defRPr>
                <a:solidFill>
                  <a:schemeClr val="dk1"/>
                </a:solidFill>
              </a:defRPr>
            </a:lvl2pPr>
            <a:lvl3pPr marL="1371600" lvl="2" indent="-317500">
              <a:lnSpc>
                <a:spcPct val="115000"/>
              </a:lnSpc>
              <a:spcBef>
                <a:spcPts val="0"/>
              </a:spcBef>
              <a:spcAft>
                <a:spcPts val="0"/>
              </a:spcAft>
              <a:buClr>
                <a:schemeClr val="dk1"/>
              </a:buClr>
              <a:buSzPts val="1400"/>
              <a:buChar char="■"/>
              <a:defRPr>
                <a:solidFill>
                  <a:schemeClr val="dk1"/>
                </a:solidFill>
              </a:defRPr>
            </a:lvl3pPr>
            <a:lvl4pPr marL="1828800" lvl="3" indent="-317500">
              <a:lnSpc>
                <a:spcPct val="115000"/>
              </a:lnSpc>
              <a:spcBef>
                <a:spcPts val="0"/>
              </a:spcBef>
              <a:spcAft>
                <a:spcPts val="0"/>
              </a:spcAft>
              <a:buClr>
                <a:schemeClr val="dk1"/>
              </a:buClr>
              <a:buSzPts val="1400"/>
              <a:buChar char="●"/>
              <a:defRPr>
                <a:solidFill>
                  <a:schemeClr val="dk1"/>
                </a:solidFill>
              </a:defRPr>
            </a:lvl4pPr>
            <a:lvl5pPr marL="2286000" lvl="4" indent="-317500">
              <a:lnSpc>
                <a:spcPct val="115000"/>
              </a:lnSpc>
              <a:spcBef>
                <a:spcPts val="0"/>
              </a:spcBef>
              <a:spcAft>
                <a:spcPts val="0"/>
              </a:spcAft>
              <a:buClr>
                <a:schemeClr val="dk1"/>
              </a:buClr>
              <a:buSzPts val="1400"/>
              <a:buChar char="○"/>
              <a:defRPr>
                <a:solidFill>
                  <a:schemeClr val="dk1"/>
                </a:solidFill>
              </a:defRPr>
            </a:lvl5pPr>
            <a:lvl6pPr marL="2743200" lvl="5" indent="-317500">
              <a:lnSpc>
                <a:spcPct val="115000"/>
              </a:lnSpc>
              <a:spcBef>
                <a:spcPts val="0"/>
              </a:spcBef>
              <a:spcAft>
                <a:spcPts val="0"/>
              </a:spcAft>
              <a:buClr>
                <a:schemeClr val="dk1"/>
              </a:buClr>
              <a:buSzPts val="1400"/>
              <a:buChar char="■"/>
              <a:defRPr>
                <a:solidFill>
                  <a:schemeClr val="dk1"/>
                </a:solidFill>
              </a:defRPr>
            </a:lvl6pPr>
            <a:lvl7pPr marL="3200400" lvl="6" indent="-317500">
              <a:lnSpc>
                <a:spcPct val="115000"/>
              </a:lnSpc>
              <a:spcBef>
                <a:spcPts val="0"/>
              </a:spcBef>
              <a:spcAft>
                <a:spcPts val="0"/>
              </a:spcAft>
              <a:buClr>
                <a:schemeClr val="dk1"/>
              </a:buClr>
              <a:buSzPts val="1400"/>
              <a:buChar char="●"/>
              <a:defRPr>
                <a:solidFill>
                  <a:schemeClr val="dk1"/>
                </a:solidFill>
              </a:defRPr>
            </a:lvl7pPr>
            <a:lvl8pPr marL="3657600" lvl="7" indent="-317500">
              <a:lnSpc>
                <a:spcPct val="115000"/>
              </a:lnSpc>
              <a:spcBef>
                <a:spcPts val="0"/>
              </a:spcBef>
              <a:spcAft>
                <a:spcPts val="0"/>
              </a:spcAft>
              <a:buClr>
                <a:schemeClr val="dk1"/>
              </a:buClr>
              <a:buSzPts val="1400"/>
              <a:buChar char="○"/>
              <a:defRPr>
                <a:solidFill>
                  <a:schemeClr val="dk1"/>
                </a:solidFill>
              </a:defRPr>
            </a:lvl8pPr>
            <a:lvl9pPr marL="4114800" lvl="8" indent="-317500">
              <a:lnSpc>
                <a:spcPct val="115000"/>
              </a:lnSpc>
              <a:spcBef>
                <a:spcPts val="0"/>
              </a:spcBef>
              <a:spcAft>
                <a:spcPts val="0"/>
              </a:spcAft>
              <a:buClr>
                <a:schemeClr val="dk1"/>
              </a:buClr>
              <a:buSzPts val="1400"/>
              <a:buChar char="■"/>
              <a:defRPr>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185F5-195C-088D-62E4-60DA77C3A477}"/>
              </a:ext>
            </a:extLst>
          </p:cNvPr>
          <p:cNvSpPr>
            <a:spLocks noGrp="1"/>
          </p:cNvSpPr>
          <p:nvPr>
            <p:ph type="title"/>
          </p:nvPr>
        </p:nvSpPr>
        <p:spPr/>
        <p:txBody>
          <a:bodyPr>
            <a:normAutofit fontScale="90000"/>
          </a:bodyPr>
          <a:lstStyle/>
          <a:p>
            <a:endParaRPr lang="es-NI"/>
          </a:p>
        </p:txBody>
      </p:sp>
      <p:sp>
        <p:nvSpPr>
          <p:cNvPr id="3" name="Marcador de texto 2">
            <a:extLst>
              <a:ext uri="{FF2B5EF4-FFF2-40B4-BE49-F238E27FC236}">
                <a16:creationId xmlns:a16="http://schemas.microsoft.com/office/drawing/2014/main" id="{8B88136E-84C4-65A2-15EC-12EC22E13A34}"/>
              </a:ext>
            </a:extLst>
          </p:cNvPr>
          <p:cNvSpPr>
            <a:spLocks noGrp="1"/>
          </p:cNvSpPr>
          <p:nvPr>
            <p:ph type="body" idx="1"/>
          </p:nvPr>
        </p:nvSpPr>
        <p:spPr/>
        <p:txBody>
          <a:bodyPr/>
          <a:lstStyle/>
          <a:p>
            <a:endParaRPr lang="es-NI" dirty="0"/>
          </a:p>
        </p:txBody>
      </p:sp>
    </p:spTree>
    <p:extLst>
      <p:ext uri="{BB962C8B-B14F-4D97-AF65-F5344CB8AC3E}">
        <p14:creationId xmlns:p14="http://schemas.microsoft.com/office/powerpoint/2010/main" val="3717361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7370E5-4B0B-2335-1F36-04D88F0A8B84}"/>
              </a:ext>
            </a:extLst>
          </p:cNvPr>
          <p:cNvSpPr>
            <a:spLocks noGrp="1"/>
          </p:cNvSpPr>
          <p:nvPr>
            <p:ph type="title"/>
          </p:nvPr>
        </p:nvSpPr>
        <p:spPr>
          <a:xfrm>
            <a:off x="477615" y="0"/>
            <a:ext cx="8067000" cy="347100"/>
          </a:xfrm>
        </p:spPr>
        <p:txBody>
          <a:bodyPr>
            <a:normAutofit fontScale="90000"/>
          </a:bodyPr>
          <a:lstStyle/>
          <a:p>
            <a:r>
              <a:rPr lang="en" dirty="0"/>
              <a:t>A CRISTO  POR QUE  EL TIENE PALBRAS DE VIDA ETERNA</a:t>
            </a:r>
            <a:endParaRPr lang="es-NI" dirty="0"/>
          </a:p>
        </p:txBody>
      </p:sp>
      <p:sp>
        <p:nvSpPr>
          <p:cNvPr id="4" name="CuadroTexto 3">
            <a:extLst>
              <a:ext uri="{FF2B5EF4-FFF2-40B4-BE49-F238E27FC236}">
                <a16:creationId xmlns:a16="http://schemas.microsoft.com/office/drawing/2014/main" id="{4AA6612F-BA8D-D14E-3B97-9859E79E7AAF}"/>
              </a:ext>
            </a:extLst>
          </p:cNvPr>
          <p:cNvSpPr txBox="1"/>
          <p:nvPr/>
        </p:nvSpPr>
        <p:spPr>
          <a:xfrm>
            <a:off x="68580" y="650022"/>
            <a:ext cx="8915399" cy="4308872"/>
          </a:xfrm>
          <a:prstGeom prst="rect">
            <a:avLst/>
          </a:prstGeom>
          <a:noFill/>
        </p:spPr>
        <p:txBody>
          <a:bodyPr wrap="square">
            <a:spAutoFit/>
          </a:bodyPr>
          <a:lstStyle/>
          <a:p>
            <a:pPr lvl="1" algn="just"/>
            <a:r>
              <a:rPr lang="es-NI" sz="1600" dirty="0"/>
              <a:t>Debemos de ir a Cristo  ya que el tiene palabra de vida eterna  al ir a Jesús hermanos todo este mundo de problemas  este mundo llenos de incertidumbres </a:t>
            </a:r>
            <a:r>
              <a:rPr lang="es-NI" dirty="0"/>
              <a:t>  </a:t>
            </a:r>
            <a:r>
              <a:rPr lang="es-NI" sz="1600" dirty="0"/>
              <a:t>no nos atrajera  por que  nuestra mirada esta en Jesús </a:t>
            </a:r>
            <a:r>
              <a:rPr lang="es-NI" sz="1600" b="1" dirty="0"/>
              <a:t>Hebreos 12:2 </a:t>
            </a:r>
            <a:r>
              <a:rPr lang="es-MX" sz="1800" b="0" i="0" u="none" strike="noStrike" baseline="0" dirty="0">
                <a:solidFill>
                  <a:srgbClr val="292F33"/>
                </a:solidFill>
                <a:latin typeface="+mj-lt"/>
              </a:rPr>
              <a:t>puestos los ojos en Jesús, el autor y consumador de la fe, quien por el gozo puesto delante de Él soportó la cruz, despreciando la vergüenza, y se ha sentado a la diestra del trono de Dios. </a:t>
            </a:r>
          </a:p>
          <a:p>
            <a:pPr lvl="1" algn="just"/>
            <a:endParaRPr lang="es-MX" sz="1800" dirty="0">
              <a:solidFill>
                <a:srgbClr val="292F33"/>
              </a:solidFill>
              <a:latin typeface="+mj-lt"/>
            </a:endParaRPr>
          </a:p>
          <a:p>
            <a:pPr lvl="1" algn="just"/>
            <a:r>
              <a:rPr lang="es-MX" sz="1600" b="0" i="0" u="none" strike="noStrike" baseline="0" dirty="0">
                <a:solidFill>
                  <a:srgbClr val="292F33"/>
                </a:solidFill>
                <a:latin typeface="+mj-lt"/>
              </a:rPr>
              <a:t>Quitar el cristiano los ojos (de la fe) de Cristo, para mirar a lo mundano, aunque sea por breve tiempo, es disminuir la velocidad en la "carrera". </a:t>
            </a:r>
          </a:p>
          <a:p>
            <a:pPr lvl="1" algn="just"/>
            <a:endParaRPr lang="es-MX" sz="1600" dirty="0">
              <a:solidFill>
                <a:srgbClr val="292F33"/>
              </a:solidFill>
              <a:latin typeface="+mj-lt"/>
            </a:endParaRPr>
          </a:p>
          <a:p>
            <a:pPr lvl="1" algn="just"/>
            <a:r>
              <a:rPr lang="es-MX" sz="1600" b="0" i="0" u="none" strike="noStrike" baseline="0" dirty="0">
                <a:solidFill>
                  <a:srgbClr val="292F33"/>
                </a:solidFill>
                <a:latin typeface="+mj-lt"/>
              </a:rPr>
              <a:t>¡Ningún atleta quita la vista de la meta, o del blanco! Mira hacia delante y corre con todo empeño. </a:t>
            </a:r>
            <a:endParaRPr lang="es-MX" sz="1600" dirty="0">
              <a:solidFill>
                <a:srgbClr val="292F33"/>
              </a:solidFill>
              <a:latin typeface="+mj-lt"/>
            </a:endParaRPr>
          </a:p>
          <a:p>
            <a:pPr lvl="1" algn="just"/>
            <a:endParaRPr lang="es-NI" dirty="0">
              <a:latin typeface="+mj-lt"/>
            </a:endParaRPr>
          </a:p>
          <a:p>
            <a:pPr lvl="1" algn="just"/>
            <a:r>
              <a:rPr lang="es-NI" dirty="0">
                <a:latin typeface="+mj-lt"/>
              </a:rPr>
              <a:t>Cuando tenemos nuestra mirada en Jesús tenemos que ser fuetes y entender que significa esto que </a:t>
            </a:r>
            <a:r>
              <a:rPr lang="es-NI" dirty="0" err="1">
                <a:latin typeface="+mj-lt"/>
              </a:rPr>
              <a:t>Jesus</a:t>
            </a:r>
            <a:r>
              <a:rPr lang="es-NI" dirty="0">
                <a:latin typeface="+mj-lt"/>
              </a:rPr>
              <a:t> tiene   palabras de vida eterna </a:t>
            </a:r>
          </a:p>
          <a:p>
            <a:pPr lvl="1" algn="just"/>
            <a:endParaRPr lang="es-NI" sz="1600" dirty="0">
              <a:latin typeface="+mj-lt"/>
            </a:endParaRPr>
          </a:p>
          <a:p>
            <a:pPr lvl="1" algn="just"/>
            <a:r>
              <a:rPr lang="es-NI" sz="1600" dirty="0">
                <a:latin typeface="+mj-lt"/>
              </a:rPr>
              <a:t>Porque  hermanos podemos pensar que ir a  Jesús  es venir solo los miércoles y los domingos pero hermanos  En verdad sabemos que esto que el tiene palabras de vida eterna</a:t>
            </a:r>
          </a:p>
        </p:txBody>
      </p:sp>
    </p:spTree>
    <p:extLst>
      <p:ext uri="{BB962C8B-B14F-4D97-AF65-F5344CB8AC3E}">
        <p14:creationId xmlns:p14="http://schemas.microsoft.com/office/powerpoint/2010/main" val="283568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p:cTn id="39"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p:cTn id="47"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604D9D-F9E9-8E0B-5814-5C20464CC5A1}"/>
              </a:ext>
            </a:extLst>
          </p:cNvPr>
          <p:cNvSpPr>
            <a:spLocks noGrp="1"/>
          </p:cNvSpPr>
          <p:nvPr>
            <p:ph type="title"/>
          </p:nvPr>
        </p:nvSpPr>
        <p:spPr/>
        <p:txBody>
          <a:bodyPr>
            <a:normAutofit fontScale="90000"/>
          </a:bodyPr>
          <a:lstStyle/>
          <a:p>
            <a:r>
              <a:rPr lang="en" dirty="0"/>
              <a:t>A CRISTO  POR QUE  EL TIENE PALBRAS DE VIDA ETERNA</a:t>
            </a:r>
            <a:endParaRPr lang="es-NI" dirty="0"/>
          </a:p>
        </p:txBody>
      </p:sp>
      <p:sp>
        <p:nvSpPr>
          <p:cNvPr id="4" name="CuadroTexto 3">
            <a:extLst>
              <a:ext uri="{FF2B5EF4-FFF2-40B4-BE49-F238E27FC236}">
                <a16:creationId xmlns:a16="http://schemas.microsoft.com/office/drawing/2014/main" id="{60F2D36B-C6A3-B206-26E2-B9E4DDD0CB60}"/>
              </a:ext>
            </a:extLst>
          </p:cNvPr>
          <p:cNvSpPr txBox="1"/>
          <p:nvPr/>
        </p:nvSpPr>
        <p:spPr>
          <a:xfrm>
            <a:off x="91440" y="1233637"/>
            <a:ext cx="8892540" cy="4031873"/>
          </a:xfrm>
          <a:prstGeom prst="rect">
            <a:avLst/>
          </a:prstGeom>
          <a:noFill/>
        </p:spPr>
        <p:txBody>
          <a:bodyPr wrap="square">
            <a:spAutoFit/>
          </a:bodyPr>
          <a:lstStyle/>
          <a:p>
            <a:r>
              <a:rPr lang="es-MX" sz="1600" b="0" i="0" u="none" strike="noStrike" baseline="0" dirty="0">
                <a:solidFill>
                  <a:srgbClr val="292F33"/>
                </a:solidFill>
                <a:latin typeface="+mj-lt"/>
              </a:rPr>
              <a:t>Pedro y los otros apóstoles estaban persuadidos de la Deidad de Cristo y le seguían con lealtad, aunque no siempre entendían perfectamente su enseñanza</a:t>
            </a:r>
            <a:endParaRPr lang="es-MX" sz="1600" dirty="0">
              <a:solidFill>
                <a:srgbClr val="292F33"/>
              </a:solidFill>
              <a:latin typeface="+mj-lt"/>
            </a:endParaRPr>
          </a:p>
          <a:p>
            <a:endParaRPr lang="es-MX" sz="1600" b="0" i="0" u="none" strike="noStrike" baseline="0" dirty="0">
              <a:solidFill>
                <a:srgbClr val="292F33"/>
              </a:solidFill>
              <a:latin typeface="+mj-lt"/>
            </a:endParaRPr>
          </a:p>
          <a:p>
            <a:r>
              <a:rPr lang="es-MX" sz="1600" dirty="0">
                <a:solidFill>
                  <a:srgbClr val="292F33"/>
                </a:solidFill>
                <a:latin typeface="+mj-lt"/>
              </a:rPr>
              <a:t>La fe de los  apóstoles  </a:t>
            </a:r>
            <a:r>
              <a:rPr lang="es-MX" sz="1800" b="0" i="0" u="none" strike="noStrike" baseline="0" dirty="0">
                <a:latin typeface="Times New Roman" panose="02020603050405020304" pitchFamily="18" charset="0"/>
              </a:rPr>
              <a:t>Solamente en Jesús y Su Palabra. Ellos eran firmes maduros </a:t>
            </a:r>
          </a:p>
          <a:p>
            <a:r>
              <a:rPr lang="es-MX" sz="1800" b="0" i="0" u="none" strike="noStrike" baseline="0" dirty="0">
                <a:latin typeface="Times New Roman" panose="02020603050405020304" pitchFamily="18" charset="0"/>
              </a:rPr>
              <a:t>Lo habían conocido por lo que es y así le siguieron ,los discípulos hermanos tenían una visión  esto quiere decir que tenían un mapa a seguir  para seguirle y que cada paso que damos lo demos buscando la aprobación de Jesús  esto implica Colosenses 3:17 </a:t>
            </a:r>
            <a:r>
              <a:rPr lang="es-MX" sz="1800" b="0" i="0" u="none" strike="noStrike" baseline="0" dirty="0">
                <a:solidFill>
                  <a:srgbClr val="292F33"/>
                </a:solidFill>
                <a:latin typeface="+mn-lt"/>
              </a:rPr>
              <a:t>Y todo lo que hagan, de palabra o de hecho, </a:t>
            </a:r>
            <a:r>
              <a:rPr lang="es-MX" sz="1800" b="0" i="1" u="sng" strike="noStrike" baseline="0" dirty="0">
                <a:solidFill>
                  <a:srgbClr val="757575"/>
                </a:solidFill>
                <a:latin typeface="+mn-lt"/>
              </a:rPr>
              <a:t>háganlo</a:t>
            </a:r>
            <a:r>
              <a:rPr lang="es-MX" sz="1800" b="0" i="0" u="sng" strike="noStrike" baseline="0" dirty="0">
                <a:solidFill>
                  <a:srgbClr val="292F33"/>
                </a:solidFill>
                <a:latin typeface="+mn-lt"/>
              </a:rPr>
              <a:t> todo en el nombre del Señor Jesús,</a:t>
            </a:r>
            <a:r>
              <a:rPr lang="es-MX" sz="1800" b="0" i="0" u="none" strike="noStrike" baseline="0" dirty="0">
                <a:solidFill>
                  <a:srgbClr val="292F33"/>
                </a:solidFill>
                <a:latin typeface="+mn-lt"/>
              </a:rPr>
              <a:t> dando gracias por medio de Él a Dios el Padre. Esta debe nuestra meta todos los años hermanos .</a:t>
            </a:r>
          </a:p>
          <a:p>
            <a:endParaRPr lang="es-MX" sz="1800" b="0" i="0" u="none" strike="noStrike" baseline="0" dirty="0">
              <a:solidFill>
                <a:srgbClr val="292F33"/>
              </a:solidFill>
              <a:latin typeface="+mn-lt"/>
            </a:endParaRPr>
          </a:p>
          <a:p>
            <a:endParaRPr lang="es-MX" sz="1800" dirty="0">
              <a:solidFill>
                <a:srgbClr val="292F33"/>
              </a:solidFill>
              <a:latin typeface="+mn-lt"/>
            </a:endParaRPr>
          </a:p>
          <a:p>
            <a:endParaRPr lang="es-MX" sz="1600" b="0" i="0" u="none" strike="noStrike" baseline="0" dirty="0">
              <a:solidFill>
                <a:srgbClr val="292F33"/>
              </a:solidFill>
              <a:latin typeface="+mn-lt"/>
            </a:endParaRPr>
          </a:p>
          <a:p>
            <a:endParaRPr lang="es-MX" sz="1600" b="0" i="0" u="none" strike="noStrike" baseline="0" dirty="0">
              <a:solidFill>
                <a:srgbClr val="292F33"/>
              </a:solidFill>
              <a:latin typeface="+mj-lt"/>
            </a:endParaRPr>
          </a:p>
          <a:p>
            <a:endParaRPr lang="es-MX" sz="1600" dirty="0">
              <a:solidFill>
                <a:srgbClr val="292F33"/>
              </a:solidFill>
              <a:latin typeface="+mj-lt"/>
            </a:endParaRPr>
          </a:p>
          <a:p>
            <a:endParaRPr lang="es-NI" sz="1600" dirty="0">
              <a:latin typeface="+mj-lt"/>
            </a:endParaRPr>
          </a:p>
        </p:txBody>
      </p:sp>
    </p:spTree>
    <p:extLst>
      <p:ext uri="{BB962C8B-B14F-4D97-AF65-F5344CB8AC3E}">
        <p14:creationId xmlns:p14="http://schemas.microsoft.com/office/powerpoint/2010/main" val="402676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4D7049-AE89-6662-8CB5-E00752B4BAB6}"/>
              </a:ext>
            </a:extLst>
          </p:cNvPr>
          <p:cNvSpPr>
            <a:spLocks noGrp="1"/>
          </p:cNvSpPr>
          <p:nvPr>
            <p:ph type="title"/>
          </p:nvPr>
        </p:nvSpPr>
        <p:spPr/>
        <p:txBody>
          <a:bodyPr>
            <a:normAutofit fontScale="90000"/>
          </a:bodyPr>
          <a:lstStyle/>
          <a:p>
            <a:r>
              <a:rPr lang="es-NI" sz="3200" dirty="0">
                <a:solidFill>
                  <a:schemeClr val="accent5"/>
                </a:solidFill>
              </a:rPr>
              <a:t>AQUIEN IREMOS ESTE AÑO 2024</a:t>
            </a:r>
            <a:br>
              <a:rPr lang="es-NI" sz="3200" dirty="0">
                <a:solidFill>
                  <a:schemeClr val="accent5"/>
                </a:solidFill>
              </a:rPr>
            </a:br>
            <a:endParaRPr lang="es-NI" dirty="0"/>
          </a:p>
        </p:txBody>
      </p:sp>
      <p:sp>
        <p:nvSpPr>
          <p:cNvPr id="4" name="CuadroTexto 3">
            <a:extLst>
              <a:ext uri="{FF2B5EF4-FFF2-40B4-BE49-F238E27FC236}">
                <a16:creationId xmlns:a16="http://schemas.microsoft.com/office/drawing/2014/main" id="{316CF3DC-D9D3-407D-0C13-AD62C619EA35}"/>
              </a:ext>
            </a:extLst>
          </p:cNvPr>
          <p:cNvSpPr txBox="1"/>
          <p:nvPr/>
        </p:nvSpPr>
        <p:spPr>
          <a:xfrm>
            <a:off x="2286000" y="2417862"/>
            <a:ext cx="4572000" cy="307777"/>
          </a:xfrm>
          <a:prstGeom prst="rect">
            <a:avLst/>
          </a:prstGeom>
          <a:noFill/>
        </p:spPr>
        <p:txBody>
          <a:bodyPr wrap="square">
            <a:spAutoFit/>
          </a:bodyPr>
          <a:lstStyle/>
          <a:p>
            <a:pPr algn="ctr"/>
            <a:r>
              <a:rPr lang="es-NI" sz="1400" b="1" i="1" dirty="0">
                <a:solidFill>
                  <a:schemeClr val="accent5"/>
                </a:solidFill>
              </a:rPr>
              <a:t>JUAN 6:68</a:t>
            </a:r>
            <a:endParaRPr lang="es-NI" sz="1400" b="1" i="1" dirty="0"/>
          </a:p>
        </p:txBody>
      </p:sp>
    </p:spTree>
    <p:extLst>
      <p:ext uri="{BB962C8B-B14F-4D97-AF65-F5344CB8AC3E}">
        <p14:creationId xmlns:p14="http://schemas.microsoft.com/office/powerpoint/2010/main" val="2439535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2CD896-50C6-046B-5D53-816CAAEE7045}"/>
              </a:ext>
            </a:extLst>
          </p:cNvPr>
          <p:cNvSpPr>
            <a:spLocks noGrp="1"/>
          </p:cNvSpPr>
          <p:nvPr>
            <p:ph type="title"/>
          </p:nvPr>
        </p:nvSpPr>
        <p:spPr>
          <a:xfrm>
            <a:off x="599535" y="81375"/>
            <a:ext cx="8067000" cy="347100"/>
          </a:xfrm>
        </p:spPr>
        <p:txBody>
          <a:bodyPr>
            <a:normAutofit fontScale="90000"/>
          </a:bodyPr>
          <a:lstStyle/>
          <a:p>
            <a:r>
              <a:rPr lang="es-NI" dirty="0"/>
              <a:t>La Palabra</a:t>
            </a:r>
          </a:p>
        </p:txBody>
      </p:sp>
      <p:sp>
        <p:nvSpPr>
          <p:cNvPr id="4" name="CuadroTexto 3">
            <a:extLst>
              <a:ext uri="{FF2B5EF4-FFF2-40B4-BE49-F238E27FC236}">
                <a16:creationId xmlns:a16="http://schemas.microsoft.com/office/drawing/2014/main" id="{D8D79A8B-FBA6-2A50-CA86-0BE9B358C6BD}"/>
              </a:ext>
            </a:extLst>
          </p:cNvPr>
          <p:cNvSpPr txBox="1"/>
          <p:nvPr/>
        </p:nvSpPr>
        <p:spPr>
          <a:xfrm>
            <a:off x="137235" y="797655"/>
            <a:ext cx="8991600" cy="4124206"/>
          </a:xfrm>
          <a:prstGeom prst="rect">
            <a:avLst/>
          </a:prstGeom>
          <a:noFill/>
        </p:spPr>
        <p:txBody>
          <a:bodyPr wrap="square">
            <a:spAutoFit/>
          </a:bodyPr>
          <a:lstStyle/>
          <a:p>
            <a:r>
              <a:rPr lang="en" dirty="0"/>
              <a:t>PALBRAS DE VIDA ETERNA </a:t>
            </a:r>
          </a:p>
          <a:p>
            <a:endParaRPr lang="en" dirty="0"/>
          </a:p>
          <a:p>
            <a:pPr algn="l"/>
            <a:r>
              <a:rPr lang="en" dirty="0"/>
              <a:t>CrIsto es la Palabra  </a:t>
            </a:r>
            <a:r>
              <a:rPr lang="es-MX" sz="1800" b="0" i="0" u="none" strike="noStrike" baseline="0" dirty="0">
                <a:latin typeface="Times New Roman" panose="02020603050405020304" pitchFamily="18" charset="0"/>
              </a:rPr>
              <a:t>El LOGOS (Verbo) es el poder PERSONAL que crea y sostiene la vida</a:t>
            </a:r>
          </a:p>
          <a:p>
            <a:pPr algn="l"/>
            <a:r>
              <a:rPr lang="es-MX" sz="1800" b="0" i="0" u="none" strike="noStrike" baseline="0" dirty="0">
                <a:latin typeface="Times New Roman" panose="02020603050405020304" pitchFamily="18" charset="0"/>
              </a:rPr>
              <a:t>del universo. Es VIDA, pero una vida personal y eterna (Colosenses 	</a:t>
            </a:r>
            <a:r>
              <a:rPr lang="es-NI" sz="1800" b="0" i="0" u="none" strike="noStrike" baseline="0" dirty="0">
                <a:latin typeface="Times New Roman" panose="02020603050405020304" pitchFamily="18" charset="0"/>
              </a:rPr>
              <a:t>1:16,17; Juan 11:25; Hebreos 1:3)</a:t>
            </a:r>
            <a:r>
              <a:rPr lang="en" dirty="0"/>
              <a:t> </a:t>
            </a:r>
          </a:p>
          <a:p>
            <a:pPr algn="l"/>
            <a:r>
              <a:rPr lang="es-MX" sz="1800" b="0" i="0" u="none" strike="noStrike" baseline="0" dirty="0">
                <a:latin typeface="Times New Roman" panose="02020603050405020304" pitchFamily="18" charset="0"/>
              </a:rPr>
              <a:t>La fuente de la vida (1:4).</a:t>
            </a:r>
          </a:p>
          <a:p>
            <a:pPr algn="l"/>
            <a:r>
              <a:rPr lang="es-MX" sz="1800" b="0" i="0" u="none" strike="noStrike" baseline="0" dirty="0">
                <a:latin typeface="Times New Roman" panose="02020603050405020304" pitchFamily="18" charset="0"/>
              </a:rPr>
              <a:t>. El efecto de la vida sobre los hombres (1:4).</a:t>
            </a:r>
          </a:p>
          <a:p>
            <a:pPr algn="l"/>
            <a:r>
              <a:rPr lang="es-MX" sz="1800" b="0" i="0" u="none" strike="noStrike" baseline="0" dirty="0">
                <a:latin typeface="Times New Roman" panose="02020603050405020304" pitchFamily="18" charset="0"/>
              </a:rPr>
              <a:t> El poder de la vida (1:5).</a:t>
            </a:r>
          </a:p>
          <a:p>
            <a:pPr algn="l"/>
            <a:r>
              <a:rPr lang="es-MX" sz="1800" dirty="0">
                <a:latin typeface="Times New Roman" panose="02020603050405020304" pitchFamily="18" charset="0"/>
              </a:rPr>
              <a:t> </a:t>
            </a:r>
            <a:r>
              <a:rPr lang="es-MX" sz="1800" b="0" i="0" u="none" strike="noStrike" baseline="0" dirty="0">
                <a:latin typeface="Times New Roman" panose="02020603050405020304" pitchFamily="18" charset="0"/>
              </a:rPr>
              <a:t>El alcance de la vida (1:9).</a:t>
            </a:r>
          </a:p>
          <a:p>
            <a:pPr algn="l"/>
            <a:r>
              <a:rPr lang="es-MX" sz="1800" b="0" i="0" u="none" strike="noStrike" baseline="0" dirty="0">
                <a:latin typeface="Times New Roman" panose="02020603050405020304" pitchFamily="18" charset="0"/>
              </a:rPr>
              <a:t>"En él estaba la vida" (1:4) (Juan 5:26; 11:25; 14:6).</a:t>
            </a:r>
          </a:p>
          <a:p>
            <a:pPr algn="l"/>
            <a:r>
              <a:rPr lang="es-MX" sz="1800" b="0" i="0" u="none" strike="noStrike" baseline="0" dirty="0">
                <a:latin typeface="Times New Roman" panose="02020603050405020304" pitchFamily="18" charset="0"/>
              </a:rPr>
              <a:t> No sólo la posee. También dispone de ella.</a:t>
            </a:r>
          </a:p>
          <a:p>
            <a:pPr algn="l"/>
            <a:r>
              <a:rPr lang="es-MX" sz="1800" b="0" i="0" u="none" strike="noStrike" baseline="0" dirty="0">
                <a:latin typeface="Times New Roman" panose="02020603050405020304" pitchFamily="18" charset="0"/>
              </a:rPr>
              <a:t> No "por" él sino "EN" él. Desde la eternidad y durante las dispensaciones del Antiguo Testamento la vida resida en el Verbo. Nunca ha habido ningún momento cuando el Verbo no tenía vida en sí mismo (contraste 6:53). Hay un contraste marcado entre el carácter del Verbo (vida siempre) y el carácter del hombre (muerto por el pecado). Efesios </a:t>
            </a:r>
            <a:r>
              <a:rPr lang="es-NI" sz="1800" b="0" i="0" u="none" strike="noStrike" baseline="0" dirty="0">
                <a:latin typeface="Times New Roman" panose="02020603050405020304" pitchFamily="18" charset="0"/>
              </a:rPr>
              <a:t>4:18.</a:t>
            </a:r>
            <a:endParaRPr lang="es-NI" dirty="0"/>
          </a:p>
        </p:txBody>
      </p:sp>
    </p:spTree>
    <p:extLst>
      <p:ext uri="{BB962C8B-B14F-4D97-AF65-F5344CB8AC3E}">
        <p14:creationId xmlns:p14="http://schemas.microsoft.com/office/powerpoint/2010/main" val="54137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p:cTn id="2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p:cTn id="45"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47"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8" dur="10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p:cTn id="5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5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6" dur="1000"/>
                                        <p:tgtEl>
                                          <p:spTgt spid="4">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 calcmode="lin" valueType="num">
                                      <p:cBhvr>
                                        <p:cTn id="61"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62"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63"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64" dur="1000"/>
                                        <p:tgtEl>
                                          <p:spTgt spid="4">
                                            <p:txEl>
                                              <p:pRg st="7" end="7"/>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4">
                                            <p:txEl>
                                              <p:pRg st="8" end="8"/>
                                            </p:txEl>
                                          </p:spTgt>
                                        </p:tgtEl>
                                        <p:attrNameLst>
                                          <p:attrName>style.visibility</p:attrName>
                                        </p:attrNameLst>
                                      </p:cBhvr>
                                      <p:to>
                                        <p:strVal val="visible"/>
                                      </p:to>
                                    </p:set>
                                    <p:anim calcmode="lin" valueType="num">
                                      <p:cBhvr>
                                        <p:cTn id="69"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70"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71"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72" dur="1000"/>
                                        <p:tgtEl>
                                          <p:spTgt spid="4">
                                            <p:txEl>
                                              <p:pRg st="8" end="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nodeType="clickEffect">
                                  <p:stCondLst>
                                    <p:cond delay="0"/>
                                  </p:stCondLst>
                                  <p:childTnLst>
                                    <p:set>
                                      <p:cBhvr>
                                        <p:cTn id="76" dur="1" fill="hold">
                                          <p:stCondLst>
                                            <p:cond delay="0"/>
                                          </p:stCondLst>
                                        </p:cTn>
                                        <p:tgtEl>
                                          <p:spTgt spid="4">
                                            <p:txEl>
                                              <p:pRg st="9" end="9"/>
                                            </p:txEl>
                                          </p:spTgt>
                                        </p:tgtEl>
                                        <p:attrNameLst>
                                          <p:attrName>style.visibility</p:attrName>
                                        </p:attrNameLst>
                                      </p:cBhvr>
                                      <p:to>
                                        <p:strVal val="visible"/>
                                      </p:to>
                                    </p:set>
                                    <p:anim calcmode="lin" valueType="num">
                                      <p:cBhvr>
                                        <p:cTn id="77" dur="10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8" dur="1000" fill="hold"/>
                                        <p:tgtEl>
                                          <p:spTgt spid="4">
                                            <p:txEl>
                                              <p:pRg st="9" end="9"/>
                                            </p:txEl>
                                          </p:spTgt>
                                        </p:tgtEl>
                                        <p:attrNameLst>
                                          <p:attrName>ppt_h</p:attrName>
                                        </p:attrNameLst>
                                      </p:cBhvr>
                                      <p:tavLst>
                                        <p:tav tm="0">
                                          <p:val>
                                            <p:fltVal val="0"/>
                                          </p:val>
                                        </p:tav>
                                        <p:tav tm="100000">
                                          <p:val>
                                            <p:strVal val="#ppt_h"/>
                                          </p:val>
                                        </p:tav>
                                      </p:tavLst>
                                    </p:anim>
                                    <p:anim calcmode="lin" valueType="num">
                                      <p:cBhvr>
                                        <p:cTn id="79" dur="1000" fill="hold"/>
                                        <p:tgtEl>
                                          <p:spTgt spid="4">
                                            <p:txEl>
                                              <p:pRg st="9" end="9"/>
                                            </p:txEl>
                                          </p:spTgt>
                                        </p:tgtEl>
                                        <p:attrNameLst>
                                          <p:attrName>style.rotation</p:attrName>
                                        </p:attrNameLst>
                                      </p:cBhvr>
                                      <p:tavLst>
                                        <p:tav tm="0">
                                          <p:val>
                                            <p:fltVal val="90"/>
                                          </p:val>
                                        </p:tav>
                                        <p:tav tm="100000">
                                          <p:val>
                                            <p:fltVal val="0"/>
                                          </p:val>
                                        </p:tav>
                                      </p:tavLst>
                                    </p:anim>
                                    <p:animEffect transition="in" filter="fade">
                                      <p:cBhvr>
                                        <p:cTn id="80" dur="1000"/>
                                        <p:tgtEl>
                                          <p:spTgt spid="4">
                                            <p:txEl>
                                              <p:pRg st="9" end="9"/>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nodeType="clickEffect">
                                  <p:stCondLst>
                                    <p:cond delay="0"/>
                                  </p:stCondLst>
                                  <p:childTnLst>
                                    <p:set>
                                      <p:cBhvr>
                                        <p:cTn id="84" dur="1" fill="hold">
                                          <p:stCondLst>
                                            <p:cond delay="0"/>
                                          </p:stCondLst>
                                        </p:cTn>
                                        <p:tgtEl>
                                          <p:spTgt spid="4">
                                            <p:txEl>
                                              <p:pRg st="10" end="10"/>
                                            </p:txEl>
                                          </p:spTgt>
                                        </p:tgtEl>
                                        <p:attrNameLst>
                                          <p:attrName>style.visibility</p:attrName>
                                        </p:attrNameLst>
                                      </p:cBhvr>
                                      <p:to>
                                        <p:strVal val="visible"/>
                                      </p:to>
                                    </p:set>
                                    <p:anim calcmode="lin" valueType="num">
                                      <p:cBhvr>
                                        <p:cTn id="85" dur="10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86" dur="1000" fill="hold"/>
                                        <p:tgtEl>
                                          <p:spTgt spid="4">
                                            <p:txEl>
                                              <p:pRg st="10" end="10"/>
                                            </p:txEl>
                                          </p:spTgt>
                                        </p:tgtEl>
                                        <p:attrNameLst>
                                          <p:attrName>ppt_h</p:attrName>
                                        </p:attrNameLst>
                                      </p:cBhvr>
                                      <p:tavLst>
                                        <p:tav tm="0">
                                          <p:val>
                                            <p:fltVal val="0"/>
                                          </p:val>
                                        </p:tav>
                                        <p:tav tm="100000">
                                          <p:val>
                                            <p:strVal val="#ppt_h"/>
                                          </p:val>
                                        </p:tav>
                                      </p:tavLst>
                                    </p:anim>
                                    <p:anim calcmode="lin" valueType="num">
                                      <p:cBhvr>
                                        <p:cTn id="87" dur="1000" fill="hold"/>
                                        <p:tgtEl>
                                          <p:spTgt spid="4">
                                            <p:txEl>
                                              <p:pRg st="10" end="10"/>
                                            </p:txEl>
                                          </p:spTgt>
                                        </p:tgtEl>
                                        <p:attrNameLst>
                                          <p:attrName>style.rotation</p:attrName>
                                        </p:attrNameLst>
                                      </p:cBhvr>
                                      <p:tavLst>
                                        <p:tav tm="0">
                                          <p:val>
                                            <p:fltVal val="90"/>
                                          </p:val>
                                        </p:tav>
                                        <p:tav tm="100000">
                                          <p:val>
                                            <p:fltVal val="0"/>
                                          </p:val>
                                        </p:tav>
                                      </p:tavLst>
                                    </p:anim>
                                    <p:animEffect transition="in" filter="fade">
                                      <p:cBhvr>
                                        <p:cTn id="88" dur="10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68381-C58E-2928-F748-A521ADBFD4FB}"/>
              </a:ext>
            </a:extLst>
          </p:cNvPr>
          <p:cNvSpPr>
            <a:spLocks noGrp="1"/>
          </p:cNvSpPr>
          <p:nvPr>
            <p:ph type="title"/>
          </p:nvPr>
        </p:nvSpPr>
        <p:spPr/>
        <p:txBody>
          <a:bodyPr>
            <a:normAutofit fontScale="90000"/>
          </a:bodyPr>
          <a:lstStyle/>
          <a:p>
            <a:r>
              <a:rPr lang="es-NI" dirty="0"/>
              <a:t>La palabra</a:t>
            </a:r>
          </a:p>
        </p:txBody>
      </p:sp>
      <p:sp>
        <p:nvSpPr>
          <p:cNvPr id="4" name="CuadroTexto 3">
            <a:extLst>
              <a:ext uri="{FF2B5EF4-FFF2-40B4-BE49-F238E27FC236}">
                <a16:creationId xmlns:a16="http://schemas.microsoft.com/office/drawing/2014/main" id="{3F388848-33F0-78F9-21B2-2B197F1B721A}"/>
              </a:ext>
            </a:extLst>
          </p:cNvPr>
          <p:cNvSpPr txBox="1"/>
          <p:nvPr/>
        </p:nvSpPr>
        <p:spPr>
          <a:xfrm>
            <a:off x="144780" y="1157827"/>
            <a:ext cx="8854440" cy="3970318"/>
          </a:xfrm>
          <a:prstGeom prst="rect">
            <a:avLst/>
          </a:prstGeom>
          <a:noFill/>
        </p:spPr>
        <p:txBody>
          <a:bodyPr wrap="square">
            <a:spAutoFit/>
          </a:bodyPr>
          <a:lstStyle/>
          <a:p>
            <a:pPr algn="l"/>
            <a:r>
              <a:rPr lang="es-MX" sz="1600" b="0" i="0" u="none" strike="noStrike" baseline="0" dirty="0">
                <a:latin typeface="+mj-lt"/>
              </a:rPr>
              <a:t>La vida es principalmente vida espiritual (especialmente en el contexto de Juan 1:4-13). </a:t>
            </a:r>
          </a:p>
          <a:p>
            <a:pPr algn="l"/>
            <a:r>
              <a:rPr lang="es-MX" sz="1600" b="0" i="0" u="none" strike="noStrike" baseline="0" dirty="0">
                <a:latin typeface="+mj-lt"/>
              </a:rPr>
              <a:t>Es vida eterna en comunión con Dios en Cristo (Juan 5:24; 17:3). </a:t>
            </a:r>
          </a:p>
          <a:p>
            <a:pPr algn="l"/>
            <a:r>
              <a:rPr lang="es-MX" sz="1600" b="0" i="0" u="none" strike="noStrike" baseline="0" dirty="0">
                <a:latin typeface="+mj-lt"/>
              </a:rPr>
              <a:t>Es la vida que Dios vive, la de Dios Mismo.</a:t>
            </a:r>
          </a:p>
          <a:p>
            <a:pPr algn="l"/>
            <a:endParaRPr lang="es-MX" sz="1600" dirty="0">
              <a:latin typeface="+mj-lt"/>
            </a:endParaRPr>
          </a:p>
          <a:p>
            <a:pPr algn="l"/>
            <a:r>
              <a:rPr lang="es-MX" sz="1600" b="0" i="0" u="none" strike="noStrike" baseline="0" dirty="0">
                <a:latin typeface="+mj-lt"/>
              </a:rPr>
              <a:t>Estas palabras de vida eterna están en la iglesia  la cual el compro no están en ninguna  otra parte estas palabras de vida eterna en su cuerpo ……</a:t>
            </a:r>
          </a:p>
          <a:p>
            <a:pPr algn="l"/>
            <a:endParaRPr lang="es-MX" sz="1600" b="0" i="0" u="none" strike="noStrike" baseline="0" dirty="0">
              <a:latin typeface="+mj-lt"/>
            </a:endParaRPr>
          </a:p>
          <a:p>
            <a:pPr algn="l"/>
            <a:r>
              <a:rPr lang="es-MX" sz="1600" b="0" i="0" u="none" strike="noStrike" baseline="0" dirty="0">
                <a:latin typeface="+mj-lt"/>
              </a:rPr>
              <a:t>R</a:t>
            </a:r>
            <a:r>
              <a:rPr lang="es-MX" sz="1600" dirty="0">
                <a:latin typeface="+mj-lt"/>
              </a:rPr>
              <a:t>ecordemos hermanos que la biblia nos dice que debemos reunirnos cada </a:t>
            </a:r>
            <a:r>
              <a:rPr lang="es-MX" sz="1600" dirty="0" err="1">
                <a:latin typeface="+mj-lt"/>
              </a:rPr>
              <a:t>dia</a:t>
            </a:r>
            <a:r>
              <a:rPr lang="es-MX" sz="1600" dirty="0">
                <a:latin typeface="+mj-lt"/>
              </a:rPr>
              <a:t> que la iglesia se reúne y debemos interactuar  como hijos de Dios .</a:t>
            </a:r>
          </a:p>
          <a:p>
            <a:pPr algn="l"/>
            <a:endParaRPr lang="es-MX" sz="1600" dirty="0">
              <a:latin typeface="+mj-lt"/>
            </a:endParaRPr>
          </a:p>
          <a:p>
            <a:r>
              <a:rPr lang="es-MX" sz="1600" dirty="0">
                <a:latin typeface="+mn-lt"/>
              </a:rPr>
              <a:t>¿A quién podemos acudir? Él solo puede dar salvación por el perdón de pecados. Esto solo da confianza, consuelo y gozo y hace que el temor y el abatimiento huyan.</a:t>
            </a:r>
            <a:endParaRPr lang="es-MX" sz="1800" b="0" i="0" u="none" strike="noStrike" baseline="0" dirty="0">
              <a:latin typeface="+mn-lt"/>
            </a:endParaRPr>
          </a:p>
          <a:p>
            <a:pPr algn="l"/>
            <a:endParaRPr lang="es-MX" sz="1800" dirty="0">
              <a:latin typeface="+mn-lt"/>
            </a:endParaRPr>
          </a:p>
          <a:p>
            <a:pPr algn="l"/>
            <a:endParaRPr lang="es-MX" b="1" dirty="0">
              <a:latin typeface="+mj-lt"/>
            </a:endParaRPr>
          </a:p>
          <a:p>
            <a:pPr algn="ctr"/>
            <a:r>
              <a:rPr lang="es-MX" sz="2400" b="1" i="0" u="none" strike="noStrike" baseline="0" dirty="0">
                <a:solidFill>
                  <a:srgbClr val="292F33"/>
                </a:solidFill>
                <a:latin typeface="+mn-lt"/>
              </a:rPr>
              <a:t>¿</a:t>
            </a:r>
            <a:r>
              <a:rPr lang="es-MX" sz="2400" b="1" dirty="0">
                <a:latin typeface="Comic Sans MS" panose="030F0702030302020204" pitchFamily="66" charset="0"/>
              </a:rPr>
              <a:t>AQUIEN IREMOS ESTE AÑO MIS HERMANOS </a:t>
            </a:r>
            <a:r>
              <a:rPr lang="es-MX" sz="2800" b="1" dirty="0">
                <a:latin typeface="Comic Sans MS" panose="030F0702030302020204" pitchFamily="66" charset="0"/>
              </a:rPr>
              <a:t>?</a:t>
            </a:r>
            <a:endParaRPr lang="es-MX" sz="1600" b="1" i="0" u="none" strike="noStrike" baseline="0" dirty="0">
              <a:latin typeface="Comic Sans MS" panose="030F0702030302020204" pitchFamily="66" charset="0"/>
            </a:endParaRPr>
          </a:p>
        </p:txBody>
      </p:sp>
    </p:spTree>
    <p:extLst>
      <p:ext uri="{BB962C8B-B14F-4D97-AF65-F5344CB8AC3E}">
        <p14:creationId xmlns:p14="http://schemas.microsoft.com/office/powerpoint/2010/main" val="41616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p:cTn id="47"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50" dur="1000"/>
                                        <p:tgtEl>
                                          <p:spTgt spid="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p:cTn id="55"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4">
                                            <p:txEl>
                                              <p:pRg st="11" end="11"/>
                                            </p:txEl>
                                          </p:spTgt>
                                        </p:tgtEl>
                                        <p:attrNameLst>
                                          <p:attrName>style.visibility</p:attrName>
                                        </p:attrNameLst>
                                      </p:cBhvr>
                                      <p:to>
                                        <p:strVal val="visible"/>
                                      </p:to>
                                    </p:set>
                                    <p:anim calcmode="lin" valueType="num">
                                      <p:cBhvr>
                                        <p:cTn id="63" dur="10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64" dur="1000" fill="hold"/>
                                        <p:tgtEl>
                                          <p:spTgt spid="4">
                                            <p:txEl>
                                              <p:pRg st="11" end="11"/>
                                            </p:txEl>
                                          </p:spTgt>
                                        </p:tgtEl>
                                        <p:attrNameLst>
                                          <p:attrName>ppt_h</p:attrName>
                                        </p:attrNameLst>
                                      </p:cBhvr>
                                      <p:tavLst>
                                        <p:tav tm="0">
                                          <p:val>
                                            <p:fltVal val="0"/>
                                          </p:val>
                                        </p:tav>
                                        <p:tav tm="100000">
                                          <p:val>
                                            <p:strVal val="#ppt_h"/>
                                          </p:val>
                                        </p:tav>
                                      </p:tavLst>
                                    </p:anim>
                                    <p:anim calcmode="lin" valueType="num">
                                      <p:cBhvr>
                                        <p:cTn id="65" dur="1000" fill="hold"/>
                                        <p:tgtEl>
                                          <p:spTgt spid="4">
                                            <p:txEl>
                                              <p:pRg st="11" end="11"/>
                                            </p:txEl>
                                          </p:spTgt>
                                        </p:tgtEl>
                                        <p:attrNameLst>
                                          <p:attrName>style.rotation</p:attrName>
                                        </p:attrNameLst>
                                      </p:cBhvr>
                                      <p:tavLst>
                                        <p:tav tm="0">
                                          <p:val>
                                            <p:fltVal val="90"/>
                                          </p:val>
                                        </p:tav>
                                        <p:tav tm="100000">
                                          <p:val>
                                            <p:fltVal val="0"/>
                                          </p:val>
                                        </p:tav>
                                      </p:tavLst>
                                    </p:anim>
                                    <p:animEffect transition="in" filter="fade">
                                      <p:cBhvr>
                                        <p:cTn id="66" dur="10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10BD10-97F5-A8B3-A5BC-DB673BB6C3E1}"/>
              </a:ext>
            </a:extLst>
          </p:cNvPr>
          <p:cNvSpPr>
            <a:spLocks noGrp="1"/>
          </p:cNvSpPr>
          <p:nvPr>
            <p:ph type="title"/>
          </p:nvPr>
        </p:nvSpPr>
        <p:spPr/>
        <p:txBody>
          <a:bodyPr>
            <a:normAutofit fontScale="90000"/>
          </a:bodyPr>
          <a:lstStyle/>
          <a:p>
            <a:endParaRPr lang="es-NI" dirty="0"/>
          </a:p>
        </p:txBody>
      </p:sp>
    </p:spTree>
    <p:extLst>
      <p:ext uri="{BB962C8B-B14F-4D97-AF65-F5344CB8AC3E}">
        <p14:creationId xmlns:p14="http://schemas.microsoft.com/office/powerpoint/2010/main" val="2617607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34213E-917F-FFC5-5533-23E0EF64BEDD}"/>
              </a:ext>
            </a:extLst>
          </p:cNvPr>
          <p:cNvSpPr>
            <a:spLocks noGrp="1"/>
          </p:cNvSpPr>
          <p:nvPr>
            <p:ph type="title"/>
          </p:nvPr>
        </p:nvSpPr>
        <p:spPr>
          <a:xfrm>
            <a:off x="410760" y="771630"/>
            <a:ext cx="8520600" cy="841800"/>
          </a:xfrm>
        </p:spPr>
        <p:txBody>
          <a:bodyPr>
            <a:normAutofit fontScale="90000"/>
          </a:bodyPr>
          <a:lstStyle/>
          <a:p>
            <a:r>
              <a:rPr lang="es-NI" sz="3600" dirty="0">
                <a:solidFill>
                  <a:schemeClr val="accent5"/>
                </a:solidFill>
              </a:rPr>
              <a:t>AQUIEN IREMOS ESTE AÑO 2024</a:t>
            </a:r>
            <a:br>
              <a:rPr lang="es-NI" sz="3600" dirty="0">
                <a:solidFill>
                  <a:schemeClr val="accent5"/>
                </a:solidFill>
              </a:rPr>
            </a:br>
            <a:endParaRPr lang="es-NI" dirty="0"/>
          </a:p>
        </p:txBody>
      </p:sp>
      <p:sp>
        <p:nvSpPr>
          <p:cNvPr id="4" name="CuadroTexto 3">
            <a:extLst>
              <a:ext uri="{FF2B5EF4-FFF2-40B4-BE49-F238E27FC236}">
                <a16:creationId xmlns:a16="http://schemas.microsoft.com/office/drawing/2014/main" id="{13BAE65D-246F-3CF4-B0D8-8CF27F69824D}"/>
              </a:ext>
            </a:extLst>
          </p:cNvPr>
          <p:cNvSpPr txBox="1"/>
          <p:nvPr/>
        </p:nvSpPr>
        <p:spPr>
          <a:xfrm>
            <a:off x="2286000" y="2417862"/>
            <a:ext cx="4572000" cy="523220"/>
          </a:xfrm>
          <a:prstGeom prst="rect">
            <a:avLst/>
          </a:prstGeom>
          <a:noFill/>
        </p:spPr>
        <p:txBody>
          <a:bodyPr wrap="square">
            <a:spAutoFit/>
          </a:bodyPr>
          <a:lstStyle/>
          <a:p>
            <a:pPr algn="ctr"/>
            <a:r>
              <a:rPr lang="es-NI" sz="2800" b="1" i="1" dirty="0">
                <a:solidFill>
                  <a:schemeClr val="accent5"/>
                </a:solidFill>
              </a:rPr>
              <a:t>JUAN 6:68</a:t>
            </a:r>
            <a:endParaRPr lang="es-NI" sz="2800" b="1" i="1" dirty="0"/>
          </a:p>
        </p:txBody>
      </p:sp>
    </p:spTree>
    <p:extLst>
      <p:ext uri="{BB962C8B-B14F-4D97-AF65-F5344CB8AC3E}">
        <p14:creationId xmlns:p14="http://schemas.microsoft.com/office/powerpoint/2010/main" val="306694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3F7E6-FEFF-3614-C28E-5F5B17E328E6}"/>
              </a:ext>
            </a:extLst>
          </p:cNvPr>
          <p:cNvSpPr>
            <a:spLocks noGrp="1"/>
          </p:cNvSpPr>
          <p:nvPr>
            <p:ph type="title"/>
          </p:nvPr>
        </p:nvSpPr>
        <p:spPr>
          <a:xfrm>
            <a:off x="448860" y="603990"/>
            <a:ext cx="8520600" cy="841800"/>
          </a:xfrm>
        </p:spPr>
        <p:txBody>
          <a:bodyPr>
            <a:normAutofit fontScale="90000"/>
          </a:bodyPr>
          <a:lstStyle/>
          <a:p>
            <a:r>
              <a:rPr lang="es-MX" b="0" i="0" dirty="0">
                <a:solidFill>
                  <a:srgbClr val="000000"/>
                </a:solidFill>
                <a:effectLst/>
                <a:latin typeface="system-ui"/>
              </a:rPr>
              <a:t>Simón Pedro le respondió: «Señor, </a:t>
            </a:r>
            <a:r>
              <a:rPr lang="es-MX" i="0" u="sng" dirty="0">
                <a:solidFill>
                  <a:srgbClr val="FF0000"/>
                </a:solidFill>
                <a:effectLst/>
                <a:latin typeface="system-ui"/>
              </a:rPr>
              <a:t>¿a quién iremos? </a:t>
            </a:r>
            <a:r>
              <a:rPr lang="es-MX" b="0" i="0" dirty="0">
                <a:solidFill>
                  <a:srgbClr val="000000"/>
                </a:solidFill>
                <a:effectLst/>
                <a:latin typeface="system-ui"/>
              </a:rPr>
              <a:t>Tú tienes palabras de vida eterna.</a:t>
            </a:r>
            <a:endParaRPr lang="es-NI" dirty="0"/>
          </a:p>
        </p:txBody>
      </p:sp>
      <p:sp>
        <p:nvSpPr>
          <p:cNvPr id="4" name="CuadroTexto 3">
            <a:extLst>
              <a:ext uri="{FF2B5EF4-FFF2-40B4-BE49-F238E27FC236}">
                <a16:creationId xmlns:a16="http://schemas.microsoft.com/office/drawing/2014/main" id="{9CA2B139-CDA3-BA9C-12C4-23BE8F43C0ED}"/>
              </a:ext>
            </a:extLst>
          </p:cNvPr>
          <p:cNvSpPr txBox="1"/>
          <p:nvPr/>
        </p:nvSpPr>
        <p:spPr>
          <a:xfrm>
            <a:off x="76200" y="1497108"/>
            <a:ext cx="8991600" cy="4401205"/>
          </a:xfrm>
          <a:prstGeom prst="rect">
            <a:avLst/>
          </a:prstGeom>
          <a:noFill/>
        </p:spPr>
        <p:txBody>
          <a:bodyPr wrap="square">
            <a:spAutoFit/>
          </a:bodyPr>
          <a:lstStyle/>
          <a:p>
            <a:pPr marR="0" algn="just" rtl="0"/>
            <a:r>
              <a:rPr lang="es-NI" sz="1800" dirty="0">
                <a:solidFill>
                  <a:schemeClr val="accent3"/>
                </a:solidFill>
                <a:latin typeface="+mj-lt"/>
                <a:ea typeface="Roboto Mono Medium"/>
                <a:cs typeface="Roboto Mono Medium"/>
                <a:sym typeface="Roboto Mono Medium"/>
              </a:rPr>
              <a:t>Este libro fue escrito con un propósito  Juan 20:30-31 </a:t>
            </a:r>
          </a:p>
          <a:p>
            <a:pPr marR="0" algn="just" rtl="0"/>
            <a:r>
              <a:rPr lang="es-NI" sz="1800" dirty="0">
                <a:solidFill>
                  <a:schemeClr val="accent3"/>
                </a:solidFill>
                <a:latin typeface="+mj-lt"/>
                <a:ea typeface="Roboto Mono Medium"/>
                <a:cs typeface="Roboto Mono Medium"/>
                <a:sym typeface="Roboto Mono Medium"/>
              </a:rPr>
              <a:t> </a:t>
            </a:r>
          </a:p>
          <a:p>
            <a:pPr marR="0" algn="just" rtl="0"/>
            <a:r>
              <a:rPr lang="es-MX" sz="1800" b="0" i="0" u="none" strike="noStrike" baseline="0" dirty="0">
                <a:solidFill>
                  <a:schemeClr val="tx1"/>
                </a:solidFill>
                <a:latin typeface="+mj-lt"/>
              </a:rPr>
              <a:t>Y muchas otras señales hizo también Jesús en presencia de Sus discípulos, que no están escritas en este libro; Jua 20:31  pero estas se han escrito para que ustedes crean que Jesús es el Cristo, el Hijo de Dios; y para que al creer, tengan </a:t>
            </a:r>
            <a:r>
              <a:rPr lang="es-MX" sz="1800" b="0" i="0" u="none" strike="noStrike" baseline="0" dirty="0">
                <a:solidFill>
                  <a:srgbClr val="292F33"/>
                </a:solidFill>
                <a:latin typeface="+mj-lt"/>
              </a:rPr>
              <a:t>vida en Su nombre.</a:t>
            </a:r>
          </a:p>
          <a:p>
            <a:pPr marR="0" algn="just" rtl="0"/>
            <a:endParaRPr lang="es-MX" sz="1800" dirty="0">
              <a:solidFill>
                <a:srgbClr val="292F33"/>
              </a:solidFill>
              <a:latin typeface="+mj-lt"/>
            </a:endParaRPr>
          </a:p>
          <a:p>
            <a:pPr marR="0" algn="l" rtl="0"/>
            <a:r>
              <a:rPr lang="es-MX" sz="1600" b="0" i="0" u="none" strike="noStrike" baseline="0" dirty="0">
                <a:solidFill>
                  <a:srgbClr val="292F33"/>
                </a:solidFill>
                <a:latin typeface="+mj-lt"/>
              </a:rPr>
              <a:t>Para comprender la vida y misión de Jesús con mayor amplitud, todo lo que tenemos que hacer es estudiar los Evangelios. </a:t>
            </a:r>
          </a:p>
          <a:p>
            <a:pPr marR="0" algn="l" rtl="0"/>
            <a:endParaRPr lang="es-MX" sz="1600" dirty="0">
              <a:solidFill>
                <a:srgbClr val="292F33"/>
              </a:solidFill>
              <a:latin typeface="+mj-lt"/>
            </a:endParaRPr>
          </a:p>
          <a:p>
            <a:pPr marR="0" algn="l" rtl="0"/>
            <a:r>
              <a:rPr lang="es-MX" sz="1600" b="0" i="0" u="none" strike="noStrike" baseline="0" dirty="0">
                <a:solidFill>
                  <a:srgbClr val="292F33"/>
                </a:solidFill>
                <a:latin typeface="+mj-lt"/>
              </a:rPr>
              <a:t>Juan nos dice que en su Evangelio hay solo algunas de los muchas señales que hizo Jesús en la tierra. Pero lo que está escrito es todo lo que nos hace falta saber para creer que Jesús es el Cristo, el Hijo de Dios, por medio del cual recibimos vida eterna.</a:t>
            </a:r>
          </a:p>
          <a:p>
            <a:pPr marR="0" algn="l" rtl="0"/>
            <a:endParaRPr lang="en-US" sz="1800" b="0" i="0" u="none" strike="noStrike" baseline="0" dirty="0">
              <a:solidFill>
                <a:srgbClr val="292F33"/>
              </a:solidFill>
              <a:latin typeface="+mj-lt"/>
            </a:endParaRPr>
          </a:p>
          <a:p>
            <a:pPr marR="0" algn="just" rtl="0"/>
            <a:endParaRPr lang="es-MX" sz="1400" b="0" i="0" u="none" strike="noStrike" baseline="0" dirty="0">
              <a:solidFill>
                <a:srgbClr val="292F33"/>
              </a:solidFill>
              <a:latin typeface="+mj-lt"/>
            </a:endParaRPr>
          </a:p>
          <a:p>
            <a:pPr marR="0" algn="just" rtl="0"/>
            <a:endParaRPr lang="es-MX" sz="1400" b="0" i="0" u="none" strike="noStrike" baseline="0" dirty="0">
              <a:solidFill>
                <a:srgbClr val="292F33"/>
              </a:solidFill>
              <a:latin typeface="+mj-lt"/>
            </a:endParaRPr>
          </a:p>
          <a:p>
            <a:pPr marR="0" algn="just" rtl="0"/>
            <a:endParaRPr lang="es-MX" sz="1200" dirty="0">
              <a:solidFill>
                <a:srgbClr val="292F33"/>
              </a:solidFill>
              <a:latin typeface="Verdana" panose="020B0604030504040204" pitchFamily="34" charset="0"/>
            </a:endParaRPr>
          </a:p>
        </p:txBody>
      </p:sp>
    </p:spTree>
    <p:extLst>
      <p:ext uri="{BB962C8B-B14F-4D97-AF65-F5344CB8AC3E}">
        <p14:creationId xmlns:p14="http://schemas.microsoft.com/office/powerpoint/2010/main" val="330045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p:cTn id="2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p:cTn id="3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 calcmode="lin" valueType="num">
                                      <p:cBhvr>
                                        <p:cTn id="4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538575" y="538575"/>
            <a:ext cx="8067000" cy="34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SzPts val="1100"/>
              <a:buNone/>
            </a:pPr>
            <a:r>
              <a:rPr lang="en" dirty="0"/>
              <a:t>INTRODUCION </a:t>
            </a:r>
            <a:endParaRPr dirty="0"/>
          </a:p>
        </p:txBody>
      </p:sp>
      <p:sp>
        <p:nvSpPr>
          <p:cNvPr id="69" name="Google Shape;69;p18"/>
          <p:cNvSpPr txBox="1"/>
          <p:nvPr/>
        </p:nvSpPr>
        <p:spPr>
          <a:xfrm>
            <a:off x="5743727" y="1631402"/>
            <a:ext cx="1047900" cy="47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b="1" dirty="0">
              <a:solidFill>
                <a:schemeClr val="accent3"/>
              </a:solidFill>
              <a:latin typeface="Concert One"/>
              <a:ea typeface="Concert One"/>
              <a:cs typeface="Concert One"/>
              <a:sym typeface="Concert One"/>
            </a:endParaRPr>
          </a:p>
        </p:txBody>
      </p:sp>
      <p:sp>
        <p:nvSpPr>
          <p:cNvPr id="70" name="Google Shape;70;p18"/>
          <p:cNvSpPr txBox="1"/>
          <p:nvPr/>
        </p:nvSpPr>
        <p:spPr>
          <a:xfrm>
            <a:off x="6970933" y="3244713"/>
            <a:ext cx="1047900" cy="47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b="1" dirty="0">
              <a:solidFill>
                <a:schemeClr val="accent3"/>
              </a:solidFill>
              <a:latin typeface="Concert One"/>
              <a:ea typeface="Concert One"/>
              <a:cs typeface="Concert One"/>
              <a:sym typeface="Concert One"/>
            </a:endParaRPr>
          </a:p>
        </p:txBody>
      </p:sp>
      <p:sp>
        <p:nvSpPr>
          <p:cNvPr id="71" name="Google Shape;71;p18"/>
          <p:cNvSpPr txBox="1"/>
          <p:nvPr/>
        </p:nvSpPr>
        <p:spPr>
          <a:xfrm>
            <a:off x="7021816" y="2073923"/>
            <a:ext cx="1047900" cy="47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b="1" dirty="0">
              <a:solidFill>
                <a:schemeClr val="accent3"/>
              </a:solidFill>
              <a:latin typeface="Concert One"/>
              <a:ea typeface="Concert One"/>
              <a:cs typeface="Concert One"/>
              <a:sym typeface="Concert One"/>
            </a:endParaRPr>
          </a:p>
        </p:txBody>
      </p:sp>
      <p:sp>
        <p:nvSpPr>
          <p:cNvPr id="72" name="Google Shape;72;p18"/>
          <p:cNvSpPr txBox="1"/>
          <p:nvPr/>
        </p:nvSpPr>
        <p:spPr>
          <a:xfrm>
            <a:off x="1246912" y="2928535"/>
            <a:ext cx="2105700" cy="41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solidFill>
                <a:schemeClr val="dk2"/>
              </a:solidFill>
              <a:latin typeface="Concert One"/>
              <a:ea typeface="Concert One"/>
              <a:cs typeface="Concert One"/>
              <a:sym typeface="Concert One"/>
            </a:endParaRPr>
          </a:p>
        </p:txBody>
      </p:sp>
      <p:sp>
        <p:nvSpPr>
          <p:cNvPr id="73" name="Google Shape;73;p18"/>
          <p:cNvSpPr txBox="1"/>
          <p:nvPr/>
        </p:nvSpPr>
        <p:spPr>
          <a:xfrm>
            <a:off x="1246912" y="3270557"/>
            <a:ext cx="2068200" cy="52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accent3"/>
              </a:solidFill>
              <a:latin typeface="Roboto Mono Medium"/>
              <a:ea typeface="Roboto Mono Medium"/>
              <a:cs typeface="Roboto Mono Medium"/>
              <a:sym typeface="Roboto Mono Medium"/>
            </a:endParaRPr>
          </a:p>
        </p:txBody>
      </p:sp>
      <p:sp>
        <p:nvSpPr>
          <p:cNvPr id="74" name="Google Shape;74;p18"/>
          <p:cNvSpPr txBox="1"/>
          <p:nvPr/>
        </p:nvSpPr>
        <p:spPr>
          <a:xfrm>
            <a:off x="1246912" y="1054552"/>
            <a:ext cx="2201100" cy="41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s-NI" sz="2400" b="1" dirty="0">
              <a:solidFill>
                <a:schemeClr val="lt1"/>
              </a:solidFill>
              <a:latin typeface="Concert One"/>
              <a:ea typeface="Concert One"/>
              <a:cs typeface="Concert One"/>
              <a:sym typeface="Concert One"/>
            </a:endParaRPr>
          </a:p>
        </p:txBody>
      </p:sp>
      <p:sp>
        <p:nvSpPr>
          <p:cNvPr id="75" name="Google Shape;75;p18"/>
          <p:cNvSpPr txBox="1"/>
          <p:nvPr/>
        </p:nvSpPr>
        <p:spPr>
          <a:xfrm>
            <a:off x="1246912" y="1396575"/>
            <a:ext cx="2052300" cy="52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solidFill>
                <a:schemeClr val="accent3"/>
              </a:solidFill>
              <a:latin typeface="Roboto Mono Medium"/>
              <a:ea typeface="Roboto Mono Medium"/>
              <a:cs typeface="Roboto Mono Medium"/>
              <a:sym typeface="Roboto Mono Medium"/>
            </a:endParaRPr>
          </a:p>
        </p:txBody>
      </p:sp>
      <p:sp>
        <p:nvSpPr>
          <p:cNvPr id="76" name="Google Shape;76;p18"/>
          <p:cNvSpPr txBox="1"/>
          <p:nvPr/>
        </p:nvSpPr>
        <p:spPr>
          <a:xfrm>
            <a:off x="1246912" y="3863527"/>
            <a:ext cx="2105700" cy="41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solidFill>
                <a:schemeClr val="lt2"/>
              </a:solidFill>
              <a:latin typeface="Concert One"/>
              <a:ea typeface="Concert One"/>
              <a:cs typeface="Concert One"/>
              <a:sym typeface="Concert One"/>
            </a:endParaRPr>
          </a:p>
        </p:txBody>
      </p:sp>
      <p:sp>
        <p:nvSpPr>
          <p:cNvPr id="77" name="Google Shape;77;p18"/>
          <p:cNvSpPr txBox="1"/>
          <p:nvPr/>
        </p:nvSpPr>
        <p:spPr>
          <a:xfrm>
            <a:off x="53340" y="1809675"/>
            <a:ext cx="9090660" cy="3643757"/>
          </a:xfrm>
          <a:prstGeom prst="rect">
            <a:avLst/>
          </a:prstGeom>
          <a:noFill/>
          <a:ln>
            <a:noFill/>
          </a:ln>
        </p:spPr>
        <p:txBody>
          <a:bodyPr spcFirstLastPara="1" wrap="square" lIns="91425" tIns="91425" rIns="91425" bIns="91425" anchor="ctr" anchorCtr="0">
            <a:noAutofit/>
          </a:bodyPr>
          <a:lstStyle/>
          <a:p>
            <a:pPr marR="0" algn="just" rtl="0"/>
            <a:r>
              <a:rPr lang="es-NI" sz="1200" dirty="0">
                <a:solidFill>
                  <a:schemeClr val="accent3"/>
                </a:solidFill>
                <a:latin typeface="Roboto Mono Medium"/>
                <a:ea typeface="Roboto Mono Medium"/>
                <a:cs typeface="Roboto Mono Medium"/>
                <a:sym typeface="Roboto Mono Medium"/>
              </a:rPr>
              <a:t> </a:t>
            </a: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MX" sz="1800" b="0" i="0" u="none" strike="noStrike" baseline="0" dirty="0">
              <a:solidFill>
                <a:srgbClr val="292F33"/>
              </a:solidFill>
              <a:latin typeface="Verdana" panose="020B0604030504040204" pitchFamily="34" charset="0"/>
            </a:endParaRPr>
          </a:p>
          <a:p>
            <a:pPr marR="0" algn="just" rtl="0"/>
            <a:endParaRPr lang="es-MX" sz="1800" dirty="0">
              <a:solidFill>
                <a:srgbClr val="292F33"/>
              </a:solidFill>
              <a:latin typeface="Verdana" panose="020B0604030504040204" pitchFamily="34" charset="0"/>
            </a:endParaRPr>
          </a:p>
          <a:p>
            <a:pPr marR="0" algn="just" rtl="0"/>
            <a:endParaRPr lang="es-MX" sz="1800" b="0" i="0" u="none" strike="noStrike" baseline="0" dirty="0">
              <a:solidFill>
                <a:srgbClr val="292F33"/>
              </a:solidFill>
              <a:latin typeface="Verdana" panose="020B0604030504040204" pitchFamily="34" charset="0"/>
            </a:endParaRPr>
          </a:p>
          <a:p>
            <a:pPr marR="0" algn="just" rtl="0"/>
            <a:endParaRPr lang="es-MX" sz="1800" dirty="0">
              <a:solidFill>
                <a:srgbClr val="292F33"/>
              </a:solidFill>
              <a:latin typeface="Verdana" panose="020B0604030504040204" pitchFamily="34" charset="0"/>
            </a:endParaRPr>
          </a:p>
          <a:p>
            <a:pPr marR="0" algn="just" rtl="0"/>
            <a:endParaRPr lang="es-MX" sz="1800" b="0" i="0" u="none" strike="noStrike" baseline="0" dirty="0">
              <a:solidFill>
                <a:srgbClr val="292F33"/>
              </a:solidFill>
              <a:latin typeface="Verdana" panose="020B0604030504040204" pitchFamily="34" charset="0"/>
            </a:endParaRPr>
          </a:p>
          <a:p>
            <a:pPr algn="just"/>
            <a:r>
              <a:rPr lang="es-NI" sz="2800" dirty="0">
                <a:solidFill>
                  <a:schemeClr val="accent3"/>
                </a:solidFill>
                <a:latin typeface="+mj-lt"/>
                <a:ea typeface="Roboto Mono Medium"/>
                <a:cs typeface="Roboto Mono Medium"/>
                <a:sym typeface="Roboto Mono Medium"/>
              </a:rPr>
              <a:t> </a:t>
            </a:r>
          </a:p>
          <a:p>
            <a:pPr algn="just"/>
            <a:endParaRPr lang="es-NI" sz="2800" dirty="0">
              <a:solidFill>
                <a:schemeClr val="accent3"/>
              </a:solidFill>
              <a:latin typeface="+mj-lt"/>
              <a:ea typeface="Roboto Mono Medium"/>
              <a:cs typeface="Roboto Mono Medium"/>
              <a:sym typeface="Roboto Mono Medium"/>
            </a:endParaRPr>
          </a:p>
          <a:p>
            <a:pPr algn="just"/>
            <a:endParaRPr lang="es-NI" sz="2800" dirty="0">
              <a:solidFill>
                <a:schemeClr val="accent3"/>
              </a:solidFill>
              <a:latin typeface="+mj-lt"/>
              <a:ea typeface="Roboto Mono Medium"/>
              <a:cs typeface="Roboto Mono Medium"/>
              <a:sym typeface="Roboto Mono Medium"/>
            </a:endParaRPr>
          </a:p>
          <a:p>
            <a:pPr algn="just"/>
            <a:endParaRPr lang="es-NI" sz="2800" dirty="0">
              <a:solidFill>
                <a:schemeClr val="accent3"/>
              </a:solidFill>
              <a:latin typeface="+mj-lt"/>
              <a:ea typeface="Roboto Mono Medium"/>
              <a:cs typeface="Roboto Mono Medium"/>
              <a:sym typeface="Roboto Mono Medium"/>
            </a:endParaRPr>
          </a:p>
          <a:p>
            <a:pPr algn="just"/>
            <a:endParaRPr lang="es-NI" sz="2800" dirty="0">
              <a:solidFill>
                <a:schemeClr val="accent3"/>
              </a:solidFill>
              <a:latin typeface="+mj-lt"/>
              <a:ea typeface="Roboto Mono Medium"/>
              <a:cs typeface="Roboto Mono Medium"/>
              <a:sym typeface="Roboto Mono Medium"/>
            </a:endParaRPr>
          </a:p>
          <a:p>
            <a:pPr algn="just"/>
            <a:endParaRPr lang="es-NI" sz="2800" dirty="0">
              <a:solidFill>
                <a:schemeClr val="accent3"/>
              </a:solidFill>
              <a:latin typeface="+mj-lt"/>
              <a:ea typeface="Roboto Mono Medium"/>
              <a:cs typeface="Roboto Mono Medium"/>
              <a:sym typeface="Roboto Mono Medium"/>
            </a:endParaRPr>
          </a:p>
          <a:p>
            <a:pPr algn="just"/>
            <a:endParaRPr lang="es-NI" sz="2800" dirty="0">
              <a:solidFill>
                <a:schemeClr val="accent3"/>
              </a:solidFill>
              <a:latin typeface="+mj-lt"/>
              <a:ea typeface="Roboto Mono Medium"/>
              <a:cs typeface="Roboto Mono Medium"/>
              <a:sym typeface="Roboto Mono Medium"/>
            </a:endParaRPr>
          </a:p>
          <a:p>
            <a:pPr algn="just"/>
            <a:endParaRPr lang="es-NI" sz="2800" dirty="0">
              <a:solidFill>
                <a:schemeClr val="accent3"/>
              </a:solidFill>
              <a:latin typeface="+mj-lt"/>
              <a:ea typeface="Roboto Mono Medium"/>
              <a:cs typeface="Roboto Mono Medium"/>
              <a:sym typeface="Roboto Mono Medium"/>
            </a:endParaRPr>
          </a:p>
          <a:p>
            <a:pPr algn="just"/>
            <a:endParaRPr lang="es-NI" sz="2800" dirty="0">
              <a:solidFill>
                <a:schemeClr val="accent3"/>
              </a:solidFill>
              <a:latin typeface="+mj-lt"/>
              <a:ea typeface="Roboto Mono Medium"/>
              <a:cs typeface="Roboto Mono Medium"/>
              <a:sym typeface="Roboto Mono Medium"/>
            </a:endParaRPr>
          </a:p>
          <a:p>
            <a:pPr algn="just"/>
            <a:r>
              <a:rPr lang="es-NI" sz="1600" dirty="0">
                <a:solidFill>
                  <a:schemeClr val="accent3"/>
                </a:solidFill>
                <a:latin typeface="+mj-lt"/>
                <a:ea typeface="Roboto Mono Medium"/>
                <a:cs typeface="Roboto Mono Medium"/>
                <a:sym typeface="Roboto Mono Medium"/>
              </a:rPr>
              <a:t>Hemos  terminado el año 2023 como un hermano expreso mejor es terminar un año que comenzar </a:t>
            </a:r>
          </a:p>
          <a:p>
            <a:pPr algn="just"/>
            <a:r>
              <a:rPr lang="es-NI" sz="1600" dirty="0">
                <a:solidFill>
                  <a:schemeClr val="accent3"/>
                </a:solidFill>
                <a:latin typeface="+mj-lt"/>
                <a:ea typeface="Roboto Mono Medium"/>
                <a:cs typeface="Roboto Mono Medium"/>
                <a:sym typeface="Roboto Mono Medium"/>
              </a:rPr>
              <a:t>.</a:t>
            </a:r>
          </a:p>
          <a:p>
            <a:pPr marR="0" algn="just" rtl="0"/>
            <a:r>
              <a:rPr lang="es-NI" sz="1600" dirty="0">
                <a:solidFill>
                  <a:schemeClr val="accent3"/>
                </a:solidFill>
                <a:latin typeface="+mj-lt"/>
                <a:ea typeface="Roboto Mono Medium"/>
                <a:cs typeface="Roboto Mono Medium"/>
                <a:sym typeface="Roboto Mono Medium"/>
              </a:rPr>
              <a:t>La pregunta seria  ¿ por que ? Bueno por hemos terminado todas las luchas y problemas vicisitudes que hemos pasado y todo con la ayuda del señor</a:t>
            </a:r>
          </a:p>
          <a:p>
            <a:pPr marR="0" algn="just" rtl="0"/>
            <a:endParaRPr lang="es-NI" sz="1600" dirty="0">
              <a:solidFill>
                <a:schemeClr val="accent3"/>
              </a:solidFill>
              <a:latin typeface="+mj-lt"/>
              <a:ea typeface="Roboto Mono Medium"/>
              <a:cs typeface="Roboto Mono Medium"/>
              <a:sym typeface="Roboto Mono Medium"/>
            </a:endParaRPr>
          </a:p>
          <a:p>
            <a:pPr algn="just"/>
            <a:r>
              <a:rPr lang="es-NI" sz="1600" dirty="0">
                <a:solidFill>
                  <a:schemeClr val="accent3"/>
                </a:solidFill>
                <a:latin typeface="Roboto Mono Medium"/>
                <a:ea typeface="Roboto Mono Medium"/>
                <a:cs typeface="Roboto Mono Medium"/>
                <a:sym typeface="Roboto Mono Medium"/>
              </a:rPr>
              <a:t>Pero cuando comenzamos un nuevo año no sabemos lo que nos espera </a:t>
            </a:r>
          </a:p>
          <a:p>
            <a:pPr algn="just"/>
            <a:r>
              <a:rPr lang="es-NI" sz="1600" dirty="0">
                <a:solidFill>
                  <a:schemeClr val="accent3"/>
                </a:solidFill>
                <a:latin typeface="Roboto Mono Medium"/>
                <a:ea typeface="Roboto Mono Medium"/>
                <a:cs typeface="Roboto Mono Medium"/>
                <a:sym typeface="Roboto Mono Medium"/>
              </a:rPr>
              <a:t>Hermanos Dios nos a concedido un año mas para replantear nuevas metas, y poder preguntarnos que cosas nos faltan en nuestras vidas,  para poder estar agrando a Dios en todo </a:t>
            </a:r>
          </a:p>
          <a:p>
            <a:pPr algn="just"/>
            <a:r>
              <a:rPr lang="es-NI" sz="1600" dirty="0">
                <a:solidFill>
                  <a:schemeClr val="accent3"/>
                </a:solidFill>
                <a:latin typeface="Roboto Mono Medium"/>
                <a:ea typeface="Roboto Mono Medium"/>
                <a:cs typeface="Roboto Mono Medium"/>
                <a:sym typeface="Roboto Mono Medium"/>
              </a:rPr>
              <a:t>Entonces la pregunta seria ¿ A quien iremos ? este año amados hermanos</a:t>
            </a:r>
          </a:p>
          <a:p>
            <a:pPr algn="just"/>
            <a:endParaRPr lang="es-NI" sz="1600" dirty="0">
              <a:solidFill>
                <a:schemeClr val="accent3"/>
              </a:solidFill>
              <a:latin typeface="Roboto Mono Medium"/>
              <a:ea typeface="Roboto Mono Medium"/>
              <a:cs typeface="Roboto Mono Medium"/>
              <a:sym typeface="Roboto Mono Medium"/>
            </a:endParaRPr>
          </a:p>
          <a:p>
            <a:pPr algn="just"/>
            <a:r>
              <a:rPr lang="es-NI" sz="1600" dirty="0">
                <a:solidFill>
                  <a:schemeClr val="accent3"/>
                </a:solidFill>
                <a:latin typeface="Roboto Mono Medium"/>
                <a:ea typeface="Roboto Mono Medium"/>
                <a:cs typeface="Roboto Mono Medium"/>
                <a:sym typeface="Roboto Mono Medium"/>
              </a:rPr>
              <a:t>Ha veces hacemos planes en alguna meta en algún ahorro ,un estudio, una graduación, metas físicas de perder unas libras de ser mas saludables  hay muchas metas y resoluciones en esta vida pero una meta que deberíamos preguntar es ¿ A quien iremos ? </a:t>
            </a:r>
          </a:p>
          <a:p>
            <a:pPr algn="just"/>
            <a:endParaRPr lang="es-NI" sz="1600" dirty="0">
              <a:solidFill>
                <a:schemeClr val="accent3"/>
              </a:solidFill>
              <a:latin typeface="Roboto Mono Medium"/>
              <a:ea typeface="Roboto Mono Medium"/>
              <a:cs typeface="Roboto Mono Medium"/>
              <a:sym typeface="Roboto Mono Medium"/>
            </a:endParaRPr>
          </a:p>
          <a:p>
            <a:pPr algn="just"/>
            <a:endParaRPr lang="es-NI" sz="1600" dirty="0">
              <a:solidFill>
                <a:schemeClr val="accent3"/>
              </a:solidFill>
              <a:latin typeface="Roboto Mono Medium"/>
              <a:ea typeface="Roboto Mono Medium"/>
              <a:cs typeface="Roboto Mono Medium"/>
              <a:sym typeface="Roboto Mono Medium"/>
            </a:endParaRPr>
          </a:p>
          <a:p>
            <a:pPr algn="just"/>
            <a:endParaRPr lang="es-NI" sz="1600" dirty="0">
              <a:solidFill>
                <a:schemeClr val="accent3"/>
              </a:solidFill>
              <a:latin typeface="Roboto Mono Medium"/>
              <a:ea typeface="Roboto Mono Medium"/>
              <a:cs typeface="Roboto Mono Medium"/>
              <a:sym typeface="Roboto Mono Medium"/>
            </a:endParaRPr>
          </a:p>
          <a:p>
            <a:pPr algn="just"/>
            <a:endParaRPr lang="es-NI" sz="1600" dirty="0">
              <a:solidFill>
                <a:schemeClr val="accent3"/>
              </a:solidFill>
              <a:latin typeface="Roboto Mono Medium"/>
              <a:ea typeface="Roboto Mono Medium"/>
              <a:cs typeface="Roboto Mono Medium"/>
              <a:sym typeface="Roboto Mono Medium"/>
            </a:endParaRPr>
          </a:p>
          <a:p>
            <a:pPr algn="just"/>
            <a:endParaRPr lang="es-NI" sz="1600" dirty="0">
              <a:solidFill>
                <a:schemeClr val="accent3"/>
              </a:solidFill>
              <a:latin typeface="Roboto Mono Medium"/>
              <a:ea typeface="Roboto Mono Medium"/>
              <a:cs typeface="Roboto Mono Medium"/>
              <a:sym typeface="Roboto Mono Medium"/>
            </a:endParaRPr>
          </a:p>
          <a:p>
            <a:pPr marR="0" algn="just" rtl="0"/>
            <a:endParaRPr lang="es-NI" sz="1600" dirty="0">
              <a:solidFill>
                <a:schemeClr val="accent3"/>
              </a:solidFill>
              <a:latin typeface="+mj-lt"/>
              <a:ea typeface="Roboto Mono Medium"/>
              <a:cs typeface="Roboto Mono Medium"/>
              <a:sym typeface="Roboto Mono Medium"/>
            </a:endParaRPr>
          </a:p>
          <a:p>
            <a:pPr marR="0" algn="just" rtl="0"/>
            <a:endParaRPr lang="es-NI" sz="1600" dirty="0">
              <a:solidFill>
                <a:schemeClr val="accent3"/>
              </a:solidFill>
              <a:latin typeface="+mj-lt"/>
              <a:ea typeface="Roboto Mono Medium"/>
              <a:cs typeface="Roboto Mono Medium"/>
              <a:sym typeface="Roboto Mono Medium"/>
            </a:endParaRPr>
          </a:p>
          <a:p>
            <a:pPr marR="0" algn="just" rtl="0"/>
            <a:endParaRPr lang="es-NI" sz="1600" dirty="0">
              <a:solidFill>
                <a:schemeClr val="accent3"/>
              </a:solidFill>
              <a:latin typeface="+mj-lt"/>
              <a:ea typeface="Roboto Mono Medium"/>
              <a:cs typeface="Roboto Mono Medium"/>
              <a:sym typeface="Roboto Mono Medium"/>
            </a:endParaRPr>
          </a:p>
          <a:p>
            <a:pPr marR="0" algn="just" rtl="0"/>
            <a:endParaRPr lang="es-NI" sz="1600" dirty="0">
              <a:solidFill>
                <a:schemeClr val="accent3"/>
              </a:solidFill>
              <a:latin typeface="+mj-lt"/>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lang="es-NI" sz="1200" dirty="0">
              <a:solidFill>
                <a:schemeClr val="accent3"/>
              </a:solidFill>
              <a:latin typeface="Roboto Mono Medium"/>
              <a:ea typeface="Roboto Mono Medium"/>
              <a:cs typeface="Roboto Mono Medium"/>
              <a:sym typeface="Roboto Mono Medium"/>
            </a:endParaRPr>
          </a:p>
          <a:p>
            <a:pPr marR="0" algn="just" rtl="0"/>
            <a:endParaRPr sz="1200" dirty="0">
              <a:solidFill>
                <a:schemeClr val="accent3"/>
              </a:solidFill>
              <a:latin typeface="Oswald" panose="02000503000000000000" pitchFamily="2" charset="0"/>
              <a:ea typeface="Roboto Mono Medium"/>
              <a:cs typeface="Roboto Mono Medium"/>
              <a:sym typeface="Roboto Mono Medium"/>
            </a:endParaRPr>
          </a:p>
        </p:txBody>
      </p:sp>
      <p:sp>
        <p:nvSpPr>
          <p:cNvPr id="79" name="Google Shape;79;p18"/>
          <p:cNvSpPr txBox="1"/>
          <p:nvPr/>
        </p:nvSpPr>
        <p:spPr>
          <a:xfrm>
            <a:off x="1246912" y="2335565"/>
            <a:ext cx="2052300" cy="52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sz="1200" dirty="0">
              <a:solidFill>
                <a:schemeClr val="accent3"/>
              </a:solidFill>
              <a:latin typeface="Roboto Mono Medium"/>
              <a:ea typeface="Roboto Mono Medium"/>
              <a:cs typeface="Roboto Mono Medium"/>
              <a:sym typeface="Roboto Mono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7">
                                            <p:txEl>
                                              <p:pRg st="18" end="18"/>
                                            </p:txEl>
                                          </p:spTgt>
                                        </p:tgtEl>
                                        <p:attrNameLst>
                                          <p:attrName>style.visibility</p:attrName>
                                        </p:attrNameLst>
                                      </p:cBhvr>
                                      <p:to>
                                        <p:strVal val="visible"/>
                                      </p:to>
                                    </p:set>
                                    <p:anim calcmode="lin" valueType="num">
                                      <p:cBhvr>
                                        <p:cTn id="7" dur="1000" fill="hold"/>
                                        <p:tgtEl>
                                          <p:spTgt spid="77">
                                            <p:txEl>
                                              <p:pRg st="18" end="18"/>
                                            </p:txEl>
                                          </p:spTgt>
                                        </p:tgtEl>
                                        <p:attrNameLst>
                                          <p:attrName>ppt_w</p:attrName>
                                        </p:attrNameLst>
                                      </p:cBhvr>
                                      <p:tavLst>
                                        <p:tav tm="0">
                                          <p:val>
                                            <p:fltVal val="0"/>
                                          </p:val>
                                        </p:tav>
                                        <p:tav tm="100000">
                                          <p:val>
                                            <p:strVal val="#ppt_w"/>
                                          </p:val>
                                        </p:tav>
                                      </p:tavLst>
                                    </p:anim>
                                    <p:anim calcmode="lin" valueType="num">
                                      <p:cBhvr>
                                        <p:cTn id="8" dur="1000" fill="hold"/>
                                        <p:tgtEl>
                                          <p:spTgt spid="77">
                                            <p:txEl>
                                              <p:pRg st="18" end="18"/>
                                            </p:txEl>
                                          </p:spTgt>
                                        </p:tgtEl>
                                        <p:attrNameLst>
                                          <p:attrName>ppt_h</p:attrName>
                                        </p:attrNameLst>
                                      </p:cBhvr>
                                      <p:tavLst>
                                        <p:tav tm="0">
                                          <p:val>
                                            <p:fltVal val="0"/>
                                          </p:val>
                                        </p:tav>
                                        <p:tav tm="100000">
                                          <p:val>
                                            <p:strVal val="#ppt_h"/>
                                          </p:val>
                                        </p:tav>
                                      </p:tavLst>
                                    </p:anim>
                                    <p:anim calcmode="lin" valueType="num">
                                      <p:cBhvr>
                                        <p:cTn id="9" dur="1000" fill="hold"/>
                                        <p:tgtEl>
                                          <p:spTgt spid="77">
                                            <p:txEl>
                                              <p:pRg st="18" end="18"/>
                                            </p:txEl>
                                          </p:spTgt>
                                        </p:tgtEl>
                                        <p:attrNameLst>
                                          <p:attrName>style.rotation</p:attrName>
                                        </p:attrNameLst>
                                      </p:cBhvr>
                                      <p:tavLst>
                                        <p:tav tm="0">
                                          <p:val>
                                            <p:fltVal val="90"/>
                                          </p:val>
                                        </p:tav>
                                        <p:tav tm="100000">
                                          <p:val>
                                            <p:fltVal val="0"/>
                                          </p:val>
                                        </p:tav>
                                      </p:tavLst>
                                    </p:anim>
                                    <p:animEffect transition="in" filter="fade">
                                      <p:cBhvr>
                                        <p:cTn id="10" dur="1000"/>
                                        <p:tgtEl>
                                          <p:spTgt spid="77">
                                            <p:txEl>
                                              <p:pRg st="18" end="18"/>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77">
                                            <p:txEl>
                                              <p:pRg st="19" end="19"/>
                                            </p:txEl>
                                          </p:spTgt>
                                        </p:tgtEl>
                                        <p:attrNameLst>
                                          <p:attrName>style.visibility</p:attrName>
                                        </p:attrNameLst>
                                      </p:cBhvr>
                                      <p:to>
                                        <p:strVal val="visible"/>
                                      </p:to>
                                    </p:set>
                                    <p:anim calcmode="lin" valueType="num">
                                      <p:cBhvr>
                                        <p:cTn id="13" dur="1000" fill="hold"/>
                                        <p:tgtEl>
                                          <p:spTgt spid="77">
                                            <p:txEl>
                                              <p:pRg st="19" end="19"/>
                                            </p:txEl>
                                          </p:spTgt>
                                        </p:tgtEl>
                                        <p:attrNameLst>
                                          <p:attrName>ppt_w</p:attrName>
                                        </p:attrNameLst>
                                      </p:cBhvr>
                                      <p:tavLst>
                                        <p:tav tm="0">
                                          <p:val>
                                            <p:fltVal val="0"/>
                                          </p:val>
                                        </p:tav>
                                        <p:tav tm="100000">
                                          <p:val>
                                            <p:strVal val="#ppt_w"/>
                                          </p:val>
                                        </p:tav>
                                      </p:tavLst>
                                    </p:anim>
                                    <p:anim calcmode="lin" valueType="num">
                                      <p:cBhvr>
                                        <p:cTn id="14" dur="1000" fill="hold"/>
                                        <p:tgtEl>
                                          <p:spTgt spid="77">
                                            <p:txEl>
                                              <p:pRg st="19" end="19"/>
                                            </p:txEl>
                                          </p:spTgt>
                                        </p:tgtEl>
                                        <p:attrNameLst>
                                          <p:attrName>ppt_h</p:attrName>
                                        </p:attrNameLst>
                                      </p:cBhvr>
                                      <p:tavLst>
                                        <p:tav tm="0">
                                          <p:val>
                                            <p:fltVal val="0"/>
                                          </p:val>
                                        </p:tav>
                                        <p:tav tm="100000">
                                          <p:val>
                                            <p:strVal val="#ppt_h"/>
                                          </p:val>
                                        </p:tav>
                                      </p:tavLst>
                                    </p:anim>
                                    <p:anim calcmode="lin" valueType="num">
                                      <p:cBhvr>
                                        <p:cTn id="15" dur="1000" fill="hold"/>
                                        <p:tgtEl>
                                          <p:spTgt spid="77">
                                            <p:txEl>
                                              <p:pRg st="19" end="19"/>
                                            </p:txEl>
                                          </p:spTgt>
                                        </p:tgtEl>
                                        <p:attrNameLst>
                                          <p:attrName>style.rotation</p:attrName>
                                        </p:attrNameLst>
                                      </p:cBhvr>
                                      <p:tavLst>
                                        <p:tav tm="0">
                                          <p:val>
                                            <p:fltVal val="90"/>
                                          </p:val>
                                        </p:tav>
                                        <p:tav tm="100000">
                                          <p:val>
                                            <p:fltVal val="0"/>
                                          </p:val>
                                        </p:tav>
                                      </p:tavLst>
                                    </p:anim>
                                    <p:animEffect transition="in" filter="fade">
                                      <p:cBhvr>
                                        <p:cTn id="16" dur="1000"/>
                                        <p:tgtEl>
                                          <p:spTgt spid="77">
                                            <p:txEl>
                                              <p:pRg st="19" end="19"/>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7">
                                            <p:txEl>
                                              <p:pRg st="20" end="20"/>
                                            </p:txEl>
                                          </p:spTgt>
                                        </p:tgtEl>
                                        <p:attrNameLst>
                                          <p:attrName>style.visibility</p:attrName>
                                        </p:attrNameLst>
                                      </p:cBhvr>
                                      <p:to>
                                        <p:strVal val="visible"/>
                                      </p:to>
                                    </p:set>
                                    <p:anim calcmode="lin" valueType="num">
                                      <p:cBhvr>
                                        <p:cTn id="21" dur="1000" fill="hold"/>
                                        <p:tgtEl>
                                          <p:spTgt spid="77">
                                            <p:txEl>
                                              <p:pRg st="20" end="20"/>
                                            </p:txEl>
                                          </p:spTgt>
                                        </p:tgtEl>
                                        <p:attrNameLst>
                                          <p:attrName>ppt_w</p:attrName>
                                        </p:attrNameLst>
                                      </p:cBhvr>
                                      <p:tavLst>
                                        <p:tav tm="0">
                                          <p:val>
                                            <p:fltVal val="0"/>
                                          </p:val>
                                        </p:tav>
                                        <p:tav tm="100000">
                                          <p:val>
                                            <p:strVal val="#ppt_w"/>
                                          </p:val>
                                        </p:tav>
                                      </p:tavLst>
                                    </p:anim>
                                    <p:anim calcmode="lin" valueType="num">
                                      <p:cBhvr>
                                        <p:cTn id="22" dur="1000" fill="hold"/>
                                        <p:tgtEl>
                                          <p:spTgt spid="77">
                                            <p:txEl>
                                              <p:pRg st="20" end="20"/>
                                            </p:txEl>
                                          </p:spTgt>
                                        </p:tgtEl>
                                        <p:attrNameLst>
                                          <p:attrName>ppt_h</p:attrName>
                                        </p:attrNameLst>
                                      </p:cBhvr>
                                      <p:tavLst>
                                        <p:tav tm="0">
                                          <p:val>
                                            <p:fltVal val="0"/>
                                          </p:val>
                                        </p:tav>
                                        <p:tav tm="100000">
                                          <p:val>
                                            <p:strVal val="#ppt_h"/>
                                          </p:val>
                                        </p:tav>
                                      </p:tavLst>
                                    </p:anim>
                                    <p:anim calcmode="lin" valueType="num">
                                      <p:cBhvr>
                                        <p:cTn id="23" dur="1000" fill="hold"/>
                                        <p:tgtEl>
                                          <p:spTgt spid="77">
                                            <p:txEl>
                                              <p:pRg st="20" end="20"/>
                                            </p:txEl>
                                          </p:spTgt>
                                        </p:tgtEl>
                                        <p:attrNameLst>
                                          <p:attrName>style.rotation</p:attrName>
                                        </p:attrNameLst>
                                      </p:cBhvr>
                                      <p:tavLst>
                                        <p:tav tm="0">
                                          <p:val>
                                            <p:fltVal val="90"/>
                                          </p:val>
                                        </p:tav>
                                        <p:tav tm="100000">
                                          <p:val>
                                            <p:fltVal val="0"/>
                                          </p:val>
                                        </p:tav>
                                      </p:tavLst>
                                    </p:anim>
                                    <p:animEffect transition="in" filter="fade">
                                      <p:cBhvr>
                                        <p:cTn id="24" dur="1000"/>
                                        <p:tgtEl>
                                          <p:spTgt spid="77">
                                            <p:txEl>
                                              <p:pRg st="20" end="2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77">
                                            <p:txEl>
                                              <p:pRg st="22" end="22"/>
                                            </p:txEl>
                                          </p:spTgt>
                                        </p:tgtEl>
                                        <p:attrNameLst>
                                          <p:attrName>style.visibility</p:attrName>
                                        </p:attrNameLst>
                                      </p:cBhvr>
                                      <p:to>
                                        <p:strVal val="visible"/>
                                      </p:to>
                                    </p:set>
                                    <p:anim calcmode="lin" valueType="num">
                                      <p:cBhvr>
                                        <p:cTn id="29" dur="1000" fill="hold"/>
                                        <p:tgtEl>
                                          <p:spTgt spid="77">
                                            <p:txEl>
                                              <p:pRg st="22" end="22"/>
                                            </p:txEl>
                                          </p:spTgt>
                                        </p:tgtEl>
                                        <p:attrNameLst>
                                          <p:attrName>ppt_w</p:attrName>
                                        </p:attrNameLst>
                                      </p:cBhvr>
                                      <p:tavLst>
                                        <p:tav tm="0">
                                          <p:val>
                                            <p:fltVal val="0"/>
                                          </p:val>
                                        </p:tav>
                                        <p:tav tm="100000">
                                          <p:val>
                                            <p:strVal val="#ppt_w"/>
                                          </p:val>
                                        </p:tav>
                                      </p:tavLst>
                                    </p:anim>
                                    <p:anim calcmode="lin" valueType="num">
                                      <p:cBhvr>
                                        <p:cTn id="30" dur="1000" fill="hold"/>
                                        <p:tgtEl>
                                          <p:spTgt spid="77">
                                            <p:txEl>
                                              <p:pRg st="22" end="22"/>
                                            </p:txEl>
                                          </p:spTgt>
                                        </p:tgtEl>
                                        <p:attrNameLst>
                                          <p:attrName>ppt_h</p:attrName>
                                        </p:attrNameLst>
                                      </p:cBhvr>
                                      <p:tavLst>
                                        <p:tav tm="0">
                                          <p:val>
                                            <p:fltVal val="0"/>
                                          </p:val>
                                        </p:tav>
                                        <p:tav tm="100000">
                                          <p:val>
                                            <p:strVal val="#ppt_h"/>
                                          </p:val>
                                        </p:tav>
                                      </p:tavLst>
                                    </p:anim>
                                    <p:anim calcmode="lin" valueType="num">
                                      <p:cBhvr>
                                        <p:cTn id="31" dur="1000" fill="hold"/>
                                        <p:tgtEl>
                                          <p:spTgt spid="77">
                                            <p:txEl>
                                              <p:pRg st="22" end="22"/>
                                            </p:txEl>
                                          </p:spTgt>
                                        </p:tgtEl>
                                        <p:attrNameLst>
                                          <p:attrName>style.rotation</p:attrName>
                                        </p:attrNameLst>
                                      </p:cBhvr>
                                      <p:tavLst>
                                        <p:tav tm="0">
                                          <p:val>
                                            <p:fltVal val="90"/>
                                          </p:val>
                                        </p:tav>
                                        <p:tav tm="100000">
                                          <p:val>
                                            <p:fltVal val="0"/>
                                          </p:val>
                                        </p:tav>
                                      </p:tavLst>
                                    </p:anim>
                                    <p:animEffect transition="in" filter="fade">
                                      <p:cBhvr>
                                        <p:cTn id="32" dur="1000"/>
                                        <p:tgtEl>
                                          <p:spTgt spid="77">
                                            <p:txEl>
                                              <p:pRg st="22" end="22"/>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77">
                                            <p:txEl>
                                              <p:pRg st="23" end="23"/>
                                            </p:txEl>
                                          </p:spTgt>
                                        </p:tgtEl>
                                        <p:attrNameLst>
                                          <p:attrName>style.visibility</p:attrName>
                                        </p:attrNameLst>
                                      </p:cBhvr>
                                      <p:to>
                                        <p:strVal val="visible"/>
                                      </p:to>
                                    </p:set>
                                    <p:anim calcmode="lin" valueType="num">
                                      <p:cBhvr>
                                        <p:cTn id="35" dur="1000" fill="hold"/>
                                        <p:tgtEl>
                                          <p:spTgt spid="77">
                                            <p:txEl>
                                              <p:pRg st="23" end="23"/>
                                            </p:txEl>
                                          </p:spTgt>
                                        </p:tgtEl>
                                        <p:attrNameLst>
                                          <p:attrName>ppt_w</p:attrName>
                                        </p:attrNameLst>
                                      </p:cBhvr>
                                      <p:tavLst>
                                        <p:tav tm="0">
                                          <p:val>
                                            <p:fltVal val="0"/>
                                          </p:val>
                                        </p:tav>
                                        <p:tav tm="100000">
                                          <p:val>
                                            <p:strVal val="#ppt_w"/>
                                          </p:val>
                                        </p:tav>
                                      </p:tavLst>
                                    </p:anim>
                                    <p:anim calcmode="lin" valueType="num">
                                      <p:cBhvr>
                                        <p:cTn id="36" dur="1000" fill="hold"/>
                                        <p:tgtEl>
                                          <p:spTgt spid="77">
                                            <p:txEl>
                                              <p:pRg st="23" end="23"/>
                                            </p:txEl>
                                          </p:spTgt>
                                        </p:tgtEl>
                                        <p:attrNameLst>
                                          <p:attrName>ppt_h</p:attrName>
                                        </p:attrNameLst>
                                      </p:cBhvr>
                                      <p:tavLst>
                                        <p:tav tm="0">
                                          <p:val>
                                            <p:fltVal val="0"/>
                                          </p:val>
                                        </p:tav>
                                        <p:tav tm="100000">
                                          <p:val>
                                            <p:strVal val="#ppt_h"/>
                                          </p:val>
                                        </p:tav>
                                      </p:tavLst>
                                    </p:anim>
                                    <p:anim calcmode="lin" valueType="num">
                                      <p:cBhvr>
                                        <p:cTn id="37" dur="1000" fill="hold"/>
                                        <p:tgtEl>
                                          <p:spTgt spid="77">
                                            <p:txEl>
                                              <p:pRg st="23" end="23"/>
                                            </p:txEl>
                                          </p:spTgt>
                                        </p:tgtEl>
                                        <p:attrNameLst>
                                          <p:attrName>style.rotation</p:attrName>
                                        </p:attrNameLst>
                                      </p:cBhvr>
                                      <p:tavLst>
                                        <p:tav tm="0">
                                          <p:val>
                                            <p:fltVal val="90"/>
                                          </p:val>
                                        </p:tav>
                                        <p:tav tm="100000">
                                          <p:val>
                                            <p:fltVal val="0"/>
                                          </p:val>
                                        </p:tav>
                                      </p:tavLst>
                                    </p:anim>
                                    <p:animEffect transition="in" filter="fade">
                                      <p:cBhvr>
                                        <p:cTn id="38" dur="1000"/>
                                        <p:tgtEl>
                                          <p:spTgt spid="77">
                                            <p:txEl>
                                              <p:pRg st="23" end="2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77">
                                            <p:txEl>
                                              <p:pRg st="24" end="24"/>
                                            </p:txEl>
                                          </p:spTgt>
                                        </p:tgtEl>
                                        <p:attrNameLst>
                                          <p:attrName>style.visibility</p:attrName>
                                        </p:attrNameLst>
                                      </p:cBhvr>
                                      <p:to>
                                        <p:strVal val="visible"/>
                                      </p:to>
                                    </p:set>
                                    <p:anim calcmode="lin" valueType="num">
                                      <p:cBhvr>
                                        <p:cTn id="43" dur="1000" fill="hold"/>
                                        <p:tgtEl>
                                          <p:spTgt spid="77">
                                            <p:txEl>
                                              <p:pRg st="24" end="24"/>
                                            </p:txEl>
                                          </p:spTgt>
                                        </p:tgtEl>
                                        <p:attrNameLst>
                                          <p:attrName>ppt_w</p:attrName>
                                        </p:attrNameLst>
                                      </p:cBhvr>
                                      <p:tavLst>
                                        <p:tav tm="0">
                                          <p:val>
                                            <p:fltVal val="0"/>
                                          </p:val>
                                        </p:tav>
                                        <p:tav tm="100000">
                                          <p:val>
                                            <p:strVal val="#ppt_w"/>
                                          </p:val>
                                        </p:tav>
                                      </p:tavLst>
                                    </p:anim>
                                    <p:anim calcmode="lin" valueType="num">
                                      <p:cBhvr>
                                        <p:cTn id="44" dur="1000" fill="hold"/>
                                        <p:tgtEl>
                                          <p:spTgt spid="77">
                                            <p:txEl>
                                              <p:pRg st="24" end="24"/>
                                            </p:txEl>
                                          </p:spTgt>
                                        </p:tgtEl>
                                        <p:attrNameLst>
                                          <p:attrName>ppt_h</p:attrName>
                                        </p:attrNameLst>
                                      </p:cBhvr>
                                      <p:tavLst>
                                        <p:tav tm="0">
                                          <p:val>
                                            <p:fltVal val="0"/>
                                          </p:val>
                                        </p:tav>
                                        <p:tav tm="100000">
                                          <p:val>
                                            <p:strVal val="#ppt_h"/>
                                          </p:val>
                                        </p:tav>
                                      </p:tavLst>
                                    </p:anim>
                                    <p:anim calcmode="lin" valueType="num">
                                      <p:cBhvr>
                                        <p:cTn id="45" dur="1000" fill="hold"/>
                                        <p:tgtEl>
                                          <p:spTgt spid="77">
                                            <p:txEl>
                                              <p:pRg st="24" end="24"/>
                                            </p:txEl>
                                          </p:spTgt>
                                        </p:tgtEl>
                                        <p:attrNameLst>
                                          <p:attrName>style.rotation</p:attrName>
                                        </p:attrNameLst>
                                      </p:cBhvr>
                                      <p:tavLst>
                                        <p:tav tm="0">
                                          <p:val>
                                            <p:fltVal val="90"/>
                                          </p:val>
                                        </p:tav>
                                        <p:tav tm="100000">
                                          <p:val>
                                            <p:fltVal val="0"/>
                                          </p:val>
                                        </p:tav>
                                      </p:tavLst>
                                    </p:anim>
                                    <p:animEffect transition="in" filter="fade">
                                      <p:cBhvr>
                                        <p:cTn id="46" dur="1000"/>
                                        <p:tgtEl>
                                          <p:spTgt spid="77">
                                            <p:txEl>
                                              <p:pRg st="24" end="2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77">
                                            <p:txEl>
                                              <p:pRg st="26" end="26"/>
                                            </p:txEl>
                                          </p:spTgt>
                                        </p:tgtEl>
                                        <p:attrNameLst>
                                          <p:attrName>style.visibility</p:attrName>
                                        </p:attrNameLst>
                                      </p:cBhvr>
                                      <p:to>
                                        <p:strVal val="visible"/>
                                      </p:to>
                                    </p:set>
                                    <p:anim calcmode="lin" valueType="num">
                                      <p:cBhvr>
                                        <p:cTn id="51" dur="1000" fill="hold"/>
                                        <p:tgtEl>
                                          <p:spTgt spid="77">
                                            <p:txEl>
                                              <p:pRg st="26" end="26"/>
                                            </p:txEl>
                                          </p:spTgt>
                                        </p:tgtEl>
                                        <p:attrNameLst>
                                          <p:attrName>ppt_w</p:attrName>
                                        </p:attrNameLst>
                                      </p:cBhvr>
                                      <p:tavLst>
                                        <p:tav tm="0">
                                          <p:val>
                                            <p:fltVal val="0"/>
                                          </p:val>
                                        </p:tav>
                                        <p:tav tm="100000">
                                          <p:val>
                                            <p:strVal val="#ppt_w"/>
                                          </p:val>
                                        </p:tav>
                                      </p:tavLst>
                                    </p:anim>
                                    <p:anim calcmode="lin" valueType="num">
                                      <p:cBhvr>
                                        <p:cTn id="52" dur="1000" fill="hold"/>
                                        <p:tgtEl>
                                          <p:spTgt spid="77">
                                            <p:txEl>
                                              <p:pRg st="26" end="26"/>
                                            </p:txEl>
                                          </p:spTgt>
                                        </p:tgtEl>
                                        <p:attrNameLst>
                                          <p:attrName>ppt_h</p:attrName>
                                        </p:attrNameLst>
                                      </p:cBhvr>
                                      <p:tavLst>
                                        <p:tav tm="0">
                                          <p:val>
                                            <p:fltVal val="0"/>
                                          </p:val>
                                        </p:tav>
                                        <p:tav tm="100000">
                                          <p:val>
                                            <p:strVal val="#ppt_h"/>
                                          </p:val>
                                        </p:tav>
                                      </p:tavLst>
                                    </p:anim>
                                    <p:anim calcmode="lin" valueType="num">
                                      <p:cBhvr>
                                        <p:cTn id="53" dur="1000" fill="hold"/>
                                        <p:tgtEl>
                                          <p:spTgt spid="77">
                                            <p:txEl>
                                              <p:pRg st="26" end="26"/>
                                            </p:txEl>
                                          </p:spTgt>
                                        </p:tgtEl>
                                        <p:attrNameLst>
                                          <p:attrName>style.rotation</p:attrName>
                                        </p:attrNameLst>
                                      </p:cBhvr>
                                      <p:tavLst>
                                        <p:tav tm="0">
                                          <p:val>
                                            <p:fltVal val="90"/>
                                          </p:val>
                                        </p:tav>
                                        <p:tav tm="100000">
                                          <p:val>
                                            <p:fltVal val="0"/>
                                          </p:val>
                                        </p:tav>
                                      </p:tavLst>
                                    </p:anim>
                                    <p:animEffect transition="in" filter="fade">
                                      <p:cBhvr>
                                        <p:cTn id="54" dur="1000"/>
                                        <p:tgtEl>
                                          <p:spTgt spid="77">
                                            <p:txEl>
                                              <p:pRg st="26" end="2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1C8DE-CCB7-912D-A724-2338F8127BEE}"/>
              </a:ext>
            </a:extLst>
          </p:cNvPr>
          <p:cNvSpPr>
            <a:spLocks noGrp="1"/>
          </p:cNvSpPr>
          <p:nvPr>
            <p:ph type="title"/>
          </p:nvPr>
        </p:nvSpPr>
        <p:spPr>
          <a:xfrm>
            <a:off x="538500" y="142335"/>
            <a:ext cx="8067000" cy="347100"/>
          </a:xfrm>
        </p:spPr>
        <p:txBody>
          <a:bodyPr>
            <a:normAutofit fontScale="90000"/>
          </a:bodyPr>
          <a:lstStyle/>
          <a:p>
            <a:pPr algn="l"/>
            <a:r>
              <a:rPr lang="es-NI" dirty="0"/>
              <a:t>INTRODUCCION</a:t>
            </a:r>
          </a:p>
        </p:txBody>
      </p:sp>
      <p:sp>
        <p:nvSpPr>
          <p:cNvPr id="4" name="CuadroTexto 3">
            <a:extLst>
              <a:ext uri="{FF2B5EF4-FFF2-40B4-BE49-F238E27FC236}">
                <a16:creationId xmlns:a16="http://schemas.microsoft.com/office/drawing/2014/main" id="{45C5421F-F2CE-3BF6-276B-3EE8597C243A}"/>
              </a:ext>
            </a:extLst>
          </p:cNvPr>
          <p:cNvSpPr txBox="1"/>
          <p:nvPr/>
        </p:nvSpPr>
        <p:spPr>
          <a:xfrm>
            <a:off x="137160" y="746760"/>
            <a:ext cx="9006840" cy="5270674"/>
          </a:xfrm>
          <a:prstGeom prst="rect">
            <a:avLst/>
          </a:prstGeom>
          <a:noFill/>
        </p:spPr>
        <p:txBody>
          <a:bodyPr wrap="square">
            <a:spAutoFit/>
          </a:bodyPr>
          <a:lstStyle/>
          <a:p>
            <a:pPr algn="just"/>
            <a:r>
              <a:rPr lang="es-NI" sz="1600" dirty="0">
                <a:solidFill>
                  <a:schemeClr val="accent3"/>
                </a:solidFill>
                <a:latin typeface="+mj-lt"/>
                <a:ea typeface="Roboto Mono Medium"/>
                <a:cs typeface="Roboto Mono Medium"/>
                <a:sym typeface="Roboto Mono Medium"/>
              </a:rPr>
              <a:t>Hermanos estamos viviendo en un tiempo de mucha incertidumbre y esto es muy difícil </a:t>
            </a:r>
          </a:p>
          <a:p>
            <a:pPr algn="just"/>
            <a:r>
              <a:rPr lang="es-NI" sz="1600" dirty="0">
                <a:solidFill>
                  <a:schemeClr val="accent3"/>
                </a:solidFill>
                <a:latin typeface="+mj-lt"/>
                <a:ea typeface="Roboto Mono Medium"/>
                <a:cs typeface="Roboto Mono Medium"/>
                <a:sym typeface="Roboto Mono Medium"/>
              </a:rPr>
              <a:t>Estamos viviendo en una época en el mundo después de una pandemia, de un fenómeno mundial que cambio realmente la sociedad en la cual vivimos y esto se dio en todo el mundo </a:t>
            </a:r>
          </a:p>
          <a:p>
            <a:pPr algn="just"/>
            <a:r>
              <a:rPr lang="es-MX" sz="1600" dirty="0">
                <a:solidFill>
                  <a:schemeClr val="accent3"/>
                </a:solidFill>
                <a:latin typeface="+mj-lt"/>
                <a:ea typeface="Roboto Mono Medium"/>
                <a:cs typeface="Roboto Mono Medium"/>
                <a:sym typeface="Roboto Mono Medium"/>
              </a:rPr>
              <a:t>Esta post- pandemia a dejado secuelas   ya que es un momento histórico que no has vivido nunca jamás </a:t>
            </a:r>
          </a:p>
          <a:p>
            <a:pPr algn="just"/>
            <a:endParaRPr lang="es-MX" sz="1600" dirty="0">
              <a:solidFill>
                <a:schemeClr val="accent3"/>
              </a:solidFill>
              <a:latin typeface="+mj-lt"/>
              <a:ea typeface="Roboto Mono Medium"/>
              <a:cs typeface="Roboto Mono Medium"/>
              <a:sym typeface="Roboto Mono Medium"/>
            </a:endParaRPr>
          </a:p>
          <a:p>
            <a:pPr algn="just"/>
            <a:r>
              <a:rPr lang="es-NI" sz="1600" dirty="0">
                <a:solidFill>
                  <a:schemeClr val="accent3"/>
                </a:solidFill>
                <a:latin typeface="+mj-lt"/>
                <a:ea typeface="Roboto Mono Medium"/>
                <a:cs typeface="Roboto Mono Medium"/>
                <a:sym typeface="Roboto Mono Medium"/>
              </a:rPr>
              <a:t>Esta pandemia que vivimos fue un reiniciar de la sociedad  y esto cambia toda vuestra visión a demás de esto tenemos una economía difícil en todo el mundo</a:t>
            </a:r>
          </a:p>
          <a:p>
            <a:pPr algn="just"/>
            <a:endParaRPr lang="es-NI" sz="1600" dirty="0">
              <a:solidFill>
                <a:schemeClr val="accent3"/>
              </a:solidFill>
              <a:latin typeface="+mj-lt"/>
              <a:ea typeface="Roboto Mono Medium"/>
              <a:cs typeface="Roboto Mono Medium"/>
              <a:sym typeface="Roboto Mono Medium"/>
            </a:endParaRPr>
          </a:p>
          <a:p>
            <a:pPr algn="just"/>
            <a:r>
              <a:rPr lang="es-NI" sz="1600" dirty="0">
                <a:solidFill>
                  <a:schemeClr val="accent3"/>
                </a:solidFill>
                <a:latin typeface="+mj-lt"/>
                <a:ea typeface="Roboto Mono Medium"/>
                <a:cs typeface="Roboto Mono Medium"/>
                <a:sym typeface="Roboto Mono Medium"/>
              </a:rPr>
              <a:t>Hay crisis financieras en el mundo  que la inflación esta muy grande hay muchas gente </a:t>
            </a:r>
            <a:r>
              <a:rPr lang="es-NI" sz="1600" dirty="0" err="1">
                <a:solidFill>
                  <a:schemeClr val="accent3"/>
                </a:solidFill>
                <a:latin typeface="+mj-lt"/>
                <a:ea typeface="Roboto Mono Medium"/>
                <a:cs typeface="Roboto Mono Medium"/>
                <a:sym typeface="Roboto Mono Medium"/>
              </a:rPr>
              <a:t>imigrando</a:t>
            </a:r>
            <a:r>
              <a:rPr lang="es-NI" sz="1600" dirty="0">
                <a:solidFill>
                  <a:schemeClr val="accent3"/>
                </a:solidFill>
                <a:latin typeface="+mj-lt"/>
                <a:ea typeface="Roboto Mono Medium"/>
                <a:cs typeface="Roboto Mono Medium"/>
                <a:sym typeface="Roboto Mono Medium"/>
              </a:rPr>
              <a:t> de sus países por que no tienen que comer  ya que hay economía deficiente por que los recursos están mal repartido a nivel mundial </a:t>
            </a:r>
          </a:p>
          <a:p>
            <a:pPr algn="just"/>
            <a:endParaRPr lang="es-MX" sz="1600" dirty="0">
              <a:solidFill>
                <a:schemeClr val="accent3"/>
              </a:solidFill>
              <a:latin typeface="+mj-lt"/>
              <a:ea typeface="Roboto Mono Medium"/>
              <a:cs typeface="Roboto Mono Medium"/>
              <a:sym typeface="Roboto Mono Medium"/>
            </a:endParaRPr>
          </a:p>
          <a:p>
            <a:pPr algn="just"/>
            <a:r>
              <a:rPr lang="es-MX" sz="1600" dirty="0">
                <a:solidFill>
                  <a:schemeClr val="accent3"/>
                </a:solidFill>
                <a:latin typeface="+mj-lt"/>
                <a:ea typeface="Roboto Mono Medium"/>
                <a:cs typeface="Roboto Mono Medium"/>
                <a:sym typeface="Roboto Mono Medium"/>
              </a:rPr>
              <a:t>La iglesia a sido afectada  espiritualmente después de estos tiempos de pandemia muchos hermanos se retiraron de  las iglesia muchos ya no se congregaron  ya que muchos se quedaron cómodos por las plataformas digitales </a:t>
            </a:r>
          </a:p>
          <a:p>
            <a:endParaRPr lang="es-MX" sz="1050" dirty="0">
              <a:solidFill>
                <a:schemeClr val="accent3"/>
              </a:solidFill>
              <a:latin typeface="Roboto Mono Medium"/>
              <a:ea typeface="Roboto Mono Medium"/>
              <a:cs typeface="Roboto Mono Medium"/>
              <a:sym typeface="Roboto Mono Medium"/>
            </a:endParaRPr>
          </a:p>
          <a:p>
            <a:endParaRPr lang="es-NI" sz="1400" dirty="0">
              <a:solidFill>
                <a:schemeClr val="accent3"/>
              </a:solidFill>
              <a:latin typeface="Roboto Mono Medium"/>
              <a:ea typeface="Roboto Mono Medium"/>
              <a:cs typeface="Roboto Mono Medium"/>
              <a:sym typeface="Roboto Mono Medium"/>
            </a:endParaRPr>
          </a:p>
          <a:p>
            <a:endParaRPr lang="es-NI" dirty="0">
              <a:solidFill>
                <a:schemeClr val="accent3"/>
              </a:solidFill>
              <a:latin typeface="Roboto Mono Medium"/>
              <a:ea typeface="Roboto Mono Medium"/>
              <a:cs typeface="Roboto Mono Medium"/>
              <a:sym typeface="Roboto Mono Medium"/>
            </a:endParaRPr>
          </a:p>
          <a:p>
            <a:endParaRPr lang="es-NI" sz="1400" dirty="0">
              <a:solidFill>
                <a:schemeClr val="accent3"/>
              </a:solidFill>
              <a:latin typeface="Roboto Mono Medium"/>
              <a:ea typeface="Roboto Mono Medium"/>
              <a:cs typeface="Roboto Mono Medium"/>
              <a:sym typeface="Roboto Mono Medium"/>
            </a:endParaRPr>
          </a:p>
          <a:p>
            <a:endParaRPr lang="es-NI" sz="1400" dirty="0">
              <a:solidFill>
                <a:schemeClr val="accent3"/>
              </a:solidFill>
              <a:latin typeface="Roboto Mono Medium"/>
              <a:ea typeface="Roboto Mono Medium"/>
              <a:cs typeface="Roboto Mono Medium"/>
              <a:sym typeface="Roboto Mono Medium"/>
            </a:endParaRPr>
          </a:p>
          <a:p>
            <a:endParaRPr lang="es-NI" dirty="0"/>
          </a:p>
        </p:txBody>
      </p:sp>
    </p:spTree>
    <p:extLst>
      <p:ext uri="{BB962C8B-B14F-4D97-AF65-F5344CB8AC3E}">
        <p14:creationId xmlns:p14="http://schemas.microsoft.com/office/powerpoint/2010/main" val="287947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p:cTn id="43"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371A54-1786-2D1C-C8F9-59B3F964AFD9}"/>
              </a:ext>
            </a:extLst>
          </p:cNvPr>
          <p:cNvSpPr>
            <a:spLocks noGrp="1"/>
          </p:cNvSpPr>
          <p:nvPr>
            <p:ph type="title"/>
          </p:nvPr>
        </p:nvSpPr>
        <p:spPr/>
        <p:txBody>
          <a:bodyPr>
            <a:normAutofit fontScale="90000"/>
          </a:bodyPr>
          <a:lstStyle/>
          <a:p>
            <a:pPr algn="l"/>
            <a:r>
              <a:rPr lang="es-NI" dirty="0"/>
              <a:t>INTRODUCCION</a:t>
            </a:r>
          </a:p>
        </p:txBody>
      </p:sp>
      <p:sp>
        <p:nvSpPr>
          <p:cNvPr id="4" name="CuadroTexto 3">
            <a:extLst>
              <a:ext uri="{FF2B5EF4-FFF2-40B4-BE49-F238E27FC236}">
                <a16:creationId xmlns:a16="http://schemas.microsoft.com/office/drawing/2014/main" id="{73DE30A7-ED2C-179C-AD06-99E0A57BB10B}"/>
              </a:ext>
            </a:extLst>
          </p:cNvPr>
          <p:cNvSpPr txBox="1"/>
          <p:nvPr/>
        </p:nvSpPr>
        <p:spPr>
          <a:xfrm>
            <a:off x="419100" y="1133535"/>
            <a:ext cx="8648700" cy="4832092"/>
          </a:xfrm>
          <a:prstGeom prst="rect">
            <a:avLst/>
          </a:prstGeom>
          <a:noFill/>
        </p:spPr>
        <p:txBody>
          <a:bodyPr wrap="square">
            <a:spAutoFit/>
          </a:bodyPr>
          <a:lstStyle/>
          <a:p>
            <a:pPr algn="just"/>
            <a:r>
              <a:rPr lang="es-NI" sz="1600" b="1" dirty="0">
                <a:solidFill>
                  <a:schemeClr val="accent3"/>
                </a:solidFill>
                <a:latin typeface="+mj-lt"/>
                <a:ea typeface="Roboto Mono Medium" panose="00000009000000000000" pitchFamily="49" charset="0"/>
                <a:cs typeface="Roboto Mono Medium"/>
                <a:sym typeface="Roboto Mono Medium"/>
              </a:rPr>
              <a:t>Hay hermanos que a un sean  acomodado a estas plataformas que dejan de congregarse presencialmente  siendo que es un mandamiento del señor Hebreos 10:25;Hechos 20:7 </a:t>
            </a:r>
          </a:p>
          <a:p>
            <a:pPr algn="just"/>
            <a:r>
              <a:rPr lang="es-MX" sz="1600" b="1" dirty="0">
                <a:solidFill>
                  <a:schemeClr val="accent3"/>
                </a:solidFill>
                <a:latin typeface="+mj-lt"/>
                <a:ea typeface="Roboto Mono Medium" panose="00000009000000000000" pitchFamily="49" charset="0"/>
                <a:cs typeface="Roboto Mono Medium"/>
                <a:sym typeface="Roboto Mono Medium"/>
              </a:rPr>
              <a:t>Tiempos difíciles donde hay mucha agitación social también tenemos reformas donde  parezca lo que es malo parezca bueno y lo bueno malo </a:t>
            </a:r>
            <a:r>
              <a:rPr lang="es-MX" sz="1600" b="1" i="0" dirty="0">
                <a:solidFill>
                  <a:srgbClr val="000000"/>
                </a:solidFill>
                <a:effectLst/>
                <a:latin typeface="+mj-lt"/>
                <a:ea typeface="Roboto Mono Medium" panose="00000009000000000000" pitchFamily="49" charset="0"/>
              </a:rPr>
              <a:t>Isaías 5:20-25</a:t>
            </a:r>
          </a:p>
          <a:p>
            <a:pPr algn="just"/>
            <a:endParaRPr lang="es-MX" sz="1600" b="1" i="0" dirty="0">
              <a:solidFill>
                <a:srgbClr val="000000"/>
              </a:solidFill>
              <a:effectLst/>
              <a:latin typeface="+mj-lt"/>
              <a:ea typeface="Roboto Mono Medium" panose="00000009000000000000" pitchFamily="49" charset="0"/>
            </a:endParaRPr>
          </a:p>
          <a:p>
            <a:pPr algn="just"/>
            <a:r>
              <a:rPr lang="es-MX" sz="2000" b="1" dirty="0">
                <a:latin typeface="+mn-lt"/>
                <a:ea typeface="Roboto Mono Medium" panose="00000009000000000000" pitchFamily="49" charset="0"/>
                <a:cs typeface="Roboto Mono Medium"/>
                <a:sym typeface="Roboto Mono Medium"/>
              </a:rPr>
              <a:t>Hay a hora ideologías muy populares y diferentes que el señor nos manda y enseña, y el que nos las sigue  es tachado en anti, social de crimines de odio , tenemos que lidiar con una cultura sexual , social abierta y diferente a la que manda Dios y tenemos que tener mucho cuidado </a:t>
            </a:r>
            <a:endParaRPr lang="es-MX" sz="1600" b="1" dirty="0">
              <a:solidFill>
                <a:schemeClr val="accent3"/>
              </a:solidFill>
              <a:latin typeface="+mn-lt"/>
              <a:ea typeface="Roboto Mono Medium" panose="00000009000000000000" pitchFamily="49" charset="0"/>
              <a:cs typeface="Roboto Mono Medium"/>
              <a:sym typeface="Roboto Mono Medium"/>
            </a:endParaRPr>
          </a:p>
          <a:p>
            <a:pPr algn="just"/>
            <a:endParaRPr lang="es-NI" sz="1600" b="1" dirty="0">
              <a:solidFill>
                <a:schemeClr val="accent3"/>
              </a:solidFill>
              <a:latin typeface="+mj-lt"/>
              <a:ea typeface="Roboto Mono Medium" panose="00000009000000000000" pitchFamily="49" charset="0"/>
              <a:cs typeface="Roboto Mono Medium"/>
              <a:sym typeface="Roboto Mono Medium"/>
            </a:endParaRPr>
          </a:p>
          <a:p>
            <a:pPr algn="just"/>
            <a:endParaRPr lang="es-NI" sz="1600" b="1" dirty="0">
              <a:solidFill>
                <a:schemeClr val="accent3"/>
              </a:solidFill>
              <a:latin typeface="+mj-lt"/>
              <a:ea typeface="Roboto Mono Medium" panose="00000009000000000000" pitchFamily="49" charset="0"/>
              <a:sym typeface="Roboto Mono Medium"/>
            </a:endParaRPr>
          </a:p>
          <a:p>
            <a:pPr algn="just"/>
            <a:endParaRPr lang="es-NI" sz="1600" b="1" dirty="0">
              <a:solidFill>
                <a:schemeClr val="accent3"/>
              </a:solidFill>
              <a:latin typeface="+mj-lt"/>
              <a:ea typeface="Roboto Mono Medium" panose="00000009000000000000" pitchFamily="49" charset="0"/>
              <a:sym typeface="Roboto Mono Medium"/>
            </a:endParaRPr>
          </a:p>
          <a:p>
            <a:pPr algn="just"/>
            <a:endParaRPr lang="es-NI" sz="1600" b="1" dirty="0">
              <a:solidFill>
                <a:schemeClr val="accent3"/>
              </a:solidFill>
              <a:latin typeface="+mj-lt"/>
              <a:ea typeface="Roboto Mono Medium" panose="00000009000000000000" pitchFamily="49" charset="0"/>
              <a:sym typeface="Roboto Mono Medium"/>
            </a:endParaRPr>
          </a:p>
          <a:p>
            <a:pPr algn="just"/>
            <a:endParaRPr lang="es-NI" sz="1600" b="1" dirty="0">
              <a:solidFill>
                <a:schemeClr val="accent3"/>
              </a:solidFill>
              <a:latin typeface="+mj-lt"/>
              <a:ea typeface="Roboto Mono Medium" panose="00000009000000000000" pitchFamily="49" charset="0"/>
              <a:sym typeface="Roboto Mono Medium"/>
            </a:endParaRPr>
          </a:p>
          <a:p>
            <a:pPr algn="just"/>
            <a:endParaRPr lang="es-NI" sz="1600" b="1" dirty="0">
              <a:solidFill>
                <a:schemeClr val="accent3"/>
              </a:solidFill>
              <a:latin typeface="+mj-lt"/>
              <a:ea typeface="Roboto Mono Medium" panose="00000009000000000000" pitchFamily="49" charset="0"/>
              <a:sym typeface="Roboto Mono Medium"/>
            </a:endParaRPr>
          </a:p>
          <a:p>
            <a:pPr algn="just"/>
            <a:endParaRPr lang="es-NI" sz="1600" dirty="0">
              <a:latin typeface="+mj-lt"/>
            </a:endParaRPr>
          </a:p>
        </p:txBody>
      </p:sp>
    </p:spTree>
    <p:extLst>
      <p:ext uri="{BB962C8B-B14F-4D97-AF65-F5344CB8AC3E}">
        <p14:creationId xmlns:p14="http://schemas.microsoft.com/office/powerpoint/2010/main" val="251971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p:cTn id="23"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694FA-5BE1-CF65-7E1D-63F7AB66CD1D}"/>
              </a:ext>
            </a:extLst>
          </p:cNvPr>
          <p:cNvSpPr>
            <a:spLocks noGrp="1"/>
          </p:cNvSpPr>
          <p:nvPr>
            <p:ph type="title"/>
          </p:nvPr>
        </p:nvSpPr>
        <p:spPr/>
        <p:txBody>
          <a:bodyPr>
            <a:normAutofit fontScale="90000"/>
          </a:bodyPr>
          <a:lstStyle/>
          <a:p>
            <a:pPr algn="l"/>
            <a:r>
              <a:rPr lang="es-NI" dirty="0"/>
              <a:t>INTRODUCCION </a:t>
            </a:r>
          </a:p>
        </p:txBody>
      </p:sp>
      <p:sp>
        <p:nvSpPr>
          <p:cNvPr id="4" name="CuadroTexto 3">
            <a:extLst>
              <a:ext uri="{FF2B5EF4-FFF2-40B4-BE49-F238E27FC236}">
                <a16:creationId xmlns:a16="http://schemas.microsoft.com/office/drawing/2014/main" id="{42A3CEC0-C4D2-970D-AA30-B449F7F5D8F1}"/>
              </a:ext>
            </a:extLst>
          </p:cNvPr>
          <p:cNvSpPr txBox="1"/>
          <p:nvPr/>
        </p:nvSpPr>
        <p:spPr>
          <a:xfrm>
            <a:off x="106680" y="1023460"/>
            <a:ext cx="8930640" cy="4568751"/>
          </a:xfrm>
          <a:prstGeom prst="rect">
            <a:avLst/>
          </a:prstGeom>
          <a:noFill/>
        </p:spPr>
        <p:txBody>
          <a:bodyPr wrap="square">
            <a:spAutoFit/>
          </a:bodyPr>
          <a:lstStyle/>
          <a:p>
            <a:pPr marL="0" lvl="0" indent="0" algn="just" rtl="0">
              <a:lnSpc>
                <a:spcPct val="115000"/>
              </a:lnSpc>
              <a:spcBef>
                <a:spcPts val="1600"/>
              </a:spcBef>
              <a:spcAft>
                <a:spcPts val="1600"/>
              </a:spcAft>
              <a:buNone/>
            </a:pPr>
            <a:r>
              <a:rPr lang="es-NI" sz="1600" dirty="0">
                <a:solidFill>
                  <a:schemeClr val="accent3"/>
                </a:solidFill>
                <a:latin typeface="+mj-lt"/>
                <a:ea typeface="Roboto Mono Medium"/>
                <a:cs typeface="Roboto Mono Medium"/>
                <a:sym typeface="Roboto Mono Medium"/>
              </a:rPr>
              <a:t>Ha hora hermanos decir el pecado esta mal en esta sociedad  y  ha hora hay religiones que están bendiciendo lo que Dios dice que es pecado y están yendo en contra del señor.</a:t>
            </a:r>
          </a:p>
          <a:p>
            <a:pPr algn="just">
              <a:lnSpc>
                <a:spcPct val="115000"/>
              </a:lnSpc>
              <a:spcBef>
                <a:spcPts val="1600"/>
              </a:spcBef>
              <a:spcAft>
                <a:spcPts val="1600"/>
              </a:spcAft>
            </a:pPr>
            <a:r>
              <a:rPr lang="es-NI" sz="1600" dirty="0">
                <a:solidFill>
                  <a:schemeClr val="accent3"/>
                </a:solidFill>
                <a:latin typeface="+mj-lt"/>
                <a:ea typeface="Roboto Mono Medium"/>
                <a:cs typeface="Roboto Mono Medium"/>
                <a:sym typeface="Roboto Mono Medium"/>
              </a:rPr>
              <a:t>En este mundo de incertidumbre vivimos en este mundo vivimos y en lo cual Dios nos manda ha ser la luz del mundo Mateo 5:14; la sal de la Tierra Mateo 5:13 </a:t>
            </a:r>
          </a:p>
          <a:p>
            <a:pPr algn="just">
              <a:lnSpc>
                <a:spcPct val="115000"/>
              </a:lnSpc>
              <a:spcBef>
                <a:spcPts val="1600"/>
              </a:spcBef>
              <a:spcAft>
                <a:spcPts val="1600"/>
              </a:spcAft>
            </a:pPr>
            <a:r>
              <a:rPr lang="es-MX" sz="1600" dirty="0">
                <a:solidFill>
                  <a:schemeClr val="accent3"/>
                </a:solidFill>
                <a:latin typeface="+mj-lt"/>
                <a:ea typeface="Roboto Mono Medium"/>
                <a:cs typeface="Roboto Mono Medium"/>
                <a:sym typeface="Roboto Mono Medium"/>
              </a:rPr>
              <a:t>A hora donde iremos con este mundo complicado a donde nos dirigimos de todos estos caminos en cuales estamos vamos </a:t>
            </a:r>
            <a:r>
              <a:rPr lang="es-MX" sz="1600" dirty="0" err="1">
                <a:solidFill>
                  <a:schemeClr val="accent3"/>
                </a:solidFill>
                <a:latin typeface="+mj-lt"/>
                <a:ea typeface="Roboto Mono Medium"/>
                <a:cs typeface="Roboto Mono Medium"/>
                <a:sym typeface="Roboto Mono Medium"/>
              </a:rPr>
              <a:t>enbarcarnos</a:t>
            </a:r>
            <a:r>
              <a:rPr lang="es-MX" sz="1600" dirty="0">
                <a:solidFill>
                  <a:schemeClr val="accent3"/>
                </a:solidFill>
                <a:latin typeface="+mj-lt"/>
                <a:ea typeface="Roboto Mono Medium"/>
                <a:cs typeface="Roboto Mono Medium"/>
                <a:sym typeface="Roboto Mono Medium"/>
              </a:rPr>
              <a:t> en estos caminos que la sociedad tiene .</a:t>
            </a:r>
          </a:p>
          <a:p>
            <a:pPr>
              <a:lnSpc>
                <a:spcPct val="115000"/>
              </a:lnSpc>
              <a:spcBef>
                <a:spcPts val="1600"/>
              </a:spcBef>
              <a:spcAft>
                <a:spcPts val="1600"/>
              </a:spcAft>
            </a:pPr>
            <a:endParaRPr lang="es-NI" sz="1400" dirty="0">
              <a:solidFill>
                <a:schemeClr val="accent3"/>
              </a:solidFill>
              <a:latin typeface="Roboto Mono Medium"/>
              <a:ea typeface="Roboto Mono Medium"/>
              <a:cs typeface="Roboto Mono Medium"/>
              <a:sym typeface="Roboto Mono Medium"/>
            </a:endParaRPr>
          </a:p>
          <a:p>
            <a:pPr marL="0" lvl="0" indent="0" algn="l" rtl="0">
              <a:lnSpc>
                <a:spcPct val="115000"/>
              </a:lnSpc>
              <a:spcBef>
                <a:spcPts val="1600"/>
              </a:spcBef>
              <a:spcAft>
                <a:spcPts val="1600"/>
              </a:spcAft>
              <a:buNone/>
            </a:pPr>
            <a:endParaRPr lang="es-NI" sz="1400" dirty="0">
              <a:solidFill>
                <a:schemeClr val="accent3"/>
              </a:solidFill>
              <a:latin typeface="Roboto Mono Medium"/>
              <a:ea typeface="Roboto Mono Medium"/>
              <a:cs typeface="Roboto Mono Medium"/>
              <a:sym typeface="Roboto Mono Medium"/>
            </a:endParaRPr>
          </a:p>
          <a:p>
            <a:pPr marL="0" lvl="0" indent="0" algn="l" rtl="0">
              <a:lnSpc>
                <a:spcPct val="115000"/>
              </a:lnSpc>
              <a:spcBef>
                <a:spcPts val="1600"/>
              </a:spcBef>
              <a:spcAft>
                <a:spcPts val="1600"/>
              </a:spcAft>
              <a:buNone/>
            </a:pPr>
            <a:endParaRPr lang="es-NI" sz="1400" dirty="0">
              <a:solidFill>
                <a:schemeClr val="accent3"/>
              </a:solidFill>
              <a:latin typeface="Roboto Mono Medium"/>
              <a:ea typeface="Roboto Mono Medium"/>
              <a:cs typeface="Roboto Mono Medium"/>
              <a:sym typeface="Roboto Mono Medium"/>
            </a:endParaRPr>
          </a:p>
        </p:txBody>
      </p:sp>
    </p:spTree>
    <p:extLst>
      <p:ext uri="{BB962C8B-B14F-4D97-AF65-F5344CB8AC3E}">
        <p14:creationId xmlns:p14="http://schemas.microsoft.com/office/powerpoint/2010/main" val="270331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0F9D33-D5AF-4E12-009E-C6B55C86B1D9}"/>
              </a:ext>
            </a:extLst>
          </p:cNvPr>
          <p:cNvSpPr>
            <a:spLocks noGrp="1"/>
          </p:cNvSpPr>
          <p:nvPr>
            <p:ph type="title"/>
          </p:nvPr>
        </p:nvSpPr>
        <p:spPr>
          <a:xfrm>
            <a:off x="335280" y="182880"/>
            <a:ext cx="8270295" cy="702795"/>
          </a:xfrm>
        </p:spPr>
        <p:txBody>
          <a:bodyPr>
            <a:normAutofit fontScale="90000"/>
          </a:bodyPr>
          <a:lstStyle/>
          <a:p>
            <a:pPr algn="l"/>
            <a:r>
              <a:rPr lang="en" dirty="0"/>
              <a:t>A CRISTO  POR QUE  EL TIENE PALBRAS DE VIDA ETERNA</a:t>
            </a:r>
            <a:endParaRPr lang="es-NI" dirty="0"/>
          </a:p>
        </p:txBody>
      </p:sp>
      <p:sp>
        <p:nvSpPr>
          <p:cNvPr id="4" name="CuadroTexto 3">
            <a:extLst>
              <a:ext uri="{FF2B5EF4-FFF2-40B4-BE49-F238E27FC236}">
                <a16:creationId xmlns:a16="http://schemas.microsoft.com/office/drawing/2014/main" id="{994A9104-DE57-20C5-C1B7-0744128BE3BB}"/>
              </a:ext>
            </a:extLst>
          </p:cNvPr>
          <p:cNvSpPr txBox="1"/>
          <p:nvPr/>
        </p:nvSpPr>
        <p:spPr>
          <a:xfrm>
            <a:off x="213360" y="621560"/>
            <a:ext cx="8717280" cy="5736763"/>
          </a:xfrm>
          <a:prstGeom prst="rect">
            <a:avLst/>
          </a:prstGeom>
          <a:noFill/>
        </p:spPr>
        <p:txBody>
          <a:bodyPr wrap="square">
            <a:spAutoFit/>
          </a:bodyPr>
          <a:lstStyle/>
          <a:p>
            <a:pPr marL="0" lvl="0" indent="0" algn="l" rtl="0">
              <a:lnSpc>
                <a:spcPct val="115000"/>
              </a:lnSpc>
              <a:spcBef>
                <a:spcPts val="1600"/>
              </a:spcBef>
              <a:spcAft>
                <a:spcPts val="1600"/>
              </a:spcAft>
              <a:buNone/>
            </a:pPr>
            <a:r>
              <a:rPr lang="es-MX" sz="1600" dirty="0">
                <a:solidFill>
                  <a:schemeClr val="accent3"/>
                </a:solidFill>
                <a:latin typeface="+mj-lt"/>
                <a:ea typeface="Roboto Mono Medium"/>
                <a:cs typeface="Roboto Mono Medium"/>
                <a:sym typeface="Roboto Mono Medium"/>
              </a:rPr>
              <a:t>Cual es nuestra meta para este año, ¿ que tengo que hacer ? ¿ a quien debo ir ? </a:t>
            </a:r>
            <a:r>
              <a:rPr lang="es-MX" sz="1600" b="1" dirty="0">
                <a:solidFill>
                  <a:schemeClr val="accent3"/>
                </a:solidFill>
                <a:latin typeface="+mj-lt"/>
                <a:ea typeface="Roboto Mono Medium"/>
                <a:cs typeface="Roboto Mono Medium"/>
                <a:sym typeface="Roboto Mono Medium"/>
              </a:rPr>
              <a:t>Juan 6:68   </a:t>
            </a:r>
            <a:r>
              <a:rPr lang="es-MX" sz="1600" dirty="0">
                <a:solidFill>
                  <a:schemeClr val="accent3"/>
                </a:solidFill>
                <a:latin typeface="+mj-lt"/>
                <a:ea typeface="Roboto Mono Medium"/>
                <a:cs typeface="Roboto Mono Medium"/>
                <a:sym typeface="Roboto Mono Medium"/>
              </a:rPr>
              <a:t>dice el texto a Cristo  el  señor ¿ por que ?  el tiene palabras de vida eterna </a:t>
            </a:r>
          </a:p>
          <a:p>
            <a:pPr marL="0" lvl="0" indent="0" algn="l" rtl="0">
              <a:lnSpc>
                <a:spcPct val="115000"/>
              </a:lnSpc>
              <a:spcBef>
                <a:spcPts val="1600"/>
              </a:spcBef>
              <a:spcAft>
                <a:spcPts val="1600"/>
              </a:spcAft>
              <a:buNone/>
            </a:pPr>
            <a:r>
              <a:rPr lang="es-MX" sz="1800" b="0" i="0" u="none" strike="noStrike" baseline="0" dirty="0">
                <a:solidFill>
                  <a:srgbClr val="292F33"/>
                </a:solidFill>
                <a:latin typeface="+mn-lt"/>
              </a:rPr>
              <a:t>Después que muchos de los seguidores lo abandonaron, Jesús preguntó a los doce discípulos si también lo dejarían. </a:t>
            </a:r>
          </a:p>
          <a:p>
            <a:pPr marL="0" lvl="0" indent="0" algn="just" rtl="0">
              <a:lnSpc>
                <a:spcPct val="115000"/>
              </a:lnSpc>
              <a:spcBef>
                <a:spcPts val="1600"/>
              </a:spcBef>
              <a:spcAft>
                <a:spcPts val="1600"/>
              </a:spcAft>
              <a:buNone/>
            </a:pPr>
            <a:r>
              <a:rPr lang="es-MX" sz="1800" b="0" i="0" u="none" strike="noStrike" baseline="0" dirty="0">
                <a:solidFill>
                  <a:srgbClr val="292F33"/>
                </a:solidFill>
                <a:latin typeface="+mn-lt"/>
              </a:rPr>
              <a:t>Pedro respondió: "¿A quién iremos?" En su estilo directo, Pedro respondió por todos nosotros: no hay otro camino. </a:t>
            </a:r>
          </a:p>
          <a:p>
            <a:pPr marL="0" lvl="0" indent="0" algn="just" rtl="0">
              <a:lnSpc>
                <a:spcPct val="115000"/>
              </a:lnSpc>
              <a:spcBef>
                <a:spcPts val="1600"/>
              </a:spcBef>
              <a:spcAft>
                <a:spcPts val="1600"/>
              </a:spcAft>
              <a:buNone/>
            </a:pPr>
            <a:r>
              <a:rPr lang="es-MX" sz="1800" b="0" i="0" u="none" strike="noStrike" baseline="0" dirty="0">
                <a:solidFill>
                  <a:srgbClr val="292F33"/>
                </a:solidFill>
                <a:latin typeface="+mn-lt"/>
              </a:rPr>
              <a:t>A pesar de que existen muchas filosofías y autoridades autoproclamadas, únicamente Jesús tiene palabras de vida eterna. La gente busca la vida eterna por todas partes y no ven a Cristo, la única fuente. Permanezca con Jesús, sobre todo cuando esté confundido o se sienta solo.</a:t>
            </a:r>
            <a:endParaRPr lang="es-MX" sz="1600" dirty="0">
              <a:solidFill>
                <a:schemeClr val="accent3"/>
              </a:solidFill>
              <a:latin typeface="+mn-lt"/>
              <a:ea typeface="Roboto Mono Medium"/>
              <a:cs typeface="Roboto Mono Medium"/>
              <a:sym typeface="Roboto Mono Medium"/>
            </a:endParaRPr>
          </a:p>
          <a:p>
            <a:pPr marL="0" lvl="0" indent="0" algn="l" rtl="0">
              <a:lnSpc>
                <a:spcPct val="115000"/>
              </a:lnSpc>
              <a:spcBef>
                <a:spcPts val="1600"/>
              </a:spcBef>
              <a:spcAft>
                <a:spcPts val="1600"/>
              </a:spcAft>
              <a:buNone/>
            </a:pPr>
            <a:endParaRPr lang="es-MX" dirty="0">
              <a:solidFill>
                <a:schemeClr val="accent3"/>
              </a:solidFill>
              <a:latin typeface="Roboto Mono Medium"/>
              <a:ea typeface="Roboto Mono Medium"/>
              <a:cs typeface="Roboto Mono Medium"/>
              <a:sym typeface="Roboto Mono Medium"/>
            </a:endParaRPr>
          </a:p>
          <a:p>
            <a:pPr marL="0" lvl="0" indent="0" algn="l" rtl="0">
              <a:lnSpc>
                <a:spcPct val="115000"/>
              </a:lnSpc>
              <a:spcBef>
                <a:spcPts val="1600"/>
              </a:spcBef>
              <a:spcAft>
                <a:spcPts val="1600"/>
              </a:spcAft>
              <a:buNone/>
            </a:pPr>
            <a:endParaRPr lang="es-MX" sz="1400" dirty="0">
              <a:solidFill>
                <a:schemeClr val="accent3"/>
              </a:solidFill>
              <a:latin typeface="Roboto Mono Medium"/>
              <a:ea typeface="Roboto Mono Medium"/>
              <a:cs typeface="Roboto Mono Medium"/>
              <a:sym typeface="Roboto Mono Medium"/>
            </a:endParaRPr>
          </a:p>
        </p:txBody>
      </p:sp>
    </p:spTree>
    <p:extLst>
      <p:ext uri="{BB962C8B-B14F-4D97-AF65-F5344CB8AC3E}">
        <p14:creationId xmlns:p14="http://schemas.microsoft.com/office/powerpoint/2010/main" val="333037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p:cTn id="31"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p:cTn id="39"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56EF38-BC25-E460-72EE-C10AE0925505}"/>
              </a:ext>
            </a:extLst>
          </p:cNvPr>
          <p:cNvSpPr>
            <a:spLocks noGrp="1"/>
          </p:cNvSpPr>
          <p:nvPr>
            <p:ph type="title"/>
          </p:nvPr>
        </p:nvSpPr>
        <p:spPr>
          <a:xfrm>
            <a:off x="172815" y="88995"/>
            <a:ext cx="8067000" cy="347100"/>
          </a:xfrm>
        </p:spPr>
        <p:txBody>
          <a:bodyPr>
            <a:normAutofit fontScale="90000"/>
          </a:bodyPr>
          <a:lstStyle/>
          <a:p>
            <a:r>
              <a:rPr lang="en" dirty="0"/>
              <a:t>A CRISTO  POR QUE  EL TIENE PALBRAS DE VIDA ETERNA</a:t>
            </a:r>
            <a:endParaRPr lang="es-NI" dirty="0"/>
          </a:p>
        </p:txBody>
      </p:sp>
      <p:sp>
        <p:nvSpPr>
          <p:cNvPr id="4" name="CuadroTexto 3">
            <a:extLst>
              <a:ext uri="{FF2B5EF4-FFF2-40B4-BE49-F238E27FC236}">
                <a16:creationId xmlns:a16="http://schemas.microsoft.com/office/drawing/2014/main" id="{39C9C0C1-C9DA-2D59-FB0F-C1267B0C2361}"/>
              </a:ext>
            </a:extLst>
          </p:cNvPr>
          <p:cNvSpPr txBox="1"/>
          <p:nvPr/>
        </p:nvSpPr>
        <p:spPr>
          <a:xfrm>
            <a:off x="53341" y="436095"/>
            <a:ext cx="9090660" cy="5570756"/>
          </a:xfrm>
          <a:prstGeom prst="rect">
            <a:avLst/>
          </a:prstGeom>
          <a:noFill/>
        </p:spPr>
        <p:txBody>
          <a:bodyPr wrap="square">
            <a:spAutoFit/>
          </a:bodyPr>
          <a:lstStyle/>
          <a:p>
            <a:r>
              <a:rPr lang="es-MX" sz="1600" b="1" i="1" u="sng" dirty="0">
                <a:effectLst/>
                <a:latin typeface="+mj-lt"/>
                <a:ea typeface="Calibri" panose="020F0502020204030204" pitchFamily="34" charset="0"/>
                <a:cs typeface="Times New Roman" panose="02020603050405020304" pitchFamily="18" charset="0"/>
              </a:rPr>
              <a:t>Señor kurios</a:t>
            </a:r>
            <a:r>
              <a:rPr lang="es-MX" sz="1600" dirty="0">
                <a:effectLst/>
                <a:latin typeface="+mj-lt"/>
                <a:ea typeface="Calibri" panose="020F0502020204030204" pitchFamily="34" charset="0"/>
                <a:cs typeface="Times New Roman" panose="02020603050405020304" pitchFamily="18" charset="0"/>
              </a:rPr>
              <a:t>   </a:t>
            </a:r>
            <a:r>
              <a:rPr lang="es-MX" sz="1600" dirty="0" err="1">
                <a:effectLst/>
                <a:latin typeface="+mj-lt"/>
                <a:ea typeface="Calibri" panose="020F0502020204030204" pitchFamily="34" charset="0"/>
                <a:cs typeface="Times New Roman" panose="02020603050405020304" pitchFamily="18" charset="0"/>
              </a:rPr>
              <a:t>Strong</a:t>
            </a:r>
            <a:r>
              <a:rPr lang="es-MX" sz="1600" dirty="0">
                <a:effectLst/>
                <a:latin typeface="+mj-lt"/>
                <a:ea typeface="Calibri" panose="020F0502020204030204" pitchFamily="34" charset="0"/>
                <a:cs typeface="Times New Roman" panose="02020603050405020304" pitchFamily="18" charset="0"/>
              </a:rPr>
              <a:t> #2962: Originalmente, un adjetivo que significaba tener poder o autoridad. Como sustantivo la palabra designa al dueño, amo, controlador, a alguien en autoridad. En el lenguaje coloquial, </a:t>
            </a:r>
            <a:r>
              <a:rPr lang="es-MX" sz="1600" i="1" dirty="0">
                <a:effectLst/>
                <a:latin typeface="+mj-lt"/>
                <a:ea typeface="Calibri" panose="020F0502020204030204" pitchFamily="34" charset="0"/>
                <a:cs typeface="Times New Roman" panose="02020603050405020304" pitchFamily="18" charset="0"/>
              </a:rPr>
              <a:t>kurios</a:t>
            </a:r>
            <a:r>
              <a:rPr lang="es-MX" sz="1600" dirty="0">
                <a:effectLst/>
                <a:latin typeface="+mj-lt"/>
                <a:ea typeface="Calibri" panose="020F0502020204030204" pitchFamily="34" charset="0"/>
                <a:cs typeface="Times New Roman" panose="02020603050405020304" pitchFamily="18" charset="0"/>
              </a:rPr>
              <a:t>  es un título de respeto dado a los amos, maestros, y así sucesivamente. </a:t>
            </a:r>
            <a:r>
              <a:rPr lang="es-MX" sz="1600" i="1" dirty="0">
                <a:effectLst/>
                <a:latin typeface="+mj-lt"/>
                <a:ea typeface="Calibri" panose="020F0502020204030204" pitchFamily="34" charset="0"/>
                <a:cs typeface="Times New Roman" panose="02020603050405020304" pitchFamily="18" charset="0"/>
              </a:rPr>
              <a:t>Kurios</a:t>
            </a:r>
            <a:r>
              <a:rPr lang="es-MX" sz="1600" dirty="0">
                <a:effectLst/>
                <a:latin typeface="+mj-lt"/>
                <a:ea typeface="Calibri" panose="020F0502020204030204" pitchFamily="34" charset="0"/>
                <a:cs typeface="Times New Roman" panose="02020603050405020304" pitchFamily="18" charset="0"/>
              </a:rPr>
              <a:t>  en el AT era Jehová, mientras que en el NT este título se transfiere a </a:t>
            </a:r>
            <a:r>
              <a:rPr lang="es-MX" sz="1600" b="1" dirty="0">
                <a:effectLst/>
                <a:latin typeface="+mj-lt"/>
                <a:ea typeface="Calibri" panose="020F0502020204030204" pitchFamily="34" charset="0"/>
                <a:cs typeface="Times New Roman" panose="02020603050405020304" pitchFamily="18" charset="0"/>
              </a:rPr>
              <a:t>Jesús. </a:t>
            </a:r>
            <a:r>
              <a:rPr lang="es-MX" sz="1600" b="1" u="sng" dirty="0">
                <a:effectLst/>
                <a:latin typeface="+mj-lt"/>
                <a:ea typeface="Calibri" panose="020F0502020204030204" pitchFamily="34" charset="0"/>
                <a:cs typeface="Times New Roman" panose="02020603050405020304" pitchFamily="18" charset="0"/>
              </a:rPr>
              <a:t>¿a quién iremos?  ¿ A quien debemos de ir ?</a:t>
            </a:r>
          </a:p>
          <a:p>
            <a:endParaRPr lang="es-MX" sz="1600" b="1" u="sng" dirty="0">
              <a:effectLst/>
              <a:latin typeface="+mj-lt"/>
              <a:ea typeface="Calibri" panose="020F0502020204030204" pitchFamily="34" charset="0"/>
              <a:cs typeface="Times New Roman" panose="02020603050405020304" pitchFamily="18" charset="0"/>
            </a:endParaRPr>
          </a:p>
          <a:p>
            <a:r>
              <a:rPr lang="es-MX" sz="2000" b="1" u="sng" dirty="0">
                <a:effectLst/>
                <a:latin typeface="+mj-lt"/>
                <a:ea typeface="Calibri" panose="020F0502020204030204" pitchFamily="34" charset="0"/>
                <a:cs typeface="Times New Roman" panose="02020603050405020304" pitchFamily="18" charset="0"/>
              </a:rPr>
              <a:t>S</a:t>
            </a:r>
            <a:r>
              <a:rPr lang="es-MX" sz="2000" dirty="0">
                <a:effectLst/>
                <a:latin typeface="+mj-lt"/>
                <a:ea typeface="Calibri" panose="020F0502020204030204" pitchFamily="34" charset="0"/>
                <a:cs typeface="Times New Roman" panose="02020603050405020304" pitchFamily="18" charset="0"/>
              </a:rPr>
              <a:t>i hubieran vuelto Pedro a Moisés, éste los habría enviado otra vez a Jesús   </a:t>
            </a:r>
            <a:r>
              <a:rPr lang="es-MX" sz="2000" b="1" dirty="0">
                <a:effectLst/>
                <a:latin typeface="+mj-lt"/>
                <a:ea typeface="Calibri" panose="020F0502020204030204" pitchFamily="34" charset="0"/>
                <a:cs typeface="Times New Roman" panose="02020603050405020304" pitchFamily="18" charset="0"/>
              </a:rPr>
              <a:t>(</a:t>
            </a:r>
            <a:r>
              <a:rPr lang="es-MX" sz="2000" b="1" u="sng" dirty="0">
                <a:effectLst/>
                <a:latin typeface="+mj-lt"/>
                <a:ea typeface="Calibri" panose="020F0502020204030204" pitchFamily="34" charset="0"/>
                <a:cs typeface="Times New Roman" panose="02020603050405020304" pitchFamily="18" charset="0"/>
              </a:rPr>
              <a:t>Hch_3:22-23).</a:t>
            </a:r>
            <a:br>
              <a:rPr lang="es-MX" sz="2000" b="1" u="sng" dirty="0">
                <a:effectLst/>
                <a:latin typeface="+mj-lt"/>
                <a:ea typeface="Calibri" panose="020F0502020204030204" pitchFamily="34" charset="0"/>
                <a:cs typeface="Times New Roman" panose="02020603050405020304" pitchFamily="18" charset="0"/>
              </a:rPr>
            </a:br>
            <a:br>
              <a:rPr lang="es-MX" sz="2000" dirty="0">
                <a:effectLst/>
                <a:latin typeface="+mj-lt"/>
                <a:ea typeface="Calibri" panose="020F0502020204030204" pitchFamily="34" charset="0"/>
                <a:cs typeface="Times New Roman" panose="02020603050405020304" pitchFamily="18" charset="0"/>
              </a:rPr>
            </a:br>
            <a:r>
              <a:rPr lang="es-MX" sz="2000" dirty="0">
                <a:effectLst/>
                <a:latin typeface="+mj-lt"/>
                <a:ea typeface="Calibri" panose="020F0502020204030204" pitchFamily="34" charset="0"/>
                <a:cs typeface="Times New Roman" panose="02020603050405020304" pitchFamily="18" charset="0"/>
              </a:rPr>
              <a:t> Los que dejan a Cristo y vuelven al pecado son manchados, esclavizados y destruidos. Los que dejan a Cristo para ser guiados por la ciencia (falsa) aprenden que al morir todo termina, porque son hermanos de monos y, por eso, no tienen alma. </a:t>
            </a:r>
          </a:p>
          <a:p>
            <a:br>
              <a:rPr lang="es-MX" sz="2000" dirty="0">
                <a:effectLst/>
                <a:latin typeface="+mj-lt"/>
                <a:ea typeface="Calibri" panose="020F0502020204030204" pitchFamily="34" charset="0"/>
                <a:cs typeface="Times New Roman" panose="02020603050405020304" pitchFamily="18" charset="0"/>
              </a:rPr>
            </a:br>
            <a:r>
              <a:rPr lang="es-MX" sz="2000" dirty="0">
                <a:effectLst/>
                <a:latin typeface="+mj-lt"/>
                <a:ea typeface="Calibri" panose="020F0502020204030204" pitchFamily="34" charset="0"/>
                <a:cs typeface="Times New Roman" panose="02020603050405020304" pitchFamily="18" charset="0"/>
              </a:rPr>
              <a:t>Los que dejan a Cristo para ampararse en la filosofía humana son defraudados (</a:t>
            </a:r>
            <a:r>
              <a:rPr lang="es-MX" sz="2000" u="sng" dirty="0">
                <a:effectLst/>
                <a:latin typeface="+mj-lt"/>
                <a:ea typeface="Calibri" panose="020F0502020204030204" pitchFamily="34" charset="0"/>
                <a:cs typeface="Times New Roman" panose="02020603050405020304" pitchFamily="18" charset="0"/>
              </a:rPr>
              <a:t>Col_2:8).</a:t>
            </a:r>
            <a:endParaRPr lang="es-NI" sz="2000" dirty="0">
              <a:effectLst/>
              <a:latin typeface="+mj-lt"/>
              <a:ea typeface="Calibri" panose="020F0502020204030204" pitchFamily="34" charset="0"/>
              <a:cs typeface="Times New Roman" panose="02020603050405020304" pitchFamily="18" charset="0"/>
            </a:endParaRPr>
          </a:p>
          <a:p>
            <a:endParaRPr lang="es-MX" sz="1600" b="1" u="sng" dirty="0">
              <a:latin typeface="+mj-lt"/>
              <a:cs typeface="Times New Roman" panose="02020603050405020304" pitchFamily="18" charset="0"/>
            </a:endParaRPr>
          </a:p>
          <a:p>
            <a:endParaRPr lang="es-MX" sz="1600" b="1" u="sng" dirty="0">
              <a:latin typeface="+mj-lt"/>
              <a:cs typeface="Times New Roman" panose="02020603050405020304" pitchFamily="18" charset="0"/>
            </a:endParaRPr>
          </a:p>
          <a:p>
            <a:endParaRPr lang="es-MX" b="1" u="sng" dirty="0">
              <a:latin typeface="Calibri" panose="020F0502020204030204" pitchFamily="34" charset="0"/>
              <a:cs typeface="Times New Roman" panose="02020603050405020304" pitchFamily="18" charset="0"/>
            </a:endParaRPr>
          </a:p>
          <a:p>
            <a:endParaRPr lang="es-NI" dirty="0"/>
          </a:p>
        </p:txBody>
      </p:sp>
    </p:spTree>
    <p:extLst>
      <p:ext uri="{BB962C8B-B14F-4D97-AF65-F5344CB8AC3E}">
        <p14:creationId xmlns:p14="http://schemas.microsoft.com/office/powerpoint/2010/main" val="358653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Notebook Lesson Infographics by Slidesgo">
  <a:themeElements>
    <a:clrScheme name="Simple Light">
      <a:dk1>
        <a:srgbClr val="000000"/>
      </a:dk1>
      <a:lt1>
        <a:srgbClr val="F1C232"/>
      </a:lt1>
      <a:dk2>
        <a:srgbClr val="E98F8F"/>
      </a:dk2>
      <a:lt2>
        <a:srgbClr val="D85F5F"/>
      </a:lt2>
      <a:accent1>
        <a:srgbClr val="A8D68C"/>
      </a:accent1>
      <a:accent2>
        <a:srgbClr val="7A9E64"/>
      </a:accent2>
      <a:accent3>
        <a:srgbClr val="595959"/>
      </a:accent3>
      <a:accent4>
        <a:srgbClr val="F1C232"/>
      </a:accent4>
      <a:accent5>
        <a:srgbClr val="B44141"/>
      </a:accent5>
      <a:accent6>
        <a:srgbClr val="FFFFFF"/>
      </a:accent6>
      <a:hlink>
        <a:srgbClr val="B4414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1707</Words>
  <Application>Microsoft Office PowerPoint</Application>
  <PresentationFormat>Presentación en pantalla (16:9)</PresentationFormat>
  <Paragraphs>162</Paragraphs>
  <Slides>15</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Calibri</vt:lpstr>
      <vt:lpstr>Verdana</vt:lpstr>
      <vt:lpstr>Roboto Mono Medium</vt:lpstr>
      <vt:lpstr>system-ui</vt:lpstr>
      <vt:lpstr>Concert One</vt:lpstr>
      <vt:lpstr>Oswald</vt:lpstr>
      <vt:lpstr>Arial</vt:lpstr>
      <vt:lpstr>Comic Sans MS</vt:lpstr>
      <vt:lpstr>Times New Roman</vt:lpstr>
      <vt:lpstr>Passion One</vt:lpstr>
      <vt:lpstr>Notebook Lesson Infographics by Slidesgo</vt:lpstr>
      <vt:lpstr>Presentación de PowerPoint</vt:lpstr>
      <vt:lpstr>AQUIEN IREMOS ESTE AÑO 2024 </vt:lpstr>
      <vt:lpstr>Simón Pedro le respondió: «Señor, ¿a quién iremos? Tú tienes palabras de vida eterna.</vt:lpstr>
      <vt:lpstr>INTRODUCION </vt:lpstr>
      <vt:lpstr>INTRODUCCION</vt:lpstr>
      <vt:lpstr>INTRODUCCION</vt:lpstr>
      <vt:lpstr>INTRODUCCION </vt:lpstr>
      <vt:lpstr>A CRISTO  POR QUE  EL TIENE PALBRAS DE VIDA ETERNA</vt:lpstr>
      <vt:lpstr>A CRISTO  POR QUE  EL TIENE PALBRAS DE VIDA ETERNA</vt:lpstr>
      <vt:lpstr>A CRISTO  POR QUE  EL TIENE PALBRAS DE VIDA ETERNA</vt:lpstr>
      <vt:lpstr>A CRISTO  POR QUE  EL TIENE PALBRAS DE VIDA ETERNA</vt:lpstr>
      <vt:lpstr>AQUIEN IREMOS ESTE AÑO 2024 </vt:lpstr>
      <vt:lpstr>La Palabra</vt:lpstr>
      <vt:lpstr>La palabra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AQUIEN IREMOS ESTE AÑO 2024  JUAN 6:68</dc:title>
  <dc:creator>Hoswaldo</dc:creator>
  <cp:lastModifiedBy>Hoswaldo</cp:lastModifiedBy>
  <cp:revision>14</cp:revision>
  <dcterms:modified xsi:type="dcterms:W3CDTF">2024-01-16T06:21:53Z</dcterms:modified>
</cp:coreProperties>
</file>