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7" r:id="rId4"/>
    <p:sldId id="268" r:id="rId5"/>
    <p:sldId id="258" r:id="rId6"/>
    <p:sldId id="259" r:id="rId7"/>
    <p:sldId id="269" r:id="rId8"/>
    <p:sldId id="270" r:id="rId9"/>
    <p:sldId id="260" r:id="rId10"/>
    <p:sldId id="261" r:id="rId11"/>
    <p:sldId id="262" r:id="rId12"/>
    <p:sldId id="263" r:id="rId13"/>
    <p:sldId id="266" r:id="rId14"/>
    <p:sldId id="264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84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940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1B8A4-88EA-238D-BCF3-8899D1B3A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90BA26-E000-E0BA-392D-01C6E07553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CD549D-C9D0-BF61-F8DF-FB52687198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4F8661-E5DA-8812-25A1-462511650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874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7644F-A16F-BB5A-7BFD-20068B913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119159-BBF6-AAF7-1A4B-51520D99E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37E20E-3BE3-B4F5-0E5D-8B4BC2D362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7B8DBD-C1A5-26E8-E778-ABC65EED78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53082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280160"/>
            <a:ext cx="7863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membresía en la iglesia local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65176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Responsabilidades del miembro y de la iglesia según la Biblia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420624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base en el escrito de Hoswaldo Moreno Parrales</a:t>
            </a:r>
            <a:endParaRPr lang="en-US" sz="1400" dirty="0"/>
          </a:p>
        </p:txBody>
      </p:sp>
      <p:pic>
        <p:nvPicPr>
          <p:cNvPr id="6" name="Imagen 5" descr="Un grupo de personas en un periódico&#10;&#10;El contenido generado por IA puede ser incorrecto.">
            <a:extLst>
              <a:ext uri="{FF2B5EF4-FFF2-40B4-BE49-F238E27FC236}">
                <a16:creationId xmlns:a16="http://schemas.microsoft.com/office/drawing/2014/main" id="{158D78A8-59D8-7BEA-AAAA-442B37FC1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 sentidos de la palabra iglesia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640080" y="150876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 txBox="1"/>
          <p:nvPr/>
        </p:nvSpPr>
        <p:spPr>
          <a:xfrm>
            <a:off x="64008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188720"/>
            <a:ext cx="7223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Iglesia universal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el grupo de los salvos en el mundo. El Señor añade a ella los que van siendo salvos (Hechos 2:47). La membresía es acción exclusiva del Señor.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246888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640080" y="278892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 txBox="1"/>
          <p:nvPr/>
        </p:nvSpPr>
        <p:spPr>
          <a:xfrm>
            <a:off x="640080" y="2788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280160" y="2468880"/>
            <a:ext cx="7223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Iglesia local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la congregación local, la única organización conocida en el Nuevo Testamento (1 Cor. 1:2; Efesios 1:1). No hay otra mayor ni menor.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57200" y="374904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640080" y="406908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 txBox="1"/>
          <p:nvPr/>
        </p:nvSpPr>
        <p:spPr>
          <a:xfrm>
            <a:off x="640080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3749040"/>
            <a:ext cx="7223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Congregaciones independientes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Pueden existir varias en un lugar, cada una independiente de las otras, bajo la autoridad de Cristo (Romanos 16:16; Gálatas 1:2).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6745CC7-F68E-D230-E62F-AFAB2B08822D}"/>
              </a:ext>
            </a:extLst>
          </p:cNvPr>
          <p:cNvSpPr txBox="1"/>
          <p:nvPr/>
        </p:nvSpPr>
        <p:spPr>
          <a:xfrm>
            <a:off x="283221" y="116846"/>
            <a:ext cx="8237692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B2A49"/>
              </a:solidFill>
              <a:effectLst/>
              <a:uLnTx/>
              <a:uFillTx/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algn="just"/>
            <a:endParaRPr lang="en-US" sz="2000" b="1" dirty="0">
              <a:solidFill>
                <a:srgbClr val="1B2A49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algn="just"/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B2A49"/>
              </a:solidFill>
              <a:effectLst/>
              <a:uLnTx/>
              <a:uFillTx/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algn="just"/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Abadi" panose="020B0604020104020204" pitchFamily="34" charset="0"/>
                <a:ea typeface="Cambria" pitchFamily="34" charset="-122"/>
                <a:cs typeface="Cambria" pitchFamily="34" charset="-120"/>
              </a:rPr>
              <a:t>La Iglesi</a:t>
            </a:r>
            <a:r>
              <a:rPr lang="en-US" b="1" dirty="0">
                <a:solidFill>
                  <a:srgbClr val="1B2A49"/>
                </a:solidFill>
                <a:latin typeface="Abadi" panose="020B0604020104020204" pitchFamily="34" charset="0"/>
                <a:ea typeface="Cambria" pitchFamily="34" charset="-122"/>
                <a:cs typeface="Cambria" pitchFamily="34" charset="-120"/>
              </a:rPr>
              <a:t>a  el termino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Abadi" panose="020B0604020104020204" pitchFamily="34" charset="0"/>
                <a:ea typeface="Cambria" pitchFamily="34" charset="-122"/>
                <a:cs typeface="Cambria" pitchFamily="34" charset="-120"/>
              </a:rPr>
              <a:t>Griego  en el nuevo Testamento :</a:t>
            </a:r>
            <a:r>
              <a:rPr lang="es-MX" dirty="0">
                <a:latin typeface="Abadi" panose="020B0604020104020204" pitchFamily="34" charset="0"/>
              </a:rPr>
              <a:t>“</a:t>
            </a:r>
            <a:r>
              <a:rPr lang="es-MX" dirty="0" err="1">
                <a:latin typeface="Abadi" panose="020B0604020104020204" pitchFamily="34" charset="0"/>
              </a:rPr>
              <a:t>ekklesía</a:t>
            </a:r>
            <a:r>
              <a:rPr lang="es-MX" dirty="0">
                <a:latin typeface="Abadi" panose="020B0604020104020204" pitchFamily="34" charset="0"/>
              </a:rPr>
              <a:t>”, que etimológicamente   proviene de </a:t>
            </a:r>
            <a:r>
              <a:rPr lang="es-MX" dirty="0" err="1">
                <a:latin typeface="Abadi" panose="020B0604020104020204" pitchFamily="34" charset="0"/>
              </a:rPr>
              <a:t>ek</a:t>
            </a:r>
            <a:r>
              <a:rPr lang="es-MX" dirty="0">
                <a:latin typeface="Abadi" panose="020B0604020104020204" pitchFamily="34" charset="0"/>
              </a:rPr>
              <a:t> ("fuera") y </a:t>
            </a:r>
            <a:r>
              <a:rPr lang="es-MX" dirty="0" err="1">
                <a:latin typeface="Abadi" panose="020B0604020104020204" pitchFamily="34" charset="0"/>
              </a:rPr>
              <a:t>kaleo</a:t>
            </a:r>
            <a:r>
              <a:rPr lang="es-MX" dirty="0">
                <a:latin typeface="Abadi" panose="020B0604020104020204" pitchFamily="34" charset="0"/>
              </a:rPr>
              <a:t> ("llamar"), significando literalmente "los llamados  fuera". En el griego este término se empleaba para llamar a la asamblea. El término griego del Nuevo Testamento para iglesia es </a:t>
            </a:r>
            <a:r>
              <a:rPr lang="es-MX" b="1" dirty="0">
                <a:latin typeface="Abadi" panose="020B0604020104020204" pitchFamily="34" charset="0"/>
              </a:rPr>
              <a:t>Hechos de los Apóstoles 2:47   </a:t>
            </a:r>
            <a:r>
              <a:rPr lang="es-MX" i="1" dirty="0">
                <a:latin typeface="Abadi" panose="020B0604020104020204" pitchFamily="34" charset="0"/>
              </a:rPr>
              <a:t>… Y el Señor añadía cada día a la iglesia (</a:t>
            </a:r>
            <a:r>
              <a:rPr lang="es-MX" i="1" dirty="0" err="1">
                <a:latin typeface="Abadi" panose="020B0604020104020204" pitchFamily="34" charset="0"/>
              </a:rPr>
              <a:t>ekklesía</a:t>
            </a:r>
            <a:r>
              <a:rPr lang="es-MX" i="1" dirty="0">
                <a:latin typeface="Abadi" panose="020B0604020104020204" pitchFamily="34" charset="0"/>
              </a:rPr>
              <a:t>;) los que habían de ser salvo</a:t>
            </a:r>
          </a:p>
          <a:p>
            <a:pPr algn="just"/>
            <a:endParaRPr lang="es-MX" b="1" u="sng" dirty="0">
              <a:latin typeface="Abadi" panose="020B0604020104020204" pitchFamily="34" charset="0"/>
            </a:endParaRPr>
          </a:p>
          <a:p>
            <a:pPr algn="just"/>
            <a:r>
              <a:rPr lang="es-MX" b="1" u="sng" dirty="0">
                <a:latin typeface="Abadi" panose="020B0604020104020204" pitchFamily="34" charset="0"/>
              </a:rPr>
              <a:t>El </a:t>
            </a:r>
            <a:r>
              <a:rPr lang="es-MX" b="1" u="sng" dirty="0" err="1">
                <a:latin typeface="Abadi" panose="020B0604020104020204" pitchFamily="34" charset="0"/>
              </a:rPr>
              <a:t>comentariata</a:t>
            </a:r>
            <a:r>
              <a:rPr lang="es-MX" b="1" u="sng" dirty="0">
                <a:latin typeface="Abadi" panose="020B0604020104020204" pitchFamily="34" charset="0"/>
              </a:rPr>
              <a:t> </a:t>
            </a:r>
            <a:r>
              <a:rPr lang="es-MX" b="1" u="sng" dirty="0" err="1">
                <a:latin typeface="Abadi" panose="020B0604020104020204" pitchFamily="34" charset="0"/>
              </a:rPr>
              <a:t>Sugel</a:t>
            </a:r>
            <a:r>
              <a:rPr lang="es-MX" b="1" u="sng" dirty="0">
                <a:latin typeface="Abadi" panose="020B0604020104020204" pitchFamily="34" charset="0"/>
              </a:rPr>
              <a:t> </a:t>
            </a:r>
            <a:r>
              <a:rPr lang="es-MX" b="1" u="sng" dirty="0" err="1">
                <a:latin typeface="Abadi" panose="020B0604020104020204" pitchFamily="34" charset="0"/>
              </a:rPr>
              <a:t>Michelén</a:t>
            </a:r>
            <a:r>
              <a:rPr lang="es-MX" dirty="0">
                <a:latin typeface="Abadi" panose="020B0604020104020204" pitchFamily="34" charset="0"/>
              </a:rPr>
              <a:t>: La membresía en la iglesia local es un compromiso formal, consciente y responsable mediante el cual un creyente se une a una congregación específica para vivir la vida cristiana en  comunión , bajo la autoridad de Cristo ejercida por medio  del nuevo Testamento y de los pastores, y en mutua edificación con los demás miembros. Hechos 9:29 </a:t>
            </a:r>
            <a:endParaRPr lang="es-ES" dirty="0">
              <a:latin typeface="Abadi" panose="020B0604020104020204" pitchFamily="34" charset="0"/>
            </a:endParaRP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D890E80E-6C8E-9C8C-C171-AA90B2B23D46}"/>
              </a:ext>
            </a:extLst>
          </p:cNvPr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 sentidos de la palabra iglesia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1314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208ECC5-C039-8B80-7456-9F95D27C35D5}"/>
              </a:ext>
            </a:extLst>
          </p:cNvPr>
          <p:cNvSpPr txBox="1"/>
          <p:nvPr/>
        </p:nvSpPr>
        <p:spPr>
          <a:xfrm>
            <a:off x="0" y="619185"/>
            <a:ext cx="9143999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600" b="1" dirty="0"/>
              <a:t>   </a:t>
            </a:r>
            <a:r>
              <a:rPr lang="es-MX" b="1" dirty="0"/>
              <a:t>El comentarista RC </a:t>
            </a:r>
            <a:r>
              <a:rPr lang="es-MX" b="1" dirty="0" err="1"/>
              <a:t>Sproul</a:t>
            </a:r>
            <a:r>
              <a:rPr lang="es-MX" b="1" dirty="0"/>
              <a:t> : </a:t>
            </a:r>
            <a:r>
              <a:rPr lang="es-MX" dirty="0"/>
              <a:t>La membresía en la iglesia local es el compromiso formal y obediente de un creyente de unirse a una congregación específica, para vivir bajo la autoridad de   Cristo ejercida por medio de los pastores, y    participar con responsabilidad de la  gracia, el amor  Dios  y crecer en comunión y santificación junto al cuerpo de Cristo</a:t>
            </a:r>
          </a:p>
          <a:p>
            <a:pPr algn="just"/>
            <a:endParaRPr lang="es-MX" dirty="0"/>
          </a:p>
          <a:p>
            <a:pPr algn="just"/>
            <a:r>
              <a:rPr lang="es-MX" dirty="0"/>
              <a:t>Dios nos incorpora a su familia: la iglesia universal Efesios 1:4-5 4 …según nos escogió en él antes de la fundación del mundo, para que fuésemos santos y sin mancha delante de él, 5 en amor habiéndonos predestinado para ser adoptados hijos suyos por medio de Jesucristo, según el puro afecto de su voluntad   </a:t>
            </a:r>
            <a:r>
              <a:rPr lang="es-ES" dirty="0"/>
              <a:t> </a:t>
            </a:r>
          </a:p>
          <a:p>
            <a:pPr algn="just"/>
            <a:endParaRPr lang="es-ES" dirty="0"/>
          </a:p>
          <a:p>
            <a:pPr algn="just"/>
            <a:r>
              <a:rPr lang="es-MX" sz="1600" b="1" dirty="0"/>
              <a:t>Responsabilidades de los miembros de la iglesia local    </a:t>
            </a:r>
            <a:r>
              <a:rPr lang="es-ES" sz="1600" u="sng" dirty="0"/>
              <a:t>Obedecer los textos “unos y otros” </a:t>
            </a:r>
            <a:r>
              <a:rPr lang="es-ES" sz="1600" dirty="0"/>
              <a:t>--  </a:t>
            </a:r>
            <a:r>
              <a:rPr lang="es-ES" sz="1600" u="sng" dirty="0" err="1"/>
              <a:t>Jn</a:t>
            </a:r>
            <a:r>
              <a:rPr lang="es-ES" sz="1600" u="sng" dirty="0"/>
              <a:t> 13:34</a:t>
            </a:r>
            <a:r>
              <a:rPr lang="es-ES" sz="1600" dirty="0"/>
              <a:t>, amar ..  </a:t>
            </a:r>
            <a:r>
              <a:rPr lang="es-ES" sz="1600" u="sng" dirty="0"/>
              <a:t>Rom. 12:10</a:t>
            </a:r>
            <a:r>
              <a:rPr lang="es-ES" sz="1600" dirty="0"/>
              <a:t>, ser afectuosos.. 15:14, amonestar … 16:16, saludar .. 1 </a:t>
            </a:r>
            <a:r>
              <a:rPr lang="es-ES" sz="1600" dirty="0" err="1"/>
              <a:t>Cor</a:t>
            </a:r>
            <a:r>
              <a:rPr lang="es-ES" sz="1600" dirty="0"/>
              <a:t>. 12:26, preocuparse … </a:t>
            </a:r>
            <a:r>
              <a:rPr lang="es-ES" sz="1600" dirty="0" err="1"/>
              <a:t>Gál</a:t>
            </a:r>
            <a:r>
              <a:rPr lang="es-ES" sz="1600" dirty="0"/>
              <a:t>. 3:13, servir  .. 5:15, no morder … 5:26, no irritar, no envidiar … 6:3, sobrellevar … Efes. 4:2, soportar .. 4:32, perdonar .. </a:t>
            </a:r>
            <a:r>
              <a:rPr lang="es-ES" sz="1600" dirty="0" err="1"/>
              <a:t>Heb</a:t>
            </a:r>
            <a:r>
              <a:rPr lang="es-ES" sz="1600" dirty="0"/>
              <a:t>. 10:24, considerar … Sant. 4:11, no murmurar .. 5:9, no quejarse … 5:16, confesar faltas .. </a:t>
            </a:r>
            <a:r>
              <a:rPr lang="es-MX" sz="1600" dirty="0"/>
              <a:t> Membresía en la iglesia local implica un </a:t>
            </a:r>
            <a:r>
              <a:rPr lang="es-MX" sz="1600" u="sng" dirty="0"/>
              <a:t>compromiso fuerte</a:t>
            </a:r>
            <a:r>
              <a:rPr lang="es-MX" sz="1600" dirty="0"/>
              <a:t>. Hacemos </a:t>
            </a:r>
            <a:r>
              <a:rPr lang="es-MX" sz="1600" i="1" dirty="0"/>
              <a:t>pacto</a:t>
            </a:r>
            <a:r>
              <a:rPr lang="es-MX" sz="1600" dirty="0"/>
              <a:t> con Dios y con los otros miembros de la congregación. Implica </a:t>
            </a:r>
            <a:r>
              <a:rPr lang="es-MX" sz="1600" u="sng" dirty="0"/>
              <a:t>lealtad</a:t>
            </a:r>
            <a:r>
              <a:rPr lang="es-MX" sz="1600" dirty="0"/>
              <a:t>.</a:t>
            </a:r>
            <a:endParaRPr lang="es-ES" sz="16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B3DE119-4230-F73C-82C7-EE64C7147272}"/>
              </a:ext>
            </a:extLst>
          </p:cNvPr>
          <p:cNvSpPr/>
          <p:nvPr/>
        </p:nvSpPr>
        <p:spPr>
          <a:xfrm>
            <a:off x="0" y="0"/>
            <a:ext cx="9143999" cy="61918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MX" sz="3600" b="1" dirty="0"/>
              <a:t>La  palabra membresía 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239443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¿Quién acepta a un miembro?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640080" y="150876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 txBox="1"/>
          <p:nvPr/>
        </p:nvSpPr>
        <p:spPr>
          <a:xfrm>
            <a:off x="64008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188720"/>
            <a:ext cx="7223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ancianos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membresía local está a cargo de los ancianos, que cuidan de la grey (</a:t>
            </a: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Pedro 5:1-3</a:t>
            </a: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 Son los que permiten el ingreso y el egreso en la Iglesia local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246888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640080" y="278892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 txBox="1"/>
          <p:nvPr/>
        </p:nvSpPr>
        <p:spPr>
          <a:xfrm>
            <a:off x="640080" y="2788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288252" y="2445818"/>
            <a:ext cx="7223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 hay ancianos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varones que trabajan en la obra local, según los parámetros bíblicos.</a:t>
            </a: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Timoteo 2:2</a:t>
            </a:r>
            <a:endParaRPr lang="en-US" sz="1600" b="1" dirty="0"/>
          </a:p>
        </p:txBody>
      </p:sp>
      <p:sp>
        <p:nvSpPr>
          <p:cNvPr id="11" name="Shape 9"/>
          <p:cNvSpPr/>
          <p:nvPr/>
        </p:nvSpPr>
        <p:spPr>
          <a:xfrm>
            <a:off x="457200" y="374904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640080" y="406908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 txBox="1"/>
          <p:nvPr/>
        </p:nvSpPr>
        <p:spPr>
          <a:xfrm>
            <a:off x="640080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3749040"/>
            <a:ext cx="7223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por una sola persona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 por favoritismo, amiguismo, sentimientos o por buscar número de miembros. La iglesia tiene el derecho y la responsabilidad de preguntar (</a:t>
            </a: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Hechos 9:26-28</a:t>
            </a: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  <p:bldP spid="10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quién se recibe y a quién no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640080" y="134874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 txBox="1"/>
          <p:nvPr/>
        </p:nvSpPr>
        <p:spPr>
          <a:xfrm>
            <a:off x="640080" y="13487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18872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recibe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hermano que anda conforme a la Palabra de Dios y predica la sana </a:t>
            </a:r>
            <a:r>
              <a:rPr lang="en-US" sz="140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doctrina</a:t>
            </a: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 Juan 9-10.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214884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640080" y="230886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 txBox="1"/>
          <p:nvPr/>
        </p:nvSpPr>
        <p:spPr>
          <a:xfrm>
            <a:off x="640080" y="23088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280160" y="214884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se recibe: el que anda en pecado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Corintios 5:1-13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57200" y="310896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640080" y="326898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 txBox="1"/>
          <p:nvPr/>
        </p:nvSpPr>
        <p:spPr>
          <a:xfrm>
            <a:off x="640080" y="32689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310896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se recibe: el que anda desordenadamente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Tesalonicenses 3:6-14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57200" y="40690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640080" y="422910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 txBox="1"/>
          <p:nvPr/>
        </p:nvSpPr>
        <p:spPr>
          <a:xfrm>
            <a:off x="640080" y="42291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280160" y="406908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se recibe: el que no trae la sana doctrina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Juan 9-10; Romanos 16:17-18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A32715-3691-326B-D01B-F6190CF94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990FE08-98C3-F3A0-DC12-ABE627B594D1}"/>
              </a:ext>
            </a:extLst>
          </p:cNvPr>
          <p:cNvSpPr txBox="1"/>
          <p:nvPr/>
        </p:nvSpPr>
        <p:spPr>
          <a:xfrm>
            <a:off x="332584" y="91440"/>
            <a:ext cx="883650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Razones equivocadas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por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200" b="1" dirty="0" err="1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retirar</a:t>
            </a:r>
            <a:r>
              <a:rPr lang="en-US" sz="32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200" b="1" dirty="0" err="1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membresia</a:t>
            </a:r>
            <a:r>
              <a:rPr lang="en-US" sz="32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A55404C-DD24-FE24-84A6-CADE67E322B3}"/>
              </a:ext>
            </a:extLst>
          </p:cNvPr>
          <p:cNvSpPr/>
          <p:nvPr/>
        </p:nvSpPr>
        <p:spPr>
          <a:xfrm>
            <a:off x="457200" y="118872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E92264E-4C26-62DA-B282-E8B4E5AB6E41}"/>
              </a:ext>
            </a:extLst>
          </p:cNvPr>
          <p:cNvSpPr/>
          <p:nvPr/>
        </p:nvSpPr>
        <p:spPr>
          <a:xfrm>
            <a:off x="640080" y="134874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4D1EF5A-F678-48A4-C267-DD0722806D85}"/>
              </a:ext>
            </a:extLst>
          </p:cNvPr>
          <p:cNvSpPr txBox="1"/>
          <p:nvPr/>
        </p:nvSpPr>
        <p:spPr>
          <a:xfrm>
            <a:off x="640080" y="13487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EF439D7-169E-7758-8B47-4C5BB2C9DDBA}"/>
              </a:ext>
            </a:extLst>
          </p:cNvPr>
          <p:cNvSpPr txBox="1"/>
          <p:nvPr/>
        </p:nvSpPr>
        <p:spPr>
          <a:xfrm>
            <a:off x="1280160" y="118872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El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pecado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en la Iglesia local . 1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Corintios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5: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9-13 ;Galatas 6:1-2  </a:t>
            </a:r>
            <a:r>
              <a:rPr kumimoji="0" lang="en-US" sz="1600" b="1" i="0" u="none" strike="noStrike" kern="1200" cap="none" spc="0" normalizeH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Apocalisis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3;4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AEB333E7-C006-A7D5-9838-2738297510B6}"/>
              </a:ext>
            </a:extLst>
          </p:cNvPr>
          <p:cNvSpPr/>
          <p:nvPr/>
        </p:nvSpPr>
        <p:spPr>
          <a:xfrm>
            <a:off x="457200" y="214884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0DC5F5F-EE64-180E-709E-DAFB32B7CFF3}"/>
              </a:ext>
            </a:extLst>
          </p:cNvPr>
          <p:cNvSpPr/>
          <p:nvPr/>
        </p:nvSpPr>
        <p:spPr>
          <a:xfrm>
            <a:off x="640080" y="230886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B93F7C97-4537-20EC-DBDE-5975BCF3AAC8}"/>
              </a:ext>
            </a:extLst>
          </p:cNvPr>
          <p:cNvSpPr txBox="1"/>
          <p:nvPr/>
        </p:nvSpPr>
        <p:spPr>
          <a:xfrm>
            <a:off x="640080" y="23088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988A7088-910E-1921-6B5E-D60366EA0EB7}"/>
              </a:ext>
            </a:extLst>
          </p:cNvPr>
          <p:cNvSpPr txBox="1"/>
          <p:nvPr/>
        </p:nvSpPr>
        <p:spPr>
          <a:xfrm>
            <a:off x="1280160" y="214884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 err="1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Desacuerdo</a:t>
            </a: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sobre</a:t>
            </a: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asuntos</a:t>
            </a: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secundarios</a:t>
            </a: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 Timoteo 2:14-16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8DD3290C-9282-8EDD-2C1E-EA37755B3ED2}"/>
              </a:ext>
            </a:extLst>
          </p:cNvPr>
          <p:cNvSpPr/>
          <p:nvPr/>
        </p:nvSpPr>
        <p:spPr>
          <a:xfrm>
            <a:off x="457200" y="310896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D9056027-E7BD-AF13-6213-E09FA7A9909D}"/>
              </a:ext>
            </a:extLst>
          </p:cNvPr>
          <p:cNvSpPr/>
          <p:nvPr/>
        </p:nvSpPr>
        <p:spPr>
          <a:xfrm>
            <a:off x="640080" y="326898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5DB86627-E8EB-1BEF-3C1A-F64A04960A56}"/>
              </a:ext>
            </a:extLst>
          </p:cNvPr>
          <p:cNvSpPr txBox="1"/>
          <p:nvPr/>
        </p:nvSpPr>
        <p:spPr>
          <a:xfrm>
            <a:off x="640080" y="32689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23028C48-6758-139C-A584-91DE25C4C57F}"/>
              </a:ext>
            </a:extLst>
          </p:cNvPr>
          <p:cNvSpPr txBox="1"/>
          <p:nvPr/>
        </p:nvSpPr>
        <p:spPr>
          <a:xfrm>
            <a:off x="1280160" y="310896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falta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de union en la Iglesia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Probervios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6:16-19 Efesios 4:3;Filipenses 2:3-4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4D2B4378-357C-38A8-6159-CA058026A657}"/>
              </a:ext>
            </a:extLst>
          </p:cNvPr>
          <p:cNvSpPr/>
          <p:nvPr/>
        </p:nvSpPr>
        <p:spPr>
          <a:xfrm>
            <a:off x="457200" y="40690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F384392F-3EA1-7C83-8457-06B3D04815D1}"/>
              </a:ext>
            </a:extLst>
          </p:cNvPr>
          <p:cNvSpPr/>
          <p:nvPr/>
        </p:nvSpPr>
        <p:spPr>
          <a:xfrm>
            <a:off x="640080" y="422910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4518CAB4-2F9D-2128-2390-722F83487A2C}"/>
              </a:ext>
            </a:extLst>
          </p:cNvPr>
          <p:cNvSpPr txBox="1"/>
          <p:nvPr/>
        </p:nvSpPr>
        <p:spPr>
          <a:xfrm>
            <a:off x="640080" y="42291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CC7D7F4C-C913-9E4E-49B7-B5580C5FFD1E}"/>
              </a:ext>
            </a:extLst>
          </p:cNvPr>
          <p:cNvSpPr txBox="1"/>
          <p:nvPr/>
        </p:nvSpPr>
        <p:spPr>
          <a:xfrm>
            <a:off x="1280160" y="406908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Ofensas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personales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Mateo 18:16-20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330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>
            <a:extLst>
              <a:ext uri="{FF2B5EF4-FFF2-40B4-BE49-F238E27FC236}">
                <a16:creationId xmlns:a16="http://schemas.microsoft.com/office/drawing/2014/main" id="{A2D8A6B7-540B-473F-8EEE-978419E4823C}"/>
              </a:ext>
            </a:extLst>
          </p:cNvPr>
          <p:cNvSpPr/>
          <p:nvPr/>
        </p:nvSpPr>
        <p:spPr>
          <a:xfrm>
            <a:off x="640080" y="134874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424CAB62-932A-4F43-D779-EF4B3C5853AE}"/>
              </a:ext>
            </a:extLst>
          </p:cNvPr>
          <p:cNvSpPr txBox="1"/>
          <p:nvPr/>
        </p:nvSpPr>
        <p:spPr>
          <a:xfrm>
            <a:off x="721000" y="1348740"/>
            <a:ext cx="228600" cy="383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C6F85954-E010-2AC8-EB0C-AA9A726B38BE}"/>
              </a:ext>
            </a:extLst>
          </p:cNvPr>
          <p:cNvSpPr txBox="1"/>
          <p:nvPr/>
        </p:nvSpPr>
        <p:spPr>
          <a:xfrm>
            <a:off x="1097280" y="1188720"/>
            <a:ext cx="7325720" cy="7772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Falta de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voluntad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para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someterse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a la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aotoridad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1 Timoteo5:19-20 ;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Hebreo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13 :7;17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Shape 6">
            <a:extLst>
              <a:ext uri="{FF2B5EF4-FFF2-40B4-BE49-F238E27FC236}">
                <a16:creationId xmlns:a16="http://schemas.microsoft.com/office/drawing/2014/main" id="{8D35227B-94DB-A445-96D1-D01F8C02D94E}"/>
              </a:ext>
            </a:extLst>
          </p:cNvPr>
          <p:cNvSpPr/>
          <p:nvPr/>
        </p:nvSpPr>
        <p:spPr>
          <a:xfrm>
            <a:off x="640080" y="230886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7">
            <a:extLst>
              <a:ext uri="{FF2B5EF4-FFF2-40B4-BE49-F238E27FC236}">
                <a16:creationId xmlns:a16="http://schemas.microsoft.com/office/drawing/2014/main" id="{C52E8B57-4281-557E-2050-2CE9F584361C}"/>
              </a:ext>
            </a:extLst>
          </p:cNvPr>
          <p:cNvSpPr txBox="1"/>
          <p:nvPr/>
        </p:nvSpPr>
        <p:spPr>
          <a:xfrm>
            <a:off x="640080" y="23088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8">
            <a:extLst>
              <a:ext uri="{FF2B5EF4-FFF2-40B4-BE49-F238E27FC236}">
                <a16:creationId xmlns:a16="http://schemas.microsoft.com/office/drawing/2014/main" id="{B72C9815-890F-39C5-498A-3ADF5825ABA8}"/>
              </a:ext>
            </a:extLst>
          </p:cNvPr>
          <p:cNvSpPr txBox="1"/>
          <p:nvPr/>
        </p:nvSpPr>
        <p:spPr>
          <a:xfrm>
            <a:off x="1199240" y="2187783"/>
            <a:ext cx="7223760" cy="7772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baja  vision de la Iglesia  Efesios 5:25-27; </a:t>
            </a:r>
            <a:r>
              <a:rPr lang="en-US" b="1" dirty="0" err="1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Colocenses</a:t>
            </a:r>
            <a:r>
              <a:rPr lang="en-US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2:19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Shape 10">
            <a:extLst>
              <a:ext uri="{FF2B5EF4-FFF2-40B4-BE49-F238E27FC236}">
                <a16:creationId xmlns:a16="http://schemas.microsoft.com/office/drawing/2014/main" id="{22E37871-79E2-8B03-A947-9D9BEA109920}"/>
              </a:ext>
            </a:extLst>
          </p:cNvPr>
          <p:cNvSpPr/>
          <p:nvPr/>
        </p:nvSpPr>
        <p:spPr>
          <a:xfrm>
            <a:off x="640080" y="326898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11">
            <a:extLst>
              <a:ext uri="{FF2B5EF4-FFF2-40B4-BE49-F238E27FC236}">
                <a16:creationId xmlns:a16="http://schemas.microsoft.com/office/drawing/2014/main" id="{DE490C0E-B4E8-15B8-C220-5E4E99C47E59}"/>
              </a:ext>
            </a:extLst>
          </p:cNvPr>
          <p:cNvSpPr txBox="1"/>
          <p:nvPr/>
        </p:nvSpPr>
        <p:spPr>
          <a:xfrm>
            <a:off x="583436" y="32123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</a:rPr>
              <a:t>7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12">
            <a:extLst>
              <a:ext uri="{FF2B5EF4-FFF2-40B4-BE49-F238E27FC236}">
                <a16:creationId xmlns:a16="http://schemas.microsoft.com/office/drawing/2014/main" id="{D5E1FEAE-746C-DD52-CAF9-EF18ECC3060F}"/>
              </a:ext>
            </a:extLst>
          </p:cNvPr>
          <p:cNvSpPr txBox="1"/>
          <p:nvPr/>
        </p:nvSpPr>
        <p:spPr>
          <a:xfrm>
            <a:off x="1280160" y="3108960"/>
            <a:ext cx="7223760" cy="7772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Desobedencia a la Verdad   2 Timoteo 4:2-4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Shape 14">
            <a:extLst>
              <a:ext uri="{FF2B5EF4-FFF2-40B4-BE49-F238E27FC236}">
                <a16:creationId xmlns:a16="http://schemas.microsoft.com/office/drawing/2014/main" id="{A9C685F4-C209-1733-0714-BB248517D1B2}"/>
              </a:ext>
            </a:extLst>
          </p:cNvPr>
          <p:cNvSpPr/>
          <p:nvPr/>
        </p:nvSpPr>
        <p:spPr>
          <a:xfrm>
            <a:off x="640080" y="422910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5">
            <a:extLst>
              <a:ext uri="{FF2B5EF4-FFF2-40B4-BE49-F238E27FC236}">
                <a16:creationId xmlns:a16="http://schemas.microsoft.com/office/drawing/2014/main" id="{1EC2E5D5-379A-B6BF-B592-12A6AC0E9C4D}"/>
              </a:ext>
            </a:extLst>
          </p:cNvPr>
          <p:cNvSpPr txBox="1"/>
          <p:nvPr/>
        </p:nvSpPr>
        <p:spPr>
          <a:xfrm>
            <a:off x="640080" y="42291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  <p:sp>
        <p:nvSpPr>
          <p:cNvPr id="13" name="Text 16">
            <a:extLst>
              <a:ext uri="{FF2B5EF4-FFF2-40B4-BE49-F238E27FC236}">
                <a16:creationId xmlns:a16="http://schemas.microsoft.com/office/drawing/2014/main" id="{5E130F40-A7ED-E109-E48A-194FFE2E58F0}"/>
              </a:ext>
            </a:extLst>
          </p:cNvPr>
          <p:cNvSpPr txBox="1"/>
          <p:nvPr/>
        </p:nvSpPr>
        <p:spPr>
          <a:xfrm>
            <a:off x="1280160" y="3954780"/>
            <a:ext cx="7223760" cy="7772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 division de la Iglesia  </a:t>
            </a:r>
            <a:r>
              <a:rPr lang="en-US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ebreos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12:15; Romanos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16:17-18;Heb 12:15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6D59028-ECCA-3451-6D5D-AF9F62D9B379}"/>
              </a:ext>
            </a:extLst>
          </p:cNvPr>
          <p:cNvSpPr txBox="1"/>
          <p:nvPr/>
        </p:nvSpPr>
        <p:spPr>
          <a:xfrm>
            <a:off x="169933" y="124365"/>
            <a:ext cx="85532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Razones equivocadas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por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retirar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membresia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813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9" grpId="0" animBg="1"/>
      <p:bldP spid="10" grpId="0" animBg="1"/>
      <p:bldP spid="13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Miembros activos: ejemplos bíblicos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560320" cy="3291840"/>
          </a:xfrm>
          <a:prstGeom prst="roundRect">
            <a:avLst>
              <a:gd name="adj" fmla="val 3571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1463040" y="1463040"/>
            <a:ext cx="548640" cy="5486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 txBox="1"/>
          <p:nvPr/>
        </p:nvSpPr>
        <p:spPr>
          <a:xfrm>
            <a:off x="1463040" y="1463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1945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Saulo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74320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</a:t>
            </a:r>
            <a:r>
              <a:rPr lang="en-US" sz="140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juntó</a:t>
            </a: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con la </a:t>
            </a:r>
            <a:r>
              <a:rPr lang="en-US" sz="140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iglesia</a:t>
            </a: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 Jerusalén para </a:t>
            </a:r>
            <a:r>
              <a:rPr lang="en-US" sz="140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funcionar</a:t>
            </a: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</a:t>
            </a: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miembro del </a:t>
            </a:r>
            <a:r>
              <a:rPr lang="en-US" sz="140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cuerpo</a:t>
            </a: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140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evangelizar</a:t>
            </a: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0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Hechos</a:t>
            </a: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9:26-30).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291840" y="1280160"/>
            <a:ext cx="2560320" cy="3291840"/>
          </a:xfrm>
          <a:prstGeom prst="roundRect">
            <a:avLst>
              <a:gd name="adj" fmla="val 3571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4297680" y="1463040"/>
            <a:ext cx="548640" cy="5486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 txBox="1"/>
          <p:nvPr/>
        </p:nvSpPr>
        <p:spPr>
          <a:xfrm>
            <a:off x="4297680" y="1463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3474720" y="21945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Febe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3474720" y="274320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Miembro activa en Cencrea; ayudó a muchos, también a Pablo (Romanos 16:1-2).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0" y="1280160"/>
            <a:ext cx="2560320" cy="3291840"/>
          </a:xfrm>
          <a:prstGeom prst="roundRect">
            <a:avLst>
              <a:gd name="adj" fmla="val 3571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Shape 12"/>
          <p:cNvSpPr/>
          <p:nvPr/>
        </p:nvSpPr>
        <p:spPr>
          <a:xfrm>
            <a:off x="7132320" y="1463040"/>
            <a:ext cx="548640" cy="5486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3"/>
          <p:cNvSpPr txBox="1"/>
          <p:nvPr/>
        </p:nvSpPr>
        <p:spPr>
          <a:xfrm>
            <a:off x="7132320" y="1463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6309360" y="21945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Apolos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6309360" y="274320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reunió con la iglesia en Acaya y fue de gran provecho (Hechos 18:27-28).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10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existe la membresía de "banca"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640080" y="150876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 txBox="1"/>
          <p:nvPr/>
        </p:nvSpPr>
        <p:spPr>
          <a:xfrm>
            <a:off x="64008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188720"/>
            <a:ext cx="7223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Funcionar como miembro del cuerpo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miembro cumple su función (Romanos 12:3-8; Efesios 4:12,16).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246888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640080" y="278892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 txBox="1"/>
          <p:nvPr/>
        </p:nvSpPr>
        <p:spPr>
          <a:xfrm>
            <a:off x="640080" y="2788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280160" y="2468880"/>
            <a:ext cx="7223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ser dominguero ni inerte ni tibios  ni tardero a la reunion de la Iglesia 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Visitar a los hermanos y cumplir los acuerdos de la iglesia local.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57200" y="374904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640080" y="406908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 txBox="1"/>
          <p:nvPr/>
        </p:nvSpPr>
        <p:spPr>
          <a:xfrm>
            <a:off x="640080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3749040"/>
            <a:ext cx="7223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faltar a las reuniones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mandamiento que no admite excusas (Hebreos 10:25; Hechos 2:46). No faltar donde soy miembro e ir a cumplir en otro </a:t>
            </a:r>
            <a:r>
              <a:rPr lang="en-US" sz="140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lugar</a:t>
            </a: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Un mandamiento proivitivo 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Responsabilidades del miembro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640080" y="134874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 txBox="1"/>
          <p:nvPr/>
        </p:nvSpPr>
        <p:spPr>
          <a:xfrm>
            <a:off x="640080" y="13487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18872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Vivir sin traer reproche al grupo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Pedro 4:15; 1 Timoteo 6:14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214884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640080" y="230886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 txBox="1"/>
          <p:nvPr/>
        </p:nvSpPr>
        <p:spPr>
          <a:xfrm>
            <a:off x="640080" y="23088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280160" y="214884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Cumplir los mandamientos y reunirse fielmente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Hebreos 10:25; Hechos 2:46; 5:42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57200" y="310896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640080" y="326898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 txBox="1"/>
          <p:nvPr/>
        </p:nvSpPr>
        <p:spPr>
          <a:xfrm>
            <a:off x="640080" y="32689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310896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Ofrendar fielmente cada primer día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Corintios 16:1-2: evangelización, edificación, benevolencia, sostén de evangelistas y gastos del local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57200" y="40690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640080" y="422910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 txBox="1"/>
          <p:nvPr/>
        </p:nvSpPr>
        <p:spPr>
          <a:xfrm>
            <a:off x="640080" y="42291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280160" y="4069080"/>
            <a:ext cx="7223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Seguir fielmente la doctrina del Señor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Hechos 2:42; 2 Juan 9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3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Antes de establecer membresía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640080" y="150876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 txBox="1"/>
          <p:nvPr/>
        </p:nvSpPr>
        <p:spPr>
          <a:xfrm>
            <a:off x="64008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188720"/>
            <a:ext cx="7223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Preguntarnos con seriedad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tan lejos vivimos? ¿Cuánto costaría ir? ¿Podremos cumplir entre semana?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246888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640080" y="278892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 txBox="1"/>
          <p:nvPr/>
        </p:nvSpPr>
        <p:spPr>
          <a:xfrm>
            <a:off x="640080" y="2788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280160" y="2468880"/>
            <a:ext cx="7223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Recordar que somos una familia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Considerarnos unos a otros para el amor y las buenas obras (Hebreos 10:24).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57200" y="374904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640080" y="406908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 txBox="1"/>
          <p:nvPr/>
        </p:nvSpPr>
        <p:spPr>
          <a:xfrm>
            <a:off x="640080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3749040"/>
            <a:ext cx="7223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A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evangelista también es miembro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 un vagabundo: Pablo, Felipe y Timoteo permanecieron años en un lugar (Hechos 11:26; 18:11; 1 Timoteo 1:3).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728CB7-E676-3BF5-A259-6D8E1FFE4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87D51F4-7361-4795-4ABD-FEFEA21FCC9E}"/>
              </a:ext>
            </a:extLst>
          </p:cNvPr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Conclusion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12B2D72-9F31-A041-BDE5-14100CDFBC35}"/>
              </a:ext>
            </a:extLst>
          </p:cNvPr>
          <p:cNvSpPr/>
          <p:nvPr/>
        </p:nvSpPr>
        <p:spPr>
          <a:xfrm>
            <a:off x="457200" y="118872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62B17CB-3F28-DC29-31A9-6B970BDF3822}"/>
              </a:ext>
            </a:extLst>
          </p:cNvPr>
          <p:cNvSpPr/>
          <p:nvPr/>
        </p:nvSpPr>
        <p:spPr>
          <a:xfrm>
            <a:off x="640080" y="150876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2A8505C-83F7-B896-D064-75D2805CC42D}"/>
              </a:ext>
            </a:extLst>
          </p:cNvPr>
          <p:cNvSpPr txBox="1"/>
          <p:nvPr/>
        </p:nvSpPr>
        <p:spPr>
          <a:xfrm>
            <a:off x="64008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E9B8DBC6-1759-59EB-739C-0412B4B76201}"/>
              </a:ext>
            </a:extLst>
          </p:cNvPr>
          <p:cNvSpPr txBox="1"/>
          <p:nvPr/>
        </p:nvSpPr>
        <p:spPr>
          <a:xfrm>
            <a:off x="1280160" y="1188720"/>
            <a:ext cx="7223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Hemos aguardado el tema de la membresia local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600" b="1" i="0" u="none" strike="noStrike" kern="1200" cap="none" spc="0" normalizeH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ya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que </a:t>
            </a:r>
            <a:r>
              <a:rPr kumimoji="0" lang="en-US" sz="1600" b="1" i="0" u="none" strike="noStrike" kern="1200" cap="none" spc="0" normalizeH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tiene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600" b="1" i="0" u="none" strike="noStrike" kern="1200" cap="none" spc="0" normalizeH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mucho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600" b="1" i="0" u="none" strike="noStrike" kern="1200" cap="none" spc="0" normalizeH="0" noProof="0" dirty="0" err="1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significado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 en la biblia 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6D93F79-E2F3-36D6-973C-7D65806768AF}"/>
              </a:ext>
            </a:extLst>
          </p:cNvPr>
          <p:cNvSpPr/>
          <p:nvPr/>
        </p:nvSpPr>
        <p:spPr>
          <a:xfrm>
            <a:off x="457200" y="246888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73D5ABCF-ADC9-9D5E-4E45-9913C8704760}"/>
              </a:ext>
            </a:extLst>
          </p:cNvPr>
          <p:cNvSpPr/>
          <p:nvPr/>
        </p:nvSpPr>
        <p:spPr>
          <a:xfrm>
            <a:off x="640080" y="278892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553369A2-019C-34A1-E45E-44D2B8891BB3}"/>
              </a:ext>
            </a:extLst>
          </p:cNvPr>
          <p:cNvSpPr txBox="1"/>
          <p:nvPr/>
        </p:nvSpPr>
        <p:spPr>
          <a:xfrm>
            <a:off x="640080" y="2788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E1D8D39B-8F98-9E63-0D77-328163212920}"/>
              </a:ext>
            </a:extLst>
          </p:cNvPr>
          <p:cNvSpPr txBox="1"/>
          <p:nvPr/>
        </p:nvSpPr>
        <p:spPr>
          <a:xfrm>
            <a:off x="1280160" y="2468880"/>
            <a:ext cx="7223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Recordar que somos una familia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Considerarnos unos a otros para el amor y las buenas obras (Hebreos 10:24).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DE4BBDF4-EF88-12F6-471E-655D77A90B1E}"/>
              </a:ext>
            </a:extLst>
          </p:cNvPr>
          <p:cNvSpPr/>
          <p:nvPr/>
        </p:nvSpPr>
        <p:spPr>
          <a:xfrm>
            <a:off x="457200" y="3749040"/>
            <a:ext cx="8229600" cy="1097280"/>
          </a:xfrm>
          <a:prstGeom prst="roundRect">
            <a:avLst>
              <a:gd name="adj" fmla="val 8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C33C93F5-88C6-36BE-0FD3-48914C4CBD25}"/>
              </a:ext>
            </a:extLst>
          </p:cNvPr>
          <p:cNvSpPr/>
          <p:nvPr/>
        </p:nvSpPr>
        <p:spPr>
          <a:xfrm>
            <a:off x="640080" y="406908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2FB88A2A-20FF-A56D-5842-E5C3E244DE89}"/>
              </a:ext>
            </a:extLst>
          </p:cNvPr>
          <p:cNvSpPr txBox="1"/>
          <p:nvPr/>
        </p:nvSpPr>
        <p:spPr>
          <a:xfrm>
            <a:off x="640080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5001F445-3D0E-CA3A-A557-26514FFC140A}"/>
              </a:ext>
            </a:extLst>
          </p:cNvPr>
          <p:cNvSpPr txBox="1"/>
          <p:nvPr/>
        </p:nvSpPr>
        <p:spPr>
          <a:xfrm>
            <a:off x="1280160" y="3749040"/>
            <a:ext cx="7223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Recordemos las responsabilidades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1B2A4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que temenos cada miembro en la Iglesia local  e igual el evengelista en la Iglesia local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84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2A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 de Salvacion 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560320" cy="1463040"/>
          </a:xfrm>
          <a:prstGeom prst="roundRect">
            <a:avLst>
              <a:gd name="adj" fmla="val 6250"/>
            </a:avLst>
          </a:prstGeom>
          <a:solidFill>
            <a:srgbClr val="273963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Shape 2"/>
          <p:cNvSpPr/>
          <p:nvPr/>
        </p:nvSpPr>
        <p:spPr>
          <a:xfrm>
            <a:off x="640080" y="146304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 3"/>
          <p:cNvSpPr txBox="1"/>
          <p:nvPr/>
        </p:nvSpPr>
        <p:spPr>
          <a:xfrm>
            <a:off x="64008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41732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Oír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1945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Rom. 10:17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291840" y="1280160"/>
            <a:ext cx="2560320" cy="1463040"/>
          </a:xfrm>
          <a:prstGeom prst="roundRect">
            <a:avLst>
              <a:gd name="adj" fmla="val 6250"/>
            </a:avLst>
          </a:prstGeom>
          <a:solidFill>
            <a:srgbClr val="273963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3474720" y="146304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 txBox="1"/>
          <p:nvPr/>
        </p:nvSpPr>
        <p:spPr>
          <a:xfrm>
            <a:off x="347472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141732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Creer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3474720" y="21945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Heb. 11:6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26480" y="1280160"/>
            <a:ext cx="2560320" cy="1463040"/>
          </a:xfrm>
          <a:prstGeom prst="roundRect">
            <a:avLst>
              <a:gd name="adj" fmla="val 6250"/>
            </a:avLst>
          </a:prstGeom>
          <a:solidFill>
            <a:srgbClr val="273963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Shape 12"/>
          <p:cNvSpPr/>
          <p:nvPr/>
        </p:nvSpPr>
        <p:spPr>
          <a:xfrm>
            <a:off x="6309360" y="146304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3"/>
          <p:cNvSpPr txBox="1"/>
          <p:nvPr/>
        </p:nvSpPr>
        <p:spPr>
          <a:xfrm>
            <a:off x="630936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903720" y="141732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Arrepentirse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309360" y="21945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Hch. 17:30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57200" y="3017520"/>
            <a:ext cx="2560320" cy="1463040"/>
          </a:xfrm>
          <a:prstGeom prst="roundRect">
            <a:avLst>
              <a:gd name="adj" fmla="val 6250"/>
            </a:avLst>
          </a:prstGeom>
          <a:solidFill>
            <a:srgbClr val="273963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Shape 17"/>
          <p:cNvSpPr/>
          <p:nvPr/>
        </p:nvSpPr>
        <p:spPr>
          <a:xfrm>
            <a:off x="640080" y="320040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Text 18"/>
          <p:cNvSpPr txBox="1"/>
          <p:nvPr/>
        </p:nvSpPr>
        <p:spPr>
          <a:xfrm>
            <a:off x="64008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1234440" y="315468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Confesar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3931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Rom. 10:9-10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291840" y="3017520"/>
            <a:ext cx="2560320" cy="1463040"/>
          </a:xfrm>
          <a:prstGeom prst="roundRect">
            <a:avLst>
              <a:gd name="adj" fmla="val 6250"/>
            </a:avLst>
          </a:prstGeom>
          <a:solidFill>
            <a:srgbClr val="273963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Shape 22"/>
          <p:cNvSpPr/>
          <p:nvPr/>
        </p:nvSpPr>
        <p:spPr>
          <a:xfrm>
            <a:off x="3474720" y="320040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 23"/>
          <p:cNvSpPr txBox="1"/>
          <p:nvPr/>
        </p:nvSpPr>
        <p:spPr>
          <a:xfrm>
            <a:off x="347472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4069080" y="315468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Bautizarse</a:t>
            </a:r>
            <a:endParaRPr lang="en-US" sz="1800" dirty="0"/>
          </a:p>
        </p:txBody>
      </p:sp>
      <p:sp>
        <p:nvSpPr>
          <p:cNvPr id="27" name="Text 25"/>
          <p:cNvSpPr txBox="1"/>
          <p:nvPr/>
        </p:nvSpPr>
        <p:spPr>
          <a:xfrm>
            <a:off x="3474720" y="3931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Hch. 2:38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6126480" y="3017520"/>
            <a:ext cx="2560320" cy="1463040"/>
          </a:xfrm>
          <a:prstGeom prst="roundRect">
            <a:avLst>
              <a:gd name="adj" fmla="val 6250"/>
            </a:avLst>
          </a:prstGeom>
          <a:solidFill>
            <a:srgbClr val="273963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9" name="Shape 27"/>
          <p:cNvSpPr/>
          <p:nvPr/>
        </p:nvSpPr>
        <p:spPr>
          <a:xfrm>
            <a:off x="6309360" y="3200400"/>
            <a:ext cx="457200" cy="45720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0" name="Text 28"/>
          <p:cNvSpPr txBox="1"/>
          <p:nvPr/>
        </p:nvSpPr>
        <p:spPr>
          <a:xfrm>
            <a:off x="630936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6903720" y="315468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Perseverar hasta el fin</a:t>
            </a:r>
            <a:endParaRPr lang="en-US" sz="1800" dirty="0"/>
          </a:p>
        </p:txBody>
      </p:sp>
      <p:sp>
        <p:nvSpPr>
          <p:cNvPr id="32" name="Text 30"/>
          <p:cNvSpPr txBox="1"/>
          <p:nvPr/>
        </p:nvSpPr>
        <p:spPr>
          <a:xfrm>
            <a:off x="6309360" y="3931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Apoc. 2:10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Así somos añadidos por el Señor a la iglesia, y así permanecemos fieles en ella.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0" grpId="0" animBg="1"/>
      <p:bldP spid="15" grpId="0" animBg="1"/>
      <p:bldP spid="17" grpId="0" animBg="1"/>
      <p:bldP spid="20" grpId="0" animBg="1"/>
      <p:bldP spid="2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1227</Words>
  <Application>Microsoft Office PowerPoint</Application>
  <PresentationFormat>Presentación en pantalla (16:9)</PresentationFormat>
  <Paragraphs>149</Paragraphs>
  <Slides>14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Abadi</vt:lpstr>
      <vt:lpstr>Aptos</vt:lpstr>
      <vt:lpstr>Arial</vt:lpstr>
      <vt:lpstr>Calibri</vt:lpstr>
      <vt:lpstr>Cambria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membresía en la iglesia local</dc:title>
  <dc:subject>PptxGenJS Presentation</dc:subject>
  <dc:creator>PptxGenJS</dc:creator>
  <cp:lastModifiedBy>Hoswaldo antonio Hoswaldo Moreno</cp:lastModifiedBy>
  <cp:revision>14</cp:revision>
  <dcterms:created xsi:type="dcterms:W3CDTF">2026-10-05T22:04:43Z</dcterms:created>
  <dcterms:modified xsi:type="dcterms:W3CDTF">2026-10-24T22:15:24Z</dcterms:modified>
</cp:coreProperties>
</file>