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D60AF-072B-73BE-788B-28F4DFF82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6AF13E-EC40-97E6-32E0-11FEC6149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510618-B1EE-8F70-232F-4D8988A4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5E411-5FEE-4864-BA54-152ABBE1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155B35-6393-CD9A-2D78-E35796207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4989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6B9ECB-76D8-06F8-1432-CD34AC326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CF43AA-EFDD-F50A-392A-4B1E6CC5A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88199-915C-327D-022F-BF542B95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BE7D53-CBA0-EFAD-4C80-82A69C0ED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E78C84-5DD0-8A4A-0CC7-871BB7049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35347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E3C4F5-C91C-C0C3-907C-0DEBD3698C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793D53-D6B5-AABA-7B8E-4DE7A49559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E01B39-32AE-4C48-3494-6D42E8265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AD78A3-CD5C-839D-26F6-8B33AF39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53F585-A388-05D4-F9EB-789E219DF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4193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30FCB-1583-A216-F669-E86A154D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73ECE-2E0B-B6BA-6F23-A2C70CA55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BFD5F0-C19B-2F93-F8B3-55E8BC4B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7C81D0-84FA-E9F8-ED05-7C74E6E0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859095-F722-7955-6794-58A7C9710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1088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AC8FDC-B180-EDA2-62EE-A07C62CA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A426F0-9950-7DB8-CB51-C6C1A1C0F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E76072-351F-30DA-7801-F47FA2C1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0A57C6-7984-D579-3148-3BAF99DC9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26A961-D12E-739D-3340-0FFB6C73D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0718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C06DC-EB9E-B3A4-7886-1ED692C88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5E8D94-EC9F-97A4-FDFA-705612F5F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7B70C0-2D0B-0667-5E87-3690B1EB8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88BF7F-B0AC-7DEC-BA2F-F9A0276E9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D8A007-77BF-0787-73CB-AC6DBF6F2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BC81B0-6A9F-516A-4B18-B65DDDA2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9782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FE9AC-88E5-C913-C629-DE718CCD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A0AD8F-1862-8DDD-8BFD-E91E96703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5757A8-1BB3-A640-1044-D537D4F2B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E849B2B-8BC4-D864-4685-9BB1EA5CEC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7187D02-01DD-D858-9DF9-FB1D4B8F9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9F471FE-4F22-1425-6C21-065067B15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265985B-7ECC-6611-3C29-1F5D60E6C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2D1CE5C-6C6F-2907-FC90-D6DB02EA8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5700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DCADB-3538-6255-935E-4778BF6B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3F27E8-52B4-89FE-2B8D-57C5E199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632874-F914-8538-3487-EA4EECCE6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753EA76-25E2-3814-2E66-7CAC2F39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7527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D25F5A-9841-5B41-F6C5-84E6ACCD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5B2FA11-D500-06F0-BF98-1EEF1B767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24A67B-8108-22C3-F6CB-87C31E258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6530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1054C-78FF-D78A-A338-519F3D9CA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595BEA-D495-0A13-DBFA-B85DD96F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AFBF50D-92A8-FA40-1EA0-997E7FDFE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6AC321-770D-ABFF-A016-6874AB7B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79DECA-3160-F9FE-3958-1A5069045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63A06-5515-4CE2-B52B-5F40A46F7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9419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F587E3-1669-3348-6025-105C5436A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A6CC2-1E90-3B58-EAE6-29DC54B170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0DC419-9E81-4220-9D5D-6B5E79FB2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BBAA9-2B0D-4278-FB69-1737B71D6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B583AE-4747-D188-16F4-E4820345A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F67CD1-B4DC-9CB8-EDDB-E31383694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0737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90D7BEC-4CD9-B22A-FBC0-913C5D99A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8DCCA6B-6D0C-2710-DDD8-79D6D336F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D49002-66AE-F9AE-73E1-F997CE66F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F5CF8-A8A6-41B6-9FFF-5FF0E921DC4D}" type="datetimeFigureOut">
              <a:rPr lang="es-NI" smtClean="0"/>
              <a:t>22/8/2025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31AF18-8B7A-6485-9984-A267CD6C1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53F021-AE66-5403-365E-2F53AEB54C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549AD-185E-48A4-8142-F8B0D37DBAB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5887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reiporlocualhable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8DCD6B4-F92D-1E02-0D0F-42FD815795A5}"/>
              </a:ext>
            </a:extLst>
          </p:cNvPr>
          <p:cNvSpPr txBox="1"/>
          <p:nvPr/>
        </p:nvSpPr>
        <p:spPr>
          <a:xfrm>
            <a:off x="314632" y="324466"/>
            <a:ext cx="5928852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5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“GUSTAD Y VED: LA IGLESIA QUE CONFÍA Y ALABA”</a:t>
            </a:r>
          </a:p>
          <a:p>
            <a:pPr algn="ctr"/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(Salmos.34: 1 – 22)</a:t>
            </a:r>
          </a:p>
          <a:p>
            <a:endParaRPr lang="es-ES" sz="1000" dirty="0">
              <a:latin typeface="Arial Narrow" panose="020B0606020202030204" pitchFamily="34" charset="0"/>
            </a:endParaRPr>
          </a:p>
          <a:p>
            <a:pPr algn="just"/>
            <a:r>
              <a:rPr lang="es-ES" sz="2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INTRODUCCIÓN</a:t>
            </a:r>
            <a:r>
              <a:rPr lang="es-E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:</a:t>
            </a:r>
          </a:p>
          <a:p>
            <a:pPr marL="342900" indent="-254000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Tema central: El Pueblo de Dios debe  vivir en alabanza, confianza y temor reverente a Dios en medio de la adversidad.</a:t>
            </a:r>
          </a:p>
          <a:p>
            <a:pPr marL="342900" indent="-254000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El salmo comienza con una serie de alabanzas y bendiciones al Señor, que proponen la intensión fundamental y básica del salmista, el reconoce y afirma la importancia de la actitud de humildad y gratitud, pues declara que sus alabanzas a Dios deben ser permanentes y continuas.</a:t>
            </a:r>
          </a:p>
          <a:p>
            <a:pPr marL="342900" indent="-254000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Es un cántico de gratitud al Dios que atiende y responde el clamor de la gente en necesidad, además es un poema sapiencial que pone claramente de relieve la importancia de comprender lo que significa la felicidad verdadera.</a:t>
            </a:r>
            <a:endParaRPr lang="es-NI" sz="2000" dirty="0">
              <a:latin typeface="Arial Narrow" panose="020B0606020202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77975B-9F99-9C78-AAD2-CAE06EFC2C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86052" y="0"/>
            <a:ext cx="5805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47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F15AC2-4991-DC45-2645-EFD707CA6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D73BB92-69E1-15A2-780C-7B0B24D485D5}"/>
              </a:ext>
            </a:extLst>
          </p:cNvPr>
          <p:cNvSpPr txBox="1"/>
          <p:nvPr/>
        </p:nvSpPr>
        <p:spPr>
          <a:xfrm>
            <a:off x="0" y="451262"/>
            <a:ext cx="6095999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49238" algn="just">
              <a:buAutoNum type="romanUcPeriod"/>
            </a:pPr>
            <a:r>
              <a:rPr lang="es-E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ALABANZA EN TODO TIEMPO (Salm.34: 1 – 7)</a:t>
            </a:r>
          </a:p>
          <a:p>
            <a:pPr marL="530225" indent="-277813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La alabanza no depende de las circunstancias, sino del carácter de Dios.</a:t>
            </a:r>
          </a:p>
          <a:p>
            <a:pPr marL="722313" indent="-279400" algn="just">
              <a:buFont typeface="+mj-lt"/>
              <a:buAutoNum type="arabicPeriod"/>
            </a:pPr>
            <a:r>
              <a:rPr lang="es-ES" sz="2000" dirty="0">
                <a:latin typeface="Arial Narrow" panose="020B0606020202030204" pitchFamily="34" charset="0"/>
              </a:rPr>
              <a:t>David alaba a Dios incluso en medio de la angustia </a:t>
            </a:r>
            <a:r>
              <a:rPr lang="es-ES" sz="2000" b="1" dirty="0">
                <a:latin typeface="Arial Narrow" panose="020B0606020202030204" pitchFamily="34" charset="0"/>
              </a:rPr>
              <a:t>(v.1)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722313" indent="-280988" algn="just">
              <a:buFont typeface="+mj-lt"/>
              <a:buAutoNum type="arabicPeriod"/>
            </a:pPr>
            <a:r>
              <a:rPr lang="es-ES" sz="2000" dirty="0">
                <a:latin typeface="Arial Narrow" panose="020B0606020202030204" pitchFamily="34" charset="0"/>
              </a:rPr>
              <a:t>La alabanza es comunitaria: “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Engrandezcan a Jehová conmigo”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(v. 3)</a:t>
            </a:r>
          </a:p>
          <a:p>
            <a:pPr marL="8985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Muchos se glorían en su sabiduría, en sus riquezas, en sus capacidades.</a:t>
            </a:r>
          </a:p>
          <a:p>
            <a:pPr marL="8985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Las personas de fe y gratitud se glorían en Dios, pues él es Señor de misericordia, juicio y justicia </a:t>
            </a:r>
            <a:r>
              <a:rPr lang="es-ES" sz="2000" b="1" dirty="0">
                <a:latin typeface="Arial Narrow" panose="020B0606020202030204" pitchFamily="34" charset="0"/>
              </a:rPr>
              <a:t>(Jer.9: 23, 24;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2Cor.10: 17)</a:t>
            </a:r>
          </a:p>
          <a:p>
            <a:pPr marL="722313" indent="-279400" algn="just">
              <a:buFont typeface="+mj-lt"/>
              <a:buAutoNum type="arabicPeriod" startAt="3"/>
            </a:pPr>
            <a:r>
              <a:rPr lang="es-ES" sz="2000" dirty="0">
                <a:latin typeface="Arial Narrow" panose="020B0606020202030204" pitchFamily="34" charset="0"/>
              </a:rPr>
              <a:t>Experiencia personal: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“Busqué a Jehová, y él me oyó”</a:t>
            </a:r>
            <a:r>
              <a:rPr lang="es-ES" sz="2000" dirty="0">
                <a:latin typeface="Arial Narrow" panose="020B0606020202030204" pitchFamily="34" charset="0"/>
              </a:rPr>
              <a:t>    </a:t>
            </a:r>
            <a:r>
              <a:rPr lang="es-ES" sz="2000" b="1" dirty="0">
                <a:latin typeface="Arial Narrow" panose="020B0606020202030204" pitchFamily="34" charset="0"/>
              </a:rPr>
              <a:t>(v. 4)</a:t>
            </a:r>
          </a:p>
          <a:p>
            <a:pPr marL="8985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Reconoció el eslabón directo entre lo que él oro y como Dios intervino.</a:t>
            </a:r>
          </a:p>
          <a:p>
            <a:pPr marL="8985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Dios lo liberó de todos sus temores, aunque estaba traumatizado, el Señor inundo su corazón con paz, y su rostro brillo a causa del gozo.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A71E01-3297-8731-3D4D-B617DB7BB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315" y="0"/>
            <a:ext cx="6064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64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809DD-2ED2-95A9-33E7-7F0FC0D4C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4031B34-3E52-05B8-196D-1077544C1393}"/>
              </a:ext>
            </a:extLst>
          </p:cNvPr>
          <p:cNvSpPr txBox="1"/>
          <p:nvPr/>
        </p:nvSpPr>
        <p:spPr>
          <a:xfrm>
            <a:off x="103239" y="324465"/>
            <a:ext cx="598784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80988" algn="just">
              <a:buFont typeface="+mj-lt"/>
              <a:buAutoNum type="arabicPeriod" startAt="4"/>
            </a:pPr>
            <a:r>
              <a:rPr lang="es-ES" sz="2000" dirty="0">
                <a:latin typeface="Arial Narrow" panose="020B0606020202030204" pitchFamily="34" charset="0"/>
              </a:rPr>
              <a:t>Promesa de protección: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“El ángel de Jehová acampa alrededor de los que le temen”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(v. 7)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631825" indent="-2778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En su difícil situación, David fue dramáticamente librado por el ángel del Señor. </a:t>
            </a:r>
          </a:p>
          <a:p>
            <a:pPr marL="631825" indent="-2778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Esta frase describe una manifestación especial del Señor, probablemente una Cristofanía o teofanía, o aparición de la </a:t>
            </a:r>
            <a:r>
              <a:rPr lang="es-ES" sz="2000" dirty="0" err="1">
                <a:latin typeface="Arial Narrow" panose="020B0606020202030204" pitchFamily="34" charset="0"/>
              </a:rPr>
              <a:t>preencarnación</a:t>
            </a:r>
            <a:r>
              <a:rPr lang="es-ES" sz="2000" dirty="0">
                <a:latin typeface="Arial Narrow" panose="020B0606020202030204" pitchFamily="34" charset="0"/>
              </a:rPr>
              <a:t> de Cristo </a:t>
            </a:r>
            <a:r>
              <a:rPr lang="es-ES" sz="2000" b="1" dirty="0">
                <a:latin typeface="Arial Narrow" panose="020B0606020202030204" pitchFamily="34" charset="0"/>
              </a:rPr>
              <a:t>(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Isa.37: 36)</a:t>
            </a:r>
          </a:p>
          <a:p>
            <a:pPr marL="811213" indent="-341313" algn="just">
              <a:buFont typeface="Wingdings" panose="05000000000000000000" pitchFamily="2" charset="2"/>
              <a:buChar char="Ø"/>
            </a:pPr>
            <a:r>
              <a:rPr lang="es-ES" sz="2000" dirty="0">
                <a:latin typeface="Arial Narrow" panose="020B0606020202030204" pitchFamily="34" charset="0"/>
              </a:rPr>
              <a:t>La figura del ángel Señor se presenta en las Escrituras no como un ser diferente a Dios, sino como una representación del mismo Señor {Una referencia de la protección directa de Dios. 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Isa.52: 10</a:t>
            </a:r>
            <a:r>
              <a:rPr lang="es-ES" sz="2000" dirty="0">
                <a:latin typeface="Arial Narrow" panose="020B0606020202030204" pitchFamily="34" charset="0"/>
              </a:rPr>
              <a:t>}</a:t>
            </a:r>
          </a:p>
          <a:p>
            <a:pPr marL="280988" indent="-280988" algn="just">
              <a:buFont typeface="+mj-lt"/>
              <a:buAutoNum type="alphaUcPeriod" startAt="2"/>
            </a:pPr>
            <a:r>
              <a:rPr lang="es-ES" sz="2000" dirty="0">
                <a:latin typeface="Arial Narrow" panose="020B0606020202030204" pitchFamily="34" charset="0"/>
              </a:rPr>
              <a:t>El salmo incluye varias oraciones que proclaman la misericordia divina, también contiene algunas expresiones de gratitud por las respuestas recibidas de Dios.</a:t>
            </a:r>
          </a:p>
          <a:p>
            <a:pPr algn="just"/>
            <a:endParaRPr lang="es-ES" sz="2000" dirty="0">
              <a:latin typeface="Arial Narrow" panose="020B0606020202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3273728-BA5B-D7B0-E70A-840574A9D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071" y="0"/>
            <a:ext cx="5982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8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00382-AADC-33C8-9A7E-6331197BC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D1640A-3DAE-DC1B-0071-B40E0756FE8D}"/>
              </a:ext>
            </a:extLst>
          </p:cNvPr>
          <p:cNvSpPr txBox="1"/>
          <p:nvPr/>
        </p:nvSpPr>
        <p:spPr>
          <a:xfrm>
            <a:off x="103239" y="135791"/>
            <a:ext cx="5992761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 algn="just">
              <a:buFont typeface="+mj-lt"/>
              <a:buAutoNum type="romanUcPeriod" startAt="2"/>
            </a:pPr>
            <a:r>
              <a:rPr lang="es-E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GUSTAD Y VED QUE JEHOVÁ ES BUENO (Salm.34: 8 – 14)</a:t>
            </a:r>
          </a:p>
          <a:p>
            <a:pPr marL="457200" indent="-280988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La bondad de Dios se experimenta, no solo se conoce.</a:t>
            </a:r>
          </a:p>
          <a:p>
            <a:pPr marL="633413" indent="-279400" algn="just">
              <a:buFont typeface="+mj-lt"/>
              <a:buAutoNum type="arabicPeriod"/>
            </a:pPr>
            <a:r>
              <a:rPr lang="es-ES" sz="2000" dirty="0">
                <a:latin typeface="Arial Narrow" panose="020B0606020202030204" pitchFamily="34" charset="0"/>
              </a:rPr>
              <a:t>Una invitación a confiar: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“Dichoso el hombre que confía en él”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(v. 8)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811213" indent="-280988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No es una simple creencia, sino una convicción que surge de la propia experiencia. </a:t>
            </a:r>
          </a:p>
          <a:p>
            <a:pPr marL="811213" indent="-280988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Se anima al creyente a acercarse a Dios con fe y a descubrir por sí mismo su carácter bueno y misericordioso </a:t>
            </a:r>
            <a:r>
              <a:rPr lang="es-ES" sz="2000" b="1" dirty="0">
                <a:latin typeface="Arial Narrow" panose="020B0606020202030204" pitchFamily="34" charset="0"/>
              </a:rPr>
              <a:t>(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Heb.11: 1, 6)</a:t>
            </a:r>
          </a:p>
          <a:p>
            <a:pPr marL="811213" indent="-280988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La confianza implica entregarle nuestras preocupaciones, temores y necesidades, sabiendo que él es fiel para proveer y proteger </a:t>
            </a:r>
            <a:r>
              <a:rPr lang="es-ES" sz="2000" b="1" dirty="0">
                <a:latin typeface="Arial Narrow" panose="020B0606020202030204" pitchFamily="34" charset="0"/>
              </a:rPr>
              <a:t>(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Mat.6: 7, 8, 25 – 34)</a:t>
            </a:r>
          </a:p>
          <a:p>
            <a:pPr marL="633413" indent="-279400" algn="just">
              <a:buFont typeface="+mj-lt"/>
              <a:buAutoNum type="arabicPeriod" startAt="2"/>
            </a:pPr>
            <a:r>
              <a:rPr lang="es-ES" sz="2000" dirty="0">
                <a:latin typeface="Arial Narrow" panose="020B0606020202030204" pitchFamily="34" charset="0"/>
              </a:rPr>
              <a:t>El temor del Señor como estilo de vida </a:t>
            </a:r>
            <a:r>
              <a:rPr lang="es-ES" sz="2000" b="1" dirty="0">
                <a:latin typeface="Arial Narrow" panose="020B0606020202030204" pitchFamily="34" charset="0"/>
              </a:rPr>
              <a:t>(vv. 9–10)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811213" indent="-280988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El temor de Dios, como se menciona en </a:t>
            </a:r>
            <a:r>
              <a:rPr lang="es-ES" sz="2000" b="1" dirty="0">
                <a:latin typeface="Arial Narrow" panose="020B0606020202030204" pitchFamily="34" charset="0"/>
              </a:rPr>
              <a:t>(Salm.34: 9)</a:t>
            </a:r>
            <a:r>
              <a:rPr lang="es-ES" sz="2000" dirty="0">
                <a:latin typeface="Arial Narrow" panose="020B0606020202030204" pitchFamily="34" charset="0"/>
              </a:rPr>
              <a:t> no es un miedo paralizante, sino una actitud de reverencia y respeto profundo hacia Dios, reconociendo su santidad y grandeza. </a:t>
            </a:r>
          </a:p>
          <a:p>
            <a:pPr marL="811213" indent="-280988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Implica vivir de acuerdo con sus mandamientos y reconocer su autoridad sobre nuestras vidas.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F42A82-0965-D78F-A246-7B064407E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317" y="0"/>
            <a:ext cx="5938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5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4F618F-6F9D-2CF0-C0C0-9F2F9F66F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89148B8-433D-50D3-18CE-3102C18ABA36}"/>
              </a:ext>
            </a:extLst>
          </p:cNvPr>
          <p:cNvSpPr txBox="1"/>
          <p:nvPr/>
        </p:nvSpPr>
        <p:spPr>
          <a:xfrm>
            <a:off x="0" y="545691"/>
            <a:ext cx="594851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0225" indent="-280988" algn="just">
              <a:buFont typeface="+mj-lt"/>
              <a:buAutoNum type="arabicPeriod" startAt="3"/>
            </a:pPr>
            <a:r>
              <a:rPr lang="es-ES" sz="2000" dirty="0">
                <a:latin typeface="Arial Narrow" panose="020B0606020202030204" pitchFamily="34" charset="0"/>
              </a:rPr>
              <a:t>El pueblo de Dios es Llamado a una vida ética: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“Apártate del mal, y haz el bien; busca la paz, y síguela”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(v. 14)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811213" indent="-2778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Este llamado implica una separación activa del pecado y las malas acciones. </a:t>
            </a:r>
          </a:p>
          <a:p>
            <a:pPr marL="811213" indent="-2778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No se trata solo de evitar el mal, sino de alejarse de él, rechazándolo y resistiéndolo </a:t>
            </a:r>
            <a:r>
              <a:rPr lang="es-ES" sz="2000" b="1" dirty="0">
                <a:latin typeface="Arial Narrow" panose="020B0606020202030204" pitchFamily="34" charset="0"/>
              </a:rPr>
              <a:t>(</a:t>
            </a:r>
            <a:r>
              <a:rPr lang="es-ES" sz="2000" dirty="0" err="1">
                <a:latin typeface="Arial Narrow" panose="020B0606020202030204" pitchFamily="34" charset="0"/>
              </a:rPr>
              <a:t>cf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Rom.6: 12 – 14)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</a:p>
          <a:p>
            <a:pPr marL="811213" indent="-2778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Esto refleja el estado pecaminoso del ser humano y la necesidad de la gracia de Dios para vencer el mal </a:t>
            </a:r>
            <a:r>
              <a:rPr lang="es-ES" sz="2000" b="1" dirty="0">
                <a:latin typeface="Arial Narrow" panose="020B0606020202030204" pitchFamily="34" charset="0"/>
              </a:rPr>
              <a:t>(Rom.3: 23)</a:t>
            </a:r>
          </a:p>
          <a:p>
            <a:pPr marL="442913" indent="-279400" algn="just">
              <a:buFont typeface="+mj-lt"/>
              <a:buAutoNum type="alphaUcPeriod" startAt="2"/>
            </a:pPr>
            <a:r>
              <a:rPr lang="es-ES" sz="2000" dirty="0">
                <a:latin typeface="Arial Narrow" panose="020B0606020202030204" pitchFamily="34" charset="0"/>
              </a:rPr>
              <a:t>David describe el temor de Jehová, tiene sus raíces en la acción, no en un simple sentimiento religioso. </a:t>
            </a:r>
          </a:p>
          <a:p>
            <a:pPr marL="633413" indent="-266700" algn="just">
              <a:buFont typeface="+mj-lt"/>
              <a:buAutoNum type="arabicPeriod"/>
            </a:pP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“David está diciendo que el temor del Señor es hacer lo correcto, es decir, que implica obediencia”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633413" indent="-266700" algn="just">
              <a:buFont typeface="+mj-lt"/>
              <a:buAutoNum type="arabicPeriod"/>
            </a:pPr>
            <a:r>
              <a:rPr lang="es-ES" sz="2000" dirty="0">
                <a:latin typeface="Arial Narrow" panose="020B0606020202030204" pitchFamily="34" charset="0"/>
              </a:rPr>
              <a:t>¿Estamos enseñando a nuestra congregación a experimentar a Dios más allá del conocimiento teórico?</a:t>
            </a:r>
          </a:p>
          <a:p>
            <a:pPr algn="just"/>
            <a:endParaRPr lang="es-ES" sz="2000" dirty="0">
              <a:latin typeface="Arial Narrow" panose="020B0606020202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B2B99A-0871-1F1D-C6C8-CFEB57D6E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0"/>
            <a:ext cx="590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4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C1BEF-E827-BCCA-4F7F-3C4A39752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DDC14CF-21ED-CB11-3FF2-E916C52AAD97}"/>
              </a:ext>
            </a:extLst>
          </p:cNvPr>
          <p:cNvSpPr txBox="1"/>
          <p:nvPr/>
        </p:nvSpPr>
        <p:spPr>
          <a:xfrm>
            <a:off x="147484" y="147484"/>
            <a:ext cx="594851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4963" indent="-334963" algn="just">
              <a:buFont typeface="+mj-lt"/>
              <a:buAutoNum type="romanUcPeriod" startAt="3"/>
            </a:pPr>
            <a:r>
              <a:rPr lang="es-ES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EL SEÑOR ESTÁ CERCA DEL QUEBRANTADO (Salm.34: 15–22)</a:t>
            </a:r>
          </a:p>
          <a:p>
            <a:pPr marL="631825" indent="-277813" algn="just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Dios no abandona al justo en su aflicción.</a:t>
            </a:r>
          </a:p>
          <a:p>
            <a:pPr marL="811213" indent="-280988" algn="just">
              <a:buFont typeface="+mj-lt"/>
              <a:buAutoNum type="arabicPeriod"/>
            </a:pPr>
            <a:r>
              <a:rPr lang="es-ES" sz="2000" dirty="0">
                <a:latin typeface="Arial Narrow" panose="020B0606020202030204" pitchFamily="34" charset="0"/>
              </a:rPr>
              <a:t>Dios ve y escucha al justo </a:t>
            </a:r>
            <a:r>
              <a:rPr lang="es-ES" sz="2000" b="1" dirty="0">
                <a:latin typeface="Arial Narrow" panose="020B0606020202030204" pitchFamily="34" charset="0"/>
              </a:rPr>
              <a:t>(v. 15)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9874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Esto se añade para mostrar que la práctica de los deberes de </a:t>
            </a:r>
            <a:r>
              <a:rPr lang="es-ES" sz="2000" b="1" dirty="0">
                <a:latin typeface="Arial Narrow" panose="020B0606020202030204" pitchFamily="34" charset="0"/>
              </a:rPr>
              <a:t>(Salm.34: 13, 14)</a:t>
            </a:r>
            <a:r>
              <a:rPr lang="es-ES" sz="2000" dirty="0">
                <a:latin typeface="Arial Narrow" panose="020B0606020202030204" pitchFamily="34" charset="0"/>
              </a:rPr>
              <a:t> es la única manera de ver ese bien propuesto y prometido. </a:t>
            </a:r>
          </a:p>
          <a:p>
            <a:pPr marL="9874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Porque esas personas justas, por más que se enfrenten a persecuciones están bajo el cuidado especial de Dios.</a:t>
            </a:r>
          </a:p>
          <a:p>
            <a:pPr marL="811213" indent="-280988" algn="just">
              <a:buFont typeface="+mj-lt"/>
              <a:buAutoNum type="arabicPeriod" startAt="2"/>
            </a:pPr>
            <a:r>
              <a:rPr lang="es-ES" sz="2000" dirty="0">
                <a:latin typeface="Arial Narrow" panose="020B0606020202030204" pitchFamily="34" charset="0"/>
              </a:rPr>
              <a:t>Aunque hay muchas aflicciones, Dios libra de todas </a:t>
            </a:r>
            <a:r>
              <a:rPr lang="es-ES" sz="2000" b="1" dirty="0">
                <a:latin typeface="Arial Narrow" panose="020B0606020202030204" pitchFamily="34" charset="0"/>
              </a:rPr>
              <a:t>(v. 19 - 21)</a:t>
            </a:r>
          </a:p>
          <a:p>
            <a:pPr marL="9874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Satanás sabe esta realidad </a:t>
            </a:r>
            <a:r>
              <a:rPr lang="es-ES" sz="2000" b="1" dirty="0">
                <a:latin typeface="Arial Narrow" panose="020B0606020202030204" pitchFamily="34" charset="0"/>
              </a:rPr>
              <a:t>(Job.1: 10)</a:t>
            </a:r>
          </a:p>
          <a:p>
            <a:pPr marL="987425" indent="-265113" algn="just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El apóstol Juan lo afirma en </a:t>
            </a:r>
            <a:r>
              <a:rPr lang="es-ES" sz="2000" b="1" dirty="0">
                <a:latin typeface="Arial Narrow" panose="020B0606020202030204" pitchFamily="34" charset="0"/>
              </a:rPr>
              <a:t>(1Jn.5: 18)</a:t>
            </a:r>
          </a:p>
          <a:p>
            <a:pPr marL="1177925" indent="-277813" algn="just">
              <a:buFont typeface="+mj-lt"/>
              <a:buAutoNum type="arabicParenR"/>
            </a:pPr>
            <a:r>
              <a:rPr lang="es-ES" sz="2000" dirty="0">
                <a:latin typeface="Arial Narrow" panose="020B0606020202030204" pitchFamily="34" charset="0"/>
              </a:rPr>
              <a:t>Sin embargo, el permiso de Dios a veces abre brecha en su muro de protección.</a:t>
            </a:r>
          </a:p>
          <a:p>
            <a:pPr marL="1177925" indent="-277813" algn="just">
              <a:buFont typeface="+mj-lt"/>
              <a:buAutoNum type="arabicParenR"/>
            </a:pPr>
            <a:r>
              <a:rPr lang="es-ES" sz="2000" dirty="0">
                <a:latin typeface="Arial Narrow" panose="020B0606020202030204" pitchFamily="34" charset="0"/>
              </a:rPr>
              <a:t>Si Dios consiente que hagan daño a los suyos, es para que ellos confiando y obedeciendo hasta el final glorifiquen al Señor a través de la respuesta que dan en medio del sufrimiento.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AC70FA-E9B8-1B56-B689-FF41D58F1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813" y="0"/>
            <a:ext cx="590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68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59220-0492-266E-5A41-6DD1FF20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B4CF05C-9E22-F351-5561-BC6711B61BDF}"/>
              </a:ext>
            </a:extLst>
          </p:cNvPr>
          <p:cNvSpPr txBox="1"/>
          <p:nvPr/>
        </p:nvSpPr>
        <p:spPr>
          <a:xfrm>
            <a:off x="304800" y="382012"/>
            <a:ext cx="597801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0225" indent="-265113">
              <a:buFont typeface="+mj-lt"/>
              <a:buAutoNum type="arabicPeriod" startAt="3"/>
            </a:pP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“El Señor redime el alma de sus siervos”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  <a:r>
              <a:rPr lang="es-ES" sz="2000" b="1" dirty="0">
                <a:latin typeface="Arial Narrow" panose="020B0606020202030204" pitchFamily="34" charset="0"/>
              </a:rPr>
              <a:t>(v. 22)</a:t>
            </a:r>
          </a:p>
          <a:p>
            <a:pPr marL="720725" indent="-277813">
              <a:buFont typeface="+mj-lt"/>
              <a:buAutoNum type="alphaLcParenR"/>
            </a:pP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"Redimir"</a:t>
            </a:r>
            <a:r>
              <a:rPr lang="es-ES" sz="2000" dirty="0">
                <a:latin typeface="Arial Narrow" panose="020B0606020202030204" pitchFamily="34" charset="0"/>
              </a:rPr>
              <a:t> implica liberar, rescatar o comprar de vuelta.</a:t>
            </a:r>
          </a:p>
          <a:p>
            <a:pPr marL="720725" indent="-277813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Los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"siervos"</a:t>
            </a:r>
            <a:r>
              <a:rPr lang="es-ES" sz="2000" dirty="0">
                <a:latin typeface="Arial Narrow" panose="020B0606020202030204" pitchFamily="34" charset="0"/>
              </a:rPr>
              <a:t> son aquellos que han entregado su vida a Dios y le sirven.</a:t>
            </a:r>
          </a:p>
          <a:p>
            <a:pPr marL="530225" indent="-279400">
              <a:buFont typeface="+mj-lt"/>
              <a:buAutoNum type="arabicPeriod" startAt="4"/>
            </a:pP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"y no serán condenados cuantos en él confían“</a:t>
            </a:r>
            <a:r>
              <a:rPr lang="es-ES" sz="2000" dirty="0">
                <a:latin typeface="Arial Narrow" panose="020B0606020202030204" pitchFamily="34" charset="0"/>
              </a:rPr>
              <a:t>.</a:t>
            </a:r>
          </a:p>
          <a:p>
            <a:pPr marL="708025" indent="-265113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Esta frase establece la condición para la redención.</a:t>
            </a:r>
          </a:p>
          <a:p>
            <a:pPr marL="708025" indent="-265113">
              <a:buFont typeface="+mj-lt"/>
              <a:buAutoNum type="alphaLcParenR"/>
            </a:pPr>
            <a:r>
              <a:rPr lang="es-ES" sz="2000" dirty="0">
                <a:latin typeface="Arial Narrow" panose="020B0606020202030204" pitchFamily="34" charset="0"/>
              </a:rPr>
              <a:t>Esta confianza implica creer en sus promesas, seguir sus mandamientos y buscar su guía.</a:t>
            </a:r>
          </a:p>
          <a:p>
            <a:pPr marL="900113" indent="-279400">
              <a:buFont typeface="Wingdings" panose="05000000000000000000" pitchFamily="2" charset="2"/>
              <a:buChar char="Ø"/>
            </a:pPr>
            <a:r>
              <a:rPr lang="es-ES" sz="2000" dirty="0">
                <a:latin typeface="Arial Narrow" panose="020B0606020202030204" pitchFamily="34" charset="0"/>
              </a:rPr>
              <a:t>¿Cómo podemos ser una iglesia que acompañe al quebrantado y proclame la redención?</a:t>
            </a:r>
          </a:p>
          <a:p>
            <a:endParaRPr lang="es-ES" sz="1000" dirty="0">
              <a:latin typeface="Arial Narrow" panose="020B0606020202030204" pitchFamily="34" charset="0"/>
            </a:endParaRPr>
          </a:p>
          <a:p>
            <a:r>
              <a:rPr lang="es-E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CONCLUSIÓN</a:t>
            </a:r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:</a:t>
            </a:r>
          </a:p>
          <a:p>
            <a:pPr marL="457200" indent="-280988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¿Qué significa alabar a Dios 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“en todo tiempo”</a:t>
            </a:r>
            <a:r>
              <a:rPr lang="es-ES" sz="2000" dirty="0">
                <a:latin typeface="Arial Narrow" panose="020B0606020202030204" pitchFamily="34" charset="0"/>
              </a:rPr>
              <a:t> en nuestra vida diaria?</a:t>
            </a:r>
          </a:p>
          <a:p>
            <a:pPr marL="457200" indent="-280988">
              <a:buFont typeface="+mj-lt"/>
              <a:buAutoNum type="alphaUcPeriod"/>
            </a:pPr>
            <a:r>
              <a:rPr lang="es-ES" sz="2000" dirty="0">
                <a:latin typeface="Arial Narrow" panose="020B0606020202030204" pitchFamily="34" charset="0"/>
              </a:rPr>
              <a:t>¿Cómo podemos “gustar” la bondad de Dios como comunidad?</a:t>
            </a:r>
          </a:p>
          <a:p>
            <a:pPr marL="88900"/>
            <a:endParaRPr lang="es-ES" sz="1000" dirty="0">
              <a:latin typeface="Arial Narrow" panose="020B0606020202030204" pitchFamily="34" charset="0"/>
            </a:endParaRPr>
          </a:p>
          <a:p>
            <a:pPr marL="88900"/>
            <a:r>
              <a:rPr lang="es-ES" sz="2000" dirty="0">
                <a:latin typeface="Arial Narrow" panose="020B0606020202030204" pitchFamily="34" charset="0"/>
              </a:rPr>
              <a:t>Su servidor: </a:t>
            </a:r>
            <a:r>
              <a:rPr lang="es-E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Hoswaldo</a:t>
            </a:r>
            <a:r>
              <a:rPr lang="es-E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Moreno Parrales</a:t>
            </a:r>
          </a:p>
          <a:p>
            <a:pPr marL="88900"/>
            <a:r>
              <a:rPr lang="es-ES" sz="2000" dirty="0">
                <a:latin typeface="Arial Narrow" panose="020B0606020202030204" pitchFamily="34" charset="0"/>
              </a:rPr>
              <a:t>                               Evangelista</a:t>
            </a:r>
          </a:p>
          <a:p>
            <a:r>
              <a:rPr lang="es-ES" sz="2000" dirty="0">
                <a:latin typeface="Arial Narrow" panose="020B0606020202030204" pitchFamily="34" charset="0"/>
              </a:rPr>
              <a:t>Visite mi web site: </a:t>
            </a:r>
            <a:r>
              <a:rPr lang="es-ES" sz="2000" dirty="0">
                <a:latin typeface="Arial Narrow" panose="020B0606020202030204" pitchFamily="34" charset="0"/>
                <a:hlinkClick r:id="rId2"/>
              </a:rPr>
              <a:t>www.creiporlocualhable.com</a:t>
            </a:r>
            <a:r>
              <a:rPr lang="es-ES" sz="2000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F6F38D9-4AC4-6CB7-F214-A1660C949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813" y="0"/>
            <a:ext cx="5909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52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1116</Words>
  <Application>Microsoft Office PowerPoint</Application>
  <PresentationFormat>Panorámica</PresentationFormat>
  <Paragraphs>62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barneymejia.q@gmail.com</dc:creator>
  <cp:lastModifiedBy>Hoswaldo antonio Hoswaldo Moreno</cp:lastModifiedBy>
  <cp:revision>4</cp:revision>
  <dcterms:created xsi:type="dcterms:W3CDTF">2025-08-05T21:20:53Z</dcterms:created>
  <dcterms:modified xsi:type="dcterms:W3CDTF">2025-08-23T02:41:16Z</dcterms:modified>
</cp:coreProperties>
</file>