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72" r:id="rId2"/>
    <p:sldId id="256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0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0" d="100"/>
          <a:sy n="60" d="100"/>
        </p:scale>
        <p:origin x="8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085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1E343FD-C101-CF09-ABDF-70F975BCC2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10" y="0"/>
            <a:ext cx="6651832" cy="685800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9D25859-C37E-0614-EA20-599E94F255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042" y="0"/>
            <a:ext cx="81173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7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Dios conoce nuestro corazón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“...porque el Señor escudriña todos los corazones...”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85800"/>
          </a:xfrm>
          <a:prstGeom prst="roundRect">
            <a:avLst>
              <a:gd name="adj" fmla="val 8000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Principio:  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hombre ve las apariencias; Dios examina las motivaciones</a:t>
            </a:r>
            <a:r>
              <a:rPr lang="en-US" sz="13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24688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82296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Samuel y David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822960" y="3273552"/>
            <a:ext cx="3136392" cy="9784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hombre mira la apariencia exterior, pero el Señor mira el corazón.” (1 Samuel 16:7</a:t>
            </a:r>
            <a:r>
              <a:rPr lang="en-US" sz="1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192277" y="256032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4507992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Ananías y Safira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4325112" y="3273552"/>
            <a:ext cx="331927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Intentaron engañar a la iglesia, pero no a Dios (Hechos 5:1-11)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7694429" y="281178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22960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Hebreos 4:13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193024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Nada está oculto delante de Dios.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640080" y="448056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914400" y="448056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Podemos impresionar a las personas, pero nunca a Dios.</a:t>
            </a: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6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Buscar a Dios trae bendición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32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lo buscas, Él dejará que lo encuentres</a:t>
            </a: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426464"/>
            <a:ext cx="530352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40080" y="1965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822960" y="2075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Asa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822960" y="240487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“Si lo buscan, Él se dejará encontrar por ustedes.” (2 Crónicas 15:2)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325112" y="1965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4507992" y="2075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Jeremías 29:13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507992" y="240487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16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 buscarán y Me encontrarán cuando Me busquen de todo corazón.”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10144" y="1965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8193024" y="2075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Jesús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193024" y="240487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16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Busquen, y hallarán.” (Mateo 7:7)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40080" y="361188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914400" y="361188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Dios siempre responde al corazón que lo busca sinceramente.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Abandonar a Dios trae consecuencias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2225040" y="1028168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“...pero si lo abandonas, Él te rechazará</a:t>
            </a: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85800"/>
          </a:xfrm>
          <a:prstGeom prst="roundRect">
            <a:avLst>
              <a:gd name="adj" fmla="val 8000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Nota:  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advierte a Salomón con amor</a:t>
            </a:r>
            <a:r>
              <a:rPr lang="en-US" sz="13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16152" y="2271327"/>
            <a:ext cx="548640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478464" y="2834640"/>
            <a:ext cx="3663767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82296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rey Saúl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822960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Desobedeció y fue rechazado (1 Samuel 15:22-23</a:t>
            </a: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25112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4507992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pueblo de Israel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507992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Abandonó al Señor y fue llevado al exilio (2 Reyes 17)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8010144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193024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Judas Iscariote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193024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Abandonó a Cristo por amor al dinero (Mateo 26:14-16)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640080" y="448056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914400" y="448056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Dios es misericordioso, pero también santo. La desobediencia persistente tiene consecuencias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Dios llama y capacita para Su obra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“El Señor te ha escogido... Esfuérzate y hazla</a:t>
            </a: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.”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85800"/>
          </a:xfrm>
          <a:prstGeom prst="roundRect">
            <a:avLst>
              <a:gd name="adj" fmla="val 8000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Principio:  </a:t>
            </a:r>
            <a:r>
              <a:rPr lang="en-US" sz="2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Dios no solo llama, sino que también fortalece a quienes obedecen</a:t>
            </a:r>
            <a:r>
              <a:rPr lang="en-US" sz="13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24688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82296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Josué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822960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 fuerte y valiente.” (Josué 1:6-9</a:t>
            </a:r>
            <a:r>
              <a:rPr lang="en-US" sz="16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25112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4507992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Gedeón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4507992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Fue llamado siendo débil, pero Dios lo fortaleció (Jueces </a:t>
            </a:r>
            <a:r>
              <a:rPr lang="en-US" sz="12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010144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548576" y="2944368"/>
            <a:ext cx="2780839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Timoteo</a:t>
            </a:r>
            <a:endParaRPr lang="en-US" sz="2800" b="1" dirty="0"/>
          </a:p>
        </p:txBody>
      </p:sp>
      <p:sp>
        <p:nvSpPr>
          <p:cNvPr id="17" name="Text 15"/>
          <p:cNvSpPr/>
          <p:nvPr/>
        </p:nvSpPr>
        <p:spPr>
          <a:xfrm>
            <a:off x="8193024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Aviva el fuego del don de Dios.” (2 Timoteo 1:6-7</a:t>
            </a: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40080" y="448056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929640" y="454914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Cuando Dios asigna una tarea, también concede la gracia necesaria para cumplirla.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Conclusión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640080" y="11887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dejó a Salomón un legado espiritual que sigue siendo válido para cada creyente: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640080" y="1901952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640080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43000" y="1874520"/>
            <a:ext cx="47091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 personalmente a Dios</a:t>
            </a:r>
            <a:r>
              <a:rPr lang="en-US" sz="1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560320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640080" y="2560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43000" y="2532888"/>
            <a:ext cx="47091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Sírvele con un corazón íntegro.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" y="3218688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9"/>
          <p:cNvSpPr/>
          <p:nvPr/>
        </p:nvSpPr>
        <p:spPr>
          <a:xfrm>
            <a:off x="640080" y="3218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3191256"/>
            <a:ext cx="47091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Hazlo voluntariamente y con gozo.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640080" y="3877056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12"/>
          <p:cNvSpPr/>
          <p:nvPr/>
        </p:nvSpPr>
        <p:spPr>
          <a:xfrm>
            <a:off x="640080" y="387705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43000" y="3849624"/>
            <a:ext cx="47091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Recuerda que Dios conoce tu corazón</a:t>
            </a:r>
            <a:r>
              <a:rPr lang="en-US" sz="1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63640" y="1901952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6263640" y="190195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766560" y="1723644"/>
            <a:ext cx="4986457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 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Señor cada día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63640" y="2560320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0" name="Text 18"/>
          <p:cNvSpPr/>
          <p:nvPr/>
        </p:nvSpPr>
        <p:spPr>
          <a:xfrm>
            <a:off x="6263640" y="256032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900529" y="2414016"/>
            <a:ext cx="4613113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te apartes de Él</a:t>
            </a:r>
            <a:r>
              <a:rPr lang="en-US" sz="1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6263640" y="3218688"/>
            <a:ext cx="365760" cy="36576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3" name="Text 21"/>
          <p:cNvSpPr/>
          <p:nvPr/>
        </p:nvSpPr>
        <p:spPr>
          <a:xfrm>
            <a:off x="6263640" y="321868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766560" y="3191256"/>
            <a:ext cx="4709160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Esfuérzate en la obra que Dios te ha encomendado.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82296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8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LLAMADO FINAL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914400" y="1371600"/>
            <a:ext cx="10332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5000"/>
              </a:lnSpc>
              <a:buNone/>
            </a:pPr>
            <a:r>
              <a:rPr lang="en-US" sz="28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creyente tiene una obra que Dios le ha confiado. La pregunta no es solamente si estamos trabajando para Él, sino cómo lo estamos haciendo</a:t>
            </a: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2860158"/>
            <a:ext cx="10332720" cy="134608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5000"/>
              </a:lnSpc>
            </a:pPr>
            <a:r>
              <a:rPr lang="en-US" sz="2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Que, como Salomón al inicio de su reinado, aceptemos el desafío de conocer a Dios profundamente, servirle con integridad y perseverar con valentía hasta completar la obra que Él nos ha </a:t>
            </a:r>
            <a:r>
              <a:rPr lang="en-US" sz="24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encomendad</a:t>
            </a:r>
            <a:r>
              <a:rPr lang="en-US" sz="2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r>
              <a:rPr lang="en-US" sz="2400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r>
              <a:rPr lang="en-US" sz="24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</a:t>
            </a: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</a:t>
            </a: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Dios que llama también </a:t>
            </a:r>
            <a:r>
              <a:rPr lang="en-US" sz="24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sostiene</a:t>
            </a: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</a:t>
            </a:r>
            <a:r>
              <a:rPr lang="en-US" sz="24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quienes</a:t>
            </a:r>
            <a:r>
              <a:rPr lang="en-US" sz="2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i="1" dirty="0" err="1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permanecen</a:t>
            </a:r>
            <a:endParaRPr lang="en-US" sz="2400" i="1" dirty="0">
              <a:solidFill>
                <a:srgbClr val="CADC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5000"/>
              </a:lnSpc>
              <a:buNone/>
            </a:pPr>
            <a:endParaRPr lang="en-US" sz="2400" dirty="0">
              <a:solidFill>
                <a:srgbClr val="CADC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lnSpc>
                <a:spcPct val="135000"/>
              </a:lnSpc>
              <a:buNone/>
            </a:pPr>
            <a:r>
              <a:rPr lang="en-US" sz="2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914400" y="3977640"/>
            <a:ext cx="502920" cy="5486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914400" y="420624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3400" b="1" i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>
              <a:buNone/>
            </a:pPr>
            <a:r>
              <a:rPr lang="en-US" sz="36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“Esfuérzate y hazla”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2604977" y="5541689"/>
            <a:ext cx="10332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                                      </a:t>
            </a:r>
          </a:p>
          <a:p>
            <a:pPr marL="0" indent="0">
              <a:buNone/>
            </a:pPr>
            <a:endParaRPr lang="en-US" sz="2800" i="1" dirty="0">
              <a:solidFill>
                <a:srgbClr val="CADC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2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Hoswaldo antonio Moreno</a:t>
            </a:r>
            <a:r>
              <a:rPr lang="en-US" sz="15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0" indent="0">
              <a:buNone/>
            </a:pPr>
            <a:r>
              <a:rPr lang="en-US" sz="3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EVANGELISTA                              wwwcreipolocualhable.com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DF83E8E-3863-8051-9462-C83B5A03E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8" y="0"/>
            <a:ext cx="12185905" cy="6858000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16E9765-B8F6-8948-DBE3-0FA6F448736D}"/>
              </a:ext>
            </a:extLst>
          </p:cNvPr>
          <p:cNvSpPr txBox="1"/>
          <p:nvPr/>
        </p:nvSpPr>
        <p:spPr>
          <a:xfrm>
            <a:off x="749595" y="0"/>
            <a:ext cx="6198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Impact" panose="020B0806030902050204" pitchFamily="34" charset="0"/>
                <a:ea typeface="+mn-ea"/>
                <a:cs typeface="+mn-cs"/>
              </a:rPr>
              <a:t>Plan de Salvación…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6AE72CC-A673-1E25-585F-E632F857A491}"/>
              </a:ext>
            </a:extLst>
          </p:cNvPr>
          <p:cNvSpPr txBox="1"/>
          <p:nvPr/>
        </p:nvSpPr>
        <p:spPr>
          <a:xfrm>
            <a:off x="6593" y="2417671"/>
            <a:ext cx="10498377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14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Romanos 10:17,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Oír la palabra de Dios.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Juan 8:24,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Creer en Cristo.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Hechos 2:38,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Arrepentimiento.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Romanos 10:10,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Confesar la fe en Cristo.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Marcos 16:16,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Bautismo para el perdón de los pecados.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85000"/>
              <a:buFont typeface="Wingdings" pitchFamily="2" charset="2"/>
              <a:buChar char="v"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Colosenses 1:21-23,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Perseverar en la fe.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65000"/>
              <a:buFont typeface="Arial" panose="020B0604020202020204" pitchFamily="34" charset="0"/>
              <a:buNone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Hechos 8:22,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Arrepentirse si ha caído, rogar el perdón.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65000"/>
              <a:buFont typeface="Arial" panose="020B0604020202020204" pitchFamily="34" charset="0"/>
              <a:buNone/>
              <a:tabLst/>
              <a:defRPr/>
            </a:pP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1 Juan 1:9, </a:t>
            </a:r>
            <a:r>
              <a:rPr kumimoji="0" lang="es-CL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Confesar el pecado.</a:t>
            </a:r>
          </a:p>
        </p:txBody>
      </p:sp>
    </p:spTree>
    <p:extLst>
      <p:ext uri="{BB962C8B-B14F-4D97-AF65-F5344CB8AC3E}">
        <p14:creationId xmlns:p14="http://schemas.microsoft.com/office/powerpoint/2010/main" val="25387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14400" y="1965960"/>
            <a:ext cx="1188720" cy="0"/>
          </a:xfrm>
          <a:prstGeom prst="line">
            <a:avLst/>
          </a:prstGeom>
          <a:noFill/>
          <a:ln w="12700">
            <a:solidFill>
              <a:srgbClr val="C9A22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1598074" y="2724913"/>
            <a:ext cx="10332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           </a:t>
            </a:r>
          </a:p>
          <a:p>
            <a:pPr marL="0" indent="0">
              <a:buNone/>
            </a:pPr>
            <a:endParaRPr lang="en-US" sz="3200" kern="0" spc="200" dirty="0">
              <a:solidFill>
                <a:srgbClr val="CADC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algn="ctr"/>
            <a:r>
              <a:rPr lang="en-US" sz="3200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CRÓNICAS 28:9-10 </a:t>
            </a:r>
          </a:p>
          <a:p>
            <a:pPr marL="0" indent="0" algn="ctr">
              <a:buNone/>
            </a:pPr>
            <a:endParaRPr lang="en-US" sz="3200" kern="0" spc="200" dirty="0">
              <a:solidFill>
                <a:srgbClr val="CADCFC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 algn="ctr">
              <a:buNone/>
            </a:pPr>
            <a:r>
              <a:rPr lang="en-US" sz="3200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112143" y="31005"/>
            <a:ext cx="11921705" cy="2587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8000"/>
              </a:lnSpc>
              <a:buNone/>
            </a:pPr>
            <a:endParaRPr lang="en-US" sz="6600" b="1" dirty="0">
              <a:solidFill>
                <a:srgbClr val="FFFFFF"/>
              </a:solidFill>
              <a:latin typeface="Cambria" pitchFamily="34" charset="0"/>
              <a:ea typeface="Cambria" pitchFamily="34" charset="-122"/>
              <a:cs typeface="Cambria" pitchFamily="34" charset="-120"/>
            </a:endParaRPr>
          </a:p>
          <a:p>
            <a:pPr marL="0" indent="0" algn="ctr">
              <a:lnSpc>
                <a:spcPct val="108000"/>
              </a:lnSpc>
              <a:buNone/>
            </a:pPr>
            <a:r>
              <a:rPr lang="en-US" sz="54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Conoce</a:t>
            </a: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al Dios de tu padre</a:t>
            </a:r>
            <a:endParaRPr lang="en-US" sz="5400" dirty="0"/>
          </a:p>
          <a:p>
            <a:pPr algn="ctr">
              <a:lnSpc>
                <a:spcPct val="108000"/>
              </a:lnSpc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 sírvele con un Corazón perfecto</a:t>
            </a:r>
            <a:endParaRPr lang="en-US" sz="5400" dirty="0"/>
          </a:p>
        </p:txBody>
      </p:sp>
      <p:sp>
        <p:nvSpPr>
          <p:cNvPr id="5" name="Shape 3"/>
          <p:cNvSpPr/>
          <p:nvPr/>
        </p:nvSpPr>
        <p:spPr>
          <a:xfrm>
            <a:off x="914400" y="4297680"/>
            <a:ext cx="502920" cy="5486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361507" y="4581144"/>
            <a:ext cx="1040927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entrega a Salomón su legado espiritual: el llamado a conocer a Dios personalmente y servirle con integridad, antes de emprender la obra del templo</a:t>
            </a:r>
            <a:r>
              <a:rPr lang="en-US" sz="20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10085832" y="5029200"/>
            <a:ext cx="1005840" cy="10058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8" name="Text 6"/>
          <p:cNvSpPr/>
          <p:nvPr/>
        </p:nvSpPr>
        <p:spPr>
          <a:xfrm>
            <a:off x="10085832" y="502920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1Cr</a:t>
            </a:r>
            <a:endParaRPr lang="en-US" sz="18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934C85D-AEC5-490D-0FB8-85C3B938CD20}"/>
              </a:ext>
            </a:extLst>
          </p:cNvPr>
          <p:cNvSpPr txBox="1"/>
          <p:nvPr/>
        </p:nvSpPr>
        <p:spPr>
          <a:xfrm>
            <a:off x="4738931" y="3281910"/>
            <a:ext cx="40510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kern="0" spc="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NUEVA BIBLIA DE LAS AMÉRICAS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211D7909-0300-BF29-9910-08B077928522}"/>
              </a:ext>
            </a:extLst>
          </p:cNvPr>
          <p:cNvSpPr/>
          <p:nvPr/>
        </p:nvSpPr>
        <p:spPr>
          <a:xfrm>
            <a:off x="223284" y="106326"/>
            <a:ext cx="11685181" cy="6624083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800" algn="just" rtl="0"/>
            <a:r>
              <a:rPr lang="es-MX" sz="36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1Cr 28:9  </a:t>
            </a:r>
            <a:r>
              <a:rPr lang="es-MX" sz="32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»En cuanto a ti, Salomón, hijo mío, </a:t>
            </a:r>
            <a:r>
              <a:rPr lang="es-MX" sz="3200" b="1" i="1" u="sng" strike="noStrike" baseline="0" dirty="0">
                <a:solidFill>
                  <a:schemeClr val="accent4"/>
                </a:solidFill>
                <a:latin typeface="Verdana" panose="020B0604030504040204" pitchFamily="34" charset="0"/>
              </a:rPr>
              <a:t>reconoce al Dios </a:t>
            </a:r>
            <a:r>
              <a:rPr lang="es-MX" sz="3200" b="0" i="0" u="none" strike="noStrike" baseline="0" dirty="0">
                <a:solidFill>
                  <a:schemeClr val="accent4"/>
                </a:solidFill>
                <a:latin typeface="Verdana" panose="020B0604030504040204" pitchFamily="34" charset="0"/>
              </a:rPr>
              <a:t>de tu padre, y </a:t>
            </a:r>
            <a:r>
              <a:rPr lang="es-MX" sz="3200" b="1" i="1" u="sng" strike="noStrike" baseline="0" dirty="0">
                <a:solidFill>
                  <a:schemeClr val="accent4"/>
                </a:solidFill>
                <a:latin typeface="Verdana" panose="020B0604030504040204" pitchFamily="34" charset="0"/>
              </a:rPr>
              <a:t>sírvele de todo corazón</a:t>
            </a:r>
            <a:r>
              <a:rPr lang="es-MX" sz="3200" b="0" i="0" u="none" strike="noStrike" baseline="0" dirty="0">
                <a:solidFill>
                  <a:schemeClr val="accent4"/>
                </a:solidFill>
                <a:latin typeface="Verdana" panose="020B0604030504040204" pitchFamily="34" charset="0"/>
              </a:rPr>
              <a:t> </a:t>
            </a:r>
            <a:r>
              <a:rPr lang="es-MX" sz="32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y con </a:t>
            </a:r>
            <a:r>
              <a:rPr lang="es-MX" sz="3200" b="1" i="1" u="sng" strike="noStrike" baseline="0" dirty="0">
                <a:solidFill>
                  <a:schemeClr val="accent4"/>
                </a:solidFill>
                <a:latin typeface="Verdana" panose="020B0604030504040204" pitchFamily="34" charset="0"/>
              </a:rPr>
              <a:t>ánimo dispuesto</a:t>
            </a:r>
            <a:r>
              <a:rPr lang="es-MX" sz="32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; porque el </a:t>
            </a:r>
            <a:r>
              <a:rPr lang="es-MX" sz="3200" b="1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SEÑOR escudriña todos los corazones</a:t>
            </a:r>
            <a:r>
              <a:rPr lang="es-MX" sz="32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, y entiende todo intento de los pensamientos. Si lo buscas, Él te dejará que lo encuentres; pero si lo abandonas, Él te rechazará para siempre.  1Cr 28:10  »Ahora pues, considera que el SEÑOR te ha escogido para edificar una casa para el santuario; esfuérzate y haz</a:t>
            </a:r>
            <a:r>
              <a:rPr lang="es-MX" sz="3200" b="0" i="1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la</a:t>
            </a:r>
            <a:r>
              <a:rPr lang="es-MX" sz="3200" b="0" i="0" u="none" strike="noStrike" baseline="0" dirty="0">
                <a:solidFill>
                  <a:schemeClr val="bg1"/>
                </a:solidFill>
                <a:latin typeface="Verdana" panose="020B0604030504040204" pitchFamily="34" charset="0"/>
              </a:rPr>
              <a:t>». </a:t>
            </a:r>
            <a:endParaRPr lang="es-E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50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Introducción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65652" y="1699082"/>
            <a:ext cx="6383788" cy="15927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5000"/>
              </a:lnSpc>
              <a:buNone/>
            </a:pPr>
            <a:r>
              <a:rPr lang="en-US" sz="2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Este pasaje contiene las últimas instrucciones del rey David a su hijo Salomón antes de morir. David sabía que la mayor necesidad de Salomón no era la riqueza, el ejército o la sabiduría humana, sino una </a:t>
            </a:r>
            <a:r>
              <a:rPr lang="en-US" sz="2400" b="1" i="1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relación verdadera con Dios.</a:t>
            </a:r>
            <a:endParaRPr lang="en-US" sz="2400" b="1" i="1" dirty="0"/>
          </a:p>
        </p:txBody>
      </p:sp>
      <p:sp>
        <p:nvSpPr>
          <p:cNvPr id="4" name="Text 2"/>
          <p:cNvSpPr/>
          <p:nvPr/>
        </p:nvSpPr>
        <p:spPr>
          <a:xfrm>
            <a:off x="565652" y="3753293"/>
            <a:ext cx="6309360" cy="2721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35000"/>
              </a:lnSpc>
              <a:buNone/>
            </a:pPr>
            <a:r>
              <a:rPr lang="en-US" sz="24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contexto es la preparación para la construcción del templo. Aunque David deseaba edificarlo, Dios le dijo que sería Salomón quien realizaría esa obra (1 Crónicas 22:7-10). Por eso, David le entrega públicamente la responsabilidad y le recuerda que el éxito dependerá de su fidelidad a Dios.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7772400" y="1463040"/>
            <a:ext cx="4206240" cy="4069080"/>
          </a:xfrm>
          <a:prstGeom prst="roundRect">
            <a:avLst>
              <a:gd name="adj" fmla="val 1798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Text 4"/>
          <p:cNvSpPr/>
          <p:nvPr/>
        </p:nvSpPr>
        <p:spPr>
          <a:xfrm>
            <a:off x="8092440" y="1699082"/>
            <a:ext cx="124294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C9A2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6400" dirty="0"/>
          </a:p>
        </p:txBody>
      </p:sp>
      <p:sp>
        <p:nvSpPr>
          <p:cNvPr id="7" name="Text 5"/>
          <p:cNvSpPr/>
          <p:nvPr/>
        </p:nvSpPr>
        <p:spPr>
          <a:xfrm>
            <a:off x="7955281" y="2148840"/>
            <a:ext cx="3867912" cy="222114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 mayor necesidad de Salomón no era la riqueza, el ejército o la sabiduría humana, sino </a:t>
            </a:r>
            <a:r>
              <a:rPr lang="en-US" sz="2400" u="sng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 relación verdadera con Dios</a:t>
            </a: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7772400" y="4526280"/>
            <a:ext cx="457200" cy="45720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7772400" y="470916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Contexto histórico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508760"/>
            <a:ext cx="516636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AAAAAA">
                <a:alpha val="2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4" name="Shape 2"/>
          <p:cNvSpPr/>
          <p:nvPr/>
        </p:nvSpPr>
        <p:spPr>
          <a:xfrm>
            <a:off x="914400" y="1783080"/>
            <a:ext cx="128016" cy="128016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1143000" y="170992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Autor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14400" y="216712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Tradicionalmente se atribuye a Esdras.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69380" y="1463040"/>
            <a:ext cx="516636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AAAAAA">
                <a:alpha val="2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8" name="Shape 6"/>
          <p:cNvSpPr/>
          <p:nvPr/>
        </p:nvSpPr>
        <p:spPr>
          <a:xfrm>
            <a:off x="6629400" y="1783080"/>
            <a:ext cx="128016" cy="128016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6858000" y="170992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Fecha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6629400" y="216712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Aproximadamente entre 450 y 430 a.C., después del exilio babilónico.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3703320"/>
            <a:ext cx="516636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AAAAAA">
                <a:alpha val="25000"/>
              </a:srgbClr>
            </a:outerShdw>
          </a:effectLst>
        </p:spPr>
        <p:txBody>
          <a:bodyPr/>
          <a:lstStyle/>
          <a:p>
            <a:endParaRPr lang="es-ES"/>
          </a:p>
        </p:txBody>
      </p:sp>
      <p:sp>
        <p:nvSpPr>
          <p:cNvPr id="12" name="Shape 10"/>
          <p:cNvSpPr/>
          <p:nvPr/>
        </p:nvSpPr>
        <p:spPr>
          <a:xfrm>
            <a:off x="914400" y="3977640"/>
            <a:ext cx="128016" cy="128016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1143000" y="390448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Propósito del libro</a:t>
            </a:r>
            <a:endParaRPr lang="en-US" sz="2400" dirty="0"/>
          </a:p>
        </p:txBody>
      </p:sp>
      <p:sp>
        <p:nvSpPr>
          <p:cNvPr id="14" name="Text 12"/>
          <p:cNvSpPr/>
          <p:nvPr/>
        </p:nvSpPr>
        <p:spPr>
          <a:xfrm>
            <a:off x="914400" y="436168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Recordar al pueblo que la verdadera restauración comienza cuando el pueblo vuelve a Dios y obedece Su Palabra.</a:t>
            </a:r>
            <a:endParaRPr lang="en-US" sz="2000" dirty="0"/>
          </a:p>
        </p:txBody>
      </p:sp>
      <p:sp>
        <p:nvSpPr>
          <p:cNvPr id="15" name="Shape 13"/>
          <p:cNvSpPr/>
          <p:nvPr/>
        </p:nvSpPr>
        <p:spPr>
          <a:xfrm>
            <a:off x="6355080" y="3703320"/>
            <a:ext cx="5166360" cy="1965960"/>
          </a:xfrm>
          <a:prstGeom prst="roundRect">
            <a:avLst>
              <a:gd name="adj" fmla="val 3256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  <a:effectLst>
            <a:outerShdw blurRad="76200" dist="25400" dir="5400000" algn="bl" rotWithShape="0">
              <a:srgbClr val="AAAAAA">
                <a:alpha val="25000"/>
              </a:srgbClr>
            </a:outerShdw>
          </a:effectLst>
        </p:spPr>
        <p:txBody>
          <a:bodyPr/>
          <a:lstStyle/>
          <a:p>
            <a:endParaRPr lang="es-ES" dirty="0"/>
          </a:p>
        </p:txBody>
      </p:sp>
      <p:sp>
        <p:nvSpPr>
          <p:cNvPr id="16" name="Shape 14"/>
          <p:cNvSpPr/>
          <p:nvPr/>
        </p:nvSpPr>
        <p:spPr>
          <a:xfrm>
            <a:off x="6629400" y="3977640"/>
            <a:ext cx="128016" cy="128016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Text 15"/>
          <p:cNvSpPr/>
          <p:nvPr/>
        </p:nvSpPr>
        <p:spPr>
          <a:xfrm>
            <a:off x="6858000" y="3904488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 err="1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Situación</a:t>
            </a:r>
            <a:r>
              <a:rPr lang="en-US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del capítulo 28</a:t>
            </a:r>
            <a:endParaRPr lang="en-US" dirty="0"/>
          </a:p>
        </p:txBody>
      </p:sp>
      <p:sp>
        <p:nvSpPr>
          <p:cNvPr id="18" name="Text 16"/>
          <p:cNvSpPr/>
          <p:nvPr/>
        </p:nvSpPr>
        <p:spPr>
          <a:xfrm>
            <a:off x="6629400" y="4361688"/>
            <a:ext cx="4617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reúne a los líderes de Israel para presentar oficialmente a Salomón como rey y constructor del templo.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640080" y="589788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David habla como un padre piadoso que transmite su legado espiritual.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2011680"/>
            <a:ext cx="10332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30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TEMA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914400" y="2514600"/>
            <a:ext cx="103327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Las condiciones para servir</a:t>
            </a:r>
            <a:endParaRPr lang="en-US" sz="38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eficazmente al Señor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914400" y="4709160"/>
            <a:ext cx="502920" cy="54864"/>
          </a:xfrm>
          <a:prstGeom prst="rect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5" name="Text 3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Debemos conocer personalmente a Dios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8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 al Dios de tu padre...” (v. 9)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5257800" cy="960120"/>
          </a:xfrm>
          <a:prstGeom prst="roundRect">
            <a:avLst>
              <a:gd name="adj" fmla="val 5714"/>
            </a:avLst>
          </a:prstGeom>
          <a:solidFill>
            <a:srgbClr val="EFEFE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868680" y="1691640"/>
            <a:ext cx="4800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dijo:  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 la religión, el templo, las tradiciones.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6217920" y="1600200"/>
            <a:ext cx="5257800" cy="960120"/>
          </a:xfrm>
          <a:prstGeom prst="roundRect">
            <a:avLst>
              <a:gd name="adj" fmla="val 5714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9" name="Text 7"/>
          <p:cNvSpPr/>
          <p:nvPr/>
        </p:nvSpPr>
        <p:spPr>
          <a:xfrm>
            <a:off x="6446520" y="1691640"/>
            <a:ext cx="4800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Dijo:  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Conoce a Dios. El conocimiento bíblico implica una relación íntima y personal.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78141" y="2697480"/>
            <a:ext cx="5257800" cy="2514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640080" y="3108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10"/>
          <p:cNvSpPr/>
          <p:nvPr/>
        </p:nvSpPr>
        <p:spPr>
          <a:xfrm>
            <a:off x="822960" y="3218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Moisés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822960" y="354787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“Déjame conocer Tus caminos...” (Éxodo 33:13</a:t>
            </a: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325112" y="3108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5" name="Text 13"/>
          <p:cNvSpPr/>
          <p:nvPr/>
        </p:nvSpPr>
        <p:spPr>
          <a:xfrm>
            <a:off x="4507992" y="3218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Pablo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4507992" y="354787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Quiero conocerlo a Él...” (Filipenses 3:10)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010144" y="310896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6"/>
          <p:cNvSpPr/>
          <p:nvPr/>
        </p:nvSpPr>
        <p:spPr>
          <a:xfrm>
            <a:off x="8193024" y="321868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Jeremías 9:23-24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8339328" y="3611880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verdadera gloria del hombre consiste en conocer al Señor.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40080" y="475488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914400" y="475488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Nadie puede vivir de la experiencia espiritual de sus padres o de su iglesia. Cada creyente necesita conocer personalmente al Señor.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Debemos servir con un corazón íntegro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“...</a:t>
            </a:r>
            <a:r>
              <a:rPr lang="en-US" sz="32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 sírvele con un corazón perfecto...”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85800"/>
          </a:xfrm>
          <a:prstGeom prst="roundRect">
            <a:avLst>
              <a:gd name="adj" fmla="val 8000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Significado:  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corazón completo, sincero y totalmente entregado. Dios </a:t>
            </a:r>
            <a:r>
              <a:rPr lang="en-US" sz="2800" dirty="0" err="1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bussca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la </a:t>
            </a:r>
            <a:r>
              <a:rPr lang="en-US" sz="2800" dirty="0" err="1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perfección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800" dirty="0" err="1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la </a:t>
            </a:r>
            <a:r>
              <a:rPr lang="en-US" sz="2800" dirty="0" err="1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integridad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24688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3502152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82296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Josué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862584" y="3273552"/>
            <a:ext cx="30967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 y mi casa serviremos al Señor.” (Josué 24:15)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25112" y="2834640"/>
            <a:ext cx="3502152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4507992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Job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07992" y="3273552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Era un hombre íntegro y recto (Job 1:1)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8010144" y="2834640"/>
            <a:ext cx="3502152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193024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Daniel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193024" y="3273552"/>
            <a:ext cx="3136392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Decidió no contaminarse (Daniel 1:8)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40080" y="4297680"/>
            <a:ext cx="10881360" cy="594360"/>
          </a:xfrm>
          <a:prstGeom prst="roundRect">
            <a:avLst>
              <a:gd name="adj" fmla="val 9231"/>
            </a:avLst>
          </a:prstGeom>
          <a:solidFill>
            <a:srgbClr val="FBF0DE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914400" y="4297680"/>
            <a:ext cx="10332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b="1" dirty="0">
                <a:solidFill>
                  <a:srgbClr val="8A4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Advertencia:  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 fariseos servían externamente, pero su corazón estaba lejos de Dios. Mateo 15:8: “Este pueblo me honra con los labios, pero su corazón está muy lejos de Mí.”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640080" y="507492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1" name="Text 19"/>
          <p:cNvSpPr/>
          <p:nvPr/>
        </p:nvSpPr>
        <p:spPr>
          <a:xfrm>
            <a:off x="822960" y="5074920"/>
            <a:ext cx="104241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servicio pierde valor cuando se realiza solo por costumbre o presión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777240" cy="777240"/>
          </a:xfrm>
          <a:prstGeom prst="ellipse">
            <a:avLst/>
          </a:prstGeom>
          <a:solidFill>
            <a:srgbClr val="C9A22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3" name="Text 1"/>
          <p:cNvSpPr/>
          <p:nvPr/>
        </p:nvSpPr>
        <p:spPr>
          <a:xfrm>
            <a:off x="640080" y="50292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1600200" y="457200"/>
            <a:ext cx="99669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Debemos servir voluntariamente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1600200" y="1005840"/>
            <a:ext cx="9966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“...</a:t>
            </a:r>
            <a:r>
              <a:rPr lang="en-US" sz="3200" i="1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 ánimo voluntario.”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10881360" cy="685800"/>
          </a:xfrm>
          <a:prstGeom prst="roundRect">
            <a:avLst>
              <a:gd name="adj" fmla="val 8000"/>
            </a:avLst>
          </a:prstGeom>
          <a:solidFill>
            <a:srgbClr val="EAF0F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Text 5"/>
          <p:cNvSpPr/>
          <p:nvPr/>
        </p:nvSpPr>
        <p:spPr>
          <a:xfrm>
            <a:off x="914400" y="160020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Principio:  </a:t>
            </a:r>
            <a:r>
              <a:rPr lang="en-US" sz="28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Dios desea obediencia nacida del amor y no de la obligación.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246888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kern="0" spc="150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EJEMPLOS BÍBLICOS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40080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0" name="Text 8"/>
          <p:cNvSpPr/>
          <p:nvPr/>
        </p:nvSpPr>
        <p:spPr>
          <a:xfrm>
            <a:off x="822960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Isaías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822960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20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Aquí estoy; envíame a mí.” (Isaías 6:8)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25112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1"/>
          <p:cNvSpPr/>
          <p:nvPr/>
        </p:nvSpPr>
        <p:spPr>
          <a:xfrm>
            <a:off x="4507992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Los macedonios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4507992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entregaron primeramente al Señor (2 Corintios 8:5)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8010144" y="2834640"/>
            <a:ext cx="3502152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CADCFC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6" name="Text 14"/>
          <p:cNvSpPr/>
          <p:nvPr/>
        </p:nvSpPr>
        <p:spPr>
          <a:xfrm>
            <a:off x="8193024" y="2944368"/>
            <a:ext cx="31363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E276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Jesús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8193024" y="3273552"/>
            <a:ext cx="3136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</a:t>
            </a:r>
            <a:r>
              <a:rPr lang="en-US" sz="160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Nadie me quita la vida, sino que Yo la doy voluntariamente.” (Juan 10:18</a:t>
            </a:r>
            <a:r>
              <a:rPr lang="en-US" sz="1150" dirty="0">
                <a:solidFill>
                  <a:srgbClr val="2227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40080" y="4480560"/>
            <a:ext cx="10881360" cy="777240"/>
          </a:xfrm>
          <a:prstGeom prst="roundRect">
            <a:avLst>
              <a:gd name="adj" fmla="val 8235"/>
            </a:avLst>
          </a:prstGeom>
          <a:solidFill>
            <a:srgbClr val="1E276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7"/>
          <p:cNvSpPr/>
          <p:nvPr/>
        </p:nvSpPr>
        <p:spPr>
          <a:xfrm>
            <a:off x="670560" y="4480560"/>
            <a:ext cx="10576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C9A2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APLICACIÓN   </a:t>
            </a:r>
            <a:r>
              <a:rPr lang="en-US" sz="2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servicio pierde valor cuando se realiza solo por costumbre o presión.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11365992" y="6355080"/>
            <a:ext cx="457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1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ojo naranja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1272</Words>
  <Application>Microsoft Office PowerPoint</Application>
  <PresentationFormat>Panorámica</PresentationFormat>
  <Paragraphs>176</Paragraphs>
  <Slides>16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Calibri</vt:lpstr>
      <vt:lpstr>Cambria</vt:lpstr>
      <vt:lpstr>Impact</vt:lpstr>
      <vt:lpstr>Verdana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Hoswaldo antonio Hoswaldo Moreno</cp:lastModifiedBy>
  <cp:revision>2</cp:revision>
  <dcterms:created xsi:type="dcterms:W3CDTF">2026-07-26T00:46:37Z</dcterms:created>
  <dcterms:modified xsi:type="dcterms:W3CDTF">2026-07-26T12:41:37Z</dcterms:modified>
</cp:coreProperties>
</file>