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0AA67-A7C5-DB7D-901D-A56ED8007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1C13A3-C421-8238-5624-6D8126F97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E8A6A0-09E9-1D1D-8EF9-651A6A16B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4F22FF-130E-E729-1356-61E1F19B5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D8BFBF-A865-3151-06CB-6E74B8AF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10495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BB68F-F94B-BD9B-5215-234A01272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C643D3-AE62-79D7-3DF9-C4040DEBD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93CC8F-E36E-006F-3893-F963FC16F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89325A-4118-B44D-8DB3-3F963CF0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D02DA1-F3DE-2BE2-3EF5-15CFECB7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1649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009EF-E882-401B-D9B2-55856D912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4129AB-2A5B-24F1-E709-23F6C255A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FF3A86-A93D-AE3C-930A-639655E83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8678C0-F3D4-9262-6044-130EE1B6A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69680A-44C9-08FA-8381-A3C09573A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06565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0C8A7-08EF-AF3A-BAD6-13077EB07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85ED2-3C60-6C18-1705-4F3A27DE4B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94E75C-0EA0-8FFF-1972-316B2FD81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793991-DB5B-AA84-7FBF-6EBF1FD1A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C588BB-5F72-D5F3-A918-8A8153D5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44022A-B7AB-AF81-A483-45B273127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1721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486803-DF30-FFE3-FA6C-6B3916FEA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FA1DC7-EC9F-FC2D-BD9A-84F106252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88043C-4113-2F99-A5F7-88C07928A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0B11AA-FFBB-700C-621E-9E11CF61C6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B8B40-1F34-AEBA-1CB7-B1D0C0E6A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1DA8D0-9724-2543-AD62-EFB3ACDDF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4B61901-716D-DBFD-C963-4BD9853D8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E0A8852-46FD-73E7-55D9-AFED4CD13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1434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27587-7500-1393-749F-2BD7AD67D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8304801-38C8-CA55-A0EF-250F96EB7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62E090A-D4CA-4569-A3BD-C2ED2059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34754C-3F10-BE06-E5F7-51F2786D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37137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785E19-8611-F4B6-6491-B4FDF01D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52BAEB-9436-0057-BA21-592FCCC92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524171-3BD5-ABBA-FDA8-91857401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00337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7138D-FE20-EA85-8133-2437B383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8B0A02-580D-D647-2EB2-A0F6A2A02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143B5F-C16F-183F-A95A-F83035105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24EF8F-859B-4500-BD92-778020D93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85B489-3F84-3812-8123-A3D6221F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35463B-2FB3-A363-8D25-A7601E793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03825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09F8D-1022-6588-CFF4-C16368388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7F5D474-2A50-CF68-467B-FFBD33D3F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41EC86-56E7-10DF-7D97-6425E066B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0BC30B-1A55-31C8-93E6-90E04C5A9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77A431-769D-69EC-A1B7-7162CAC21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1862D4-0FE9-712C-4AD7-2088F045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1557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A45CB-B598-DDFC-A985-C00546FFF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F5FF5F-F036-CF08-2E1B-EF7E0406E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DA390E-4828-0685-8376-1A05BD485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CA8D48-9163-8E3E-A165-7A108E49D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8DA541-5C07-D9B5-B0C6-649BD0841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010189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4F75A5-E147-E0D6-EAE9-057068F35C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980740-2341-167B-8414-BE3B3F850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D52398-B186-3DE8-413F-CB9C64934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1E5EE4-39CE-89FA-EC75-E3993B359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D7C9C9-BD15-71CB-7DA3-5550C8FA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0952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568D85A-6304-D45A-EEAB-E4411E4BF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A17647-FA19-CC00-952C-0EB0FB7B6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4965E2-C854-9B70-A423-52EF16704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6BA06-1F19-485E-A57E-BD1CF90AAE39}" type="datetimeFigureOut">
              <a:rPr lang="es-NI" smtClean="0"/>
              <a:t>6/6/2026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E8A175-20B2-A8BC-9BE4-A9666F485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B44021-D0EF-2BF6-643C-0BB95876E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DC5DB-FB8A-4027-9455-5E3C15A18C8D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477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E417F67-5005-BA68-56BE-25795F5592D3}"/>
              </a:ext>
            </a:extLst>
          </p:cNvPr>
          <p:cNvSpPr txBox="1"/>
          <p:nvPr/>
        </p:nvSpPr>
        <p:spPr>
          <a:xfrm>
            <a:off x="176979" y="669276"/>
            <a:ext cx="848032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sz="2100" b="1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“CRECIENDO EN EL CONOCIMIENTO DE JESUCRISTO”</a:t>
            </a:r>
            <a:endParaRPr lang="es-NI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s-ES" sz="2000" b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(2Pedro.1: 5 – 11)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2000" b="1" u="sng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INTRODUCCIÓN</a:t>
            </a:r>
            <a:r>
              <a:rPr lang="es-ES" sz="2000" b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: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2913" lvl="0" indent="-266700" algn="just">
              <a:spcBef>
                <a:spcPts val="185"/>
              </a:spcBef>
              <a:buFont typeface="+mj-lt"/>
              <a:buAutoNum type="alphaU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En nuestro tema anterior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“Preciosas y grandísimas promesas”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, notamos que el conocimiento es la fuente de bendiciones maravillosas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2, 3)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“Gracia y paz os sean multiplicadas, </a:t>
            </a:r>
            <a:r>
              <a:rPr lang="es-ES" sz="1900" i="1" u="sng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en el conocimiento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de Dios y de nuestro Señor Jesús…”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2)</a:t>
            </a:r>
            <a:endParaRPr lang="es-NI" sz="1900" b="1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“Como todas las cosas que pertenecen a la vida y a la piedad nos han sido dadas por su divino poder, </a:t>
            </a:r>
            <a:r>
              <a:rPr lang="es-ES" sz="1900" i="1" u="sng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mediante el conocimiento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de aquel que nos llamó por su gloria y excelencia”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3)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280988" algn="just">
              <a:spcBef>
                <a:spcPts val="185"/>
              </a:spcBef>
              <a:buFont typeface="+mj-lt"/>
              <a:buAutoNum type="alphaUcPeriod" startAt="2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También observamos cómo Pedro cierra su epístola con una advertencia: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“Antes bien, creced en la gracia y el conocimiento de nuestro Señor y Salvador Jesucristo…”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(2Ped.3: 18)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2913" lvl="0" indent="-266700" algn="just">
              <a:spcBef>
                <a:spcPts val="185"/>
              </a:spcBef>
              <a:buFont typeface="+mj-lt"/>
              <a:buAutoNum type="alphaUcPeriod" startAt="2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Esto nos lleva a preguntarnos…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¿Qué significa “crecer en el conocimiento de nuestro Señor y salvador Jesucristo”?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¿Cómo podemos estar seguros que estamos creciendo en este “conocimiento”?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¿Por qué se preocupa Pedro que crezcamos en este “conocimiento”?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7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 </a:t>
            </a:r>
            <a:endParaRPr lang="es-NI" sz="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5"/>
              </a:spcBef>
              <a:buFont typeface="Wingdings" panose="05000000000000000000" pitchFamily="2" charset="2"/>
              <a:buChar char="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En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5 – 11)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, Pedro nos da las respuestas, considerando primero…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8487779-00AD-9FC5-27F1-B961AB5ECE2B}"/>
              </a:ext>
            </a:extLst>
          </p:cNvPr>
          <p:cNvSpPr/>
          <p:nvPr/>
        </p:nvSpPr>
        <p:spPr>
          <a:xfrm>
            <a:off x="8657301" y="1735810"/>
            <a:ext cx="3534693" cy="488621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vosotros también, poniendo toda diligencia por esto mismo, añadid a vuestra fe virtud; a la virtud, conocimiento;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al conocimiento, dominio propio; al dominio propio, paciencia; a la paciencia, piedad;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 la piedad, afecto fraternal; y al afecto fraternal, amor.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32FCAA3-11D5-486C-D88C-5648781D960B}"/>
              </a:ext>
            </a:extLst>
          </p:cNvPr>
          <p:cNvSpPr/>
          <p:nvPr/>
        </p:nvSpPr>
        <p:spPr>
          <a:xfrm>
            <a:off x="8657300" y="1968285"/>
            <a:ext cx="3534689" cy="445641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Porque si estas cosas están en vosotros, y abundan, no os dejarán estar ociosos ni sin fruto en cuanto al conocimiento de nuestro Señor Jesucristo.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Pero el que no tiene estas cosas tiene la vista muy corta; es ciego, habiendo olvidado la purificación de sus antiguos pecados. </a:t>
            </a:r>
            <a:endParaRPr lang="es-NI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BABD69ED-4BE6-BA94-21F6-8F186FE5CC77}"/>
              </a:ext>
            </a:extLst>
          </p:cNvPr>
          <p:cNvSpPr/>
          <p:nvPr/>
        </p:nvSpPr>
        <p:spPr>
          <a:xfrm>
            <a:off x="8657300" y="1968285"/>
            <a:ext cx="3534686" cy="445641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Por lo cual, hermanos, tanto más procurad hacer firme vuestra vocación y elección; porque haciendo estas cosas, no caeréis jamás.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Porque de esta manera os será otorgada amplia y generosa entrada en el reino eterno de nuestro Señor y Salvador Jesucristo.</a:t>
            </a:r>
            <a:endParaRPr lang="es-NI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3D8EF9E-EC7A-E47D-859B-4CA3B3153610}"/>
              </a:ext>
            </a:extLst>
          </p:cNvPr>
          <p:cNvCxnSpPr/>
          <p:nvPr/>
        </p:nvCxnSpPr>
        <p:spPr>
          <a:xfrm>
            <a:off x="8701548" y="398206"/>
            <a:ext cx="0" cy="62238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007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2288-6531-981A-B22A-406C53D21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EA00E7-33BE-D6FA-B1A5-A32061517144}"/>
              </a:ext>
            </a:extLst>
          </p:cNvPr>
          <p:cNvSpPr txBox="1"/>
          <p:nvPr/>
        </p:nvSpPr>
        <p:spPr>
          <a:xfrm>
            <a:off x="103238" y="440212"/>
            <a:ext cx="8436077" cy="6314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4000" lvl="0" indent="-254000" algn="just">
              <a:spcBef>
                <a:spcPts val="185"/>
              </a:spcBef>
              <a:buFont typeface="+mj-lt"/>
              <a:buAutoNum type="romanUcPeriod"/>
            </a:pPr>
            <a:r>
              <a:rPr lang="es-ES" sz="2000" b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LO QUE IMPLICA “CRECER EN EL CONOCIMIENTO DE JESUCRISTO”.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2913" lvl="0" indent="-266700" algn="just">
              <a:spcBef>
                <a:spcPts val="185"/>
              </a:spcBef>
              <a:buFont typeface="+mj-lt"/>
              <a:buAutoNum type="alphaU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IMPLICA EL DESARROLLO DE OCHO “</a:t>
            </a:r>
            <a:r>
              <a:rPr lang="es-ES" sz="1900" kern="0" dirty="0">
                <a:latin typeface="Arial Narrow" panose="020B0606020202030204" pitchFamily="34" charset="0"/>
                <a:ea typeface="Arial MT"/>
                <a:cs typeface="Arial MT"/>
              </a:rPr>
              <a:t>VIRTUDES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” 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Enumeradas en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5 – 7)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, y que brevemente las podemos definir como: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“la fe”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Convicción, una fuerte seguridad, fidelidad. 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“la virtud”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Excelencia moral, una disposición firme y activa a hacer el bien.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Al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“conocimiento”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Exacto, profundo y completo de Dios, de su propósito, en contraste con un conocimiento superficial o casual.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Al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“dominio propio”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Auto disciplina, auto control.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“la paciencia”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Perseverancia, soportar con resistencia las pruebas.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“la piedad”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Vivir según la voluntad de Dios, con reverencia y dedicación a él.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Al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“afecto fraternal”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Un amor que se manifiesta en acciones de bondad, respeto, lealtad y apoyo mutuo.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latin typeface="Arial Narrow" panose="020B0606020202030204" pitchFamily="34" charset="0"/>
                <a:ea typeface="Arial MT"/>
                <a:cs typeface="Arial MT"/>
              </a:rPr>
              <a:t>Al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</a:t>
            </a:r>
            <a:r>
              <a:rPr lang="es-ES" sz="1900" i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a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mor”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= Un amor desinteresado, incondicional que busca el bien del otro, incluso mediante el sacrificio.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 startAt="2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Note con cuidado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8)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Debemos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“abundar”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en estas ocho “gracias”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Indica que las cualidades espirituales, previamente mencionadas, no solo deben estar presentes en los creyentes, sino también en una magnitud que exceda en sus vidas.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Sólo así podremos decir que estamos “creciendo en el conocimiento”.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AD50FF5-F2C4-2336-E8CA-FC7FABBCE917}"/>
              </a:ext>
            </a:extLst>
          </p:cNvPr>
          <p:cNvSpPr/>
          <p:nvPr/>
        </p:nvSpPr>
        <p:spPr>
          <a:xfrm>
            <a:off x="8598310" y="2247254"/>
            <a:ext cx="3593690" cy="43390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vosotros también, poniendo toda diligencia por esto mismo, añadid a vuestra fe virtud; a la virtud, conocimiento;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al conocimiento, dominio propio; al dominio propio, paciencia; a la paciencia, piedad;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 la piedad, afecto fraternal; y al afecto fraternal, amor.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D508D28-DA4D-1CDF-3703-9ADF7D76D70F}"/>
              </a:ext>
            </a:extLst>
          </p:cNvPr>
          <p:cNvSpPr/>
          <p:nvPr/>
        </p:nvSpPr>
        <p:spPr>
          <a:xfrm>
            <a:off x="8598310" y="2247254"/>
            <a:ext cx="3593688" cy="43390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Porque si estas cosas están en vosotros, y abundan, no os dejarán estar ociosos ni sin fruto en cuanto al conocimiento de nuestro Señor Jesucristo.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5A6B1E0-0AF2-17AE-C608-72308DA13712}"/>
              </a:ext>
            </a:extLst>
          </p:cNvPr>
          <p:cNvCxnSpPr/>
          <p:nvPr/>
        </p:nvCxnSpPr>
        <p:spPr>
          <a:xfrm>
            <a:off x="8598310" y="117987"/>
            <a:ext cx="0" cy="66367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275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854CB-2EAE-2038-DA02-9DE8FD1D6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485A73B-AC2D-2A4E-DB0F-C90006E9215F}"/>
              </a:ext>
            </a:extLst>
          </p:cNvPr>
          <p:cNvSpPr txBox="1"/>
          <p:nvPr/>
        </p:nvSpPr>
        <p:spPr>
          <a:xfrm>
            <a:off x="-88493" y="738696"/>
            <a:ext cx="834758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3413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Esto es más que aumentar un conocimiento “intelectual” acerca de Jesucristo, pues en la gramática griega </a:t>
            </a: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“conocimiento” 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en </a:t>
            </a:r>
            <a:r>
              <a:rPr kumimoji="0" lang="es-ES" sz="1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(2Ped.1: 2, 3, 8)</a:t>
            </a:r>
            <a:r>
              <a:rPr lang="es-ES" sz="1900" kern="0" dirty="0">
                <a:solidFill>
                  <a:prstClr val="black"/>
                </a:solidFill>
                <a:latin typeface="Arial Narrow" panose="020B0606020202030204" pitchFamily="34" charset="0"/>
                <a:ea typeface="Arial MT"/>
                <a:cs typeface="Arial MT"/>
              </a:rPr>
              <a:t>, viene de </a:t>
            </a: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kumimoji="0" lang="es-ES" sz="19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Epignosis</a:t>
            </a: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 {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ἐ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π</a:t>
            </a:r>
            <a:r>
              <a:rPr kumimoji="0" lang="es-ES" sz="1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ίγνωσις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}</a:t>
            </a:r>
            <a:endParaRPr kumimoji="0" lang="es-NI" sz="19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Este “conocimiento” sólo es demostrado en la aplicación de estas ocho gracias en nuestras vidas como cristianos.</a:t>
            </a:r>
          </a:p>
          <a:p>
            <a:pPr marL="457200" lvl="0" indent="-280988" algn="just">
              <a:spcBef>
                <a:spcPts val="185"/>
              </a:spcBef>
              <a:buFont typeface="+mj-lt"/>
              <a:buAutoNum type="alphaUcPeriod" startAt="2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DEBEMOS DESARROLLAR ESTAS “GRACIAS” EN CONJUNTOS…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Esto queda implícito por la palabra “añadid” en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5)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, que en la gramática griega es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lang="es-ES" sz="1900" i="1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epijoregéo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{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ἐ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π</a:t>
            </a:r>
            <a:r>
              <a:rPr lang="es-ES" sz="1900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ιχορηγέω</a:t>
            </a:r>
            <a:r>
              <a:rPr lang="es-ES" sz="1900" kern="0" dirty="0">
                <a:latin typeface="Arial Narrow" panose="020B0606020202030204" pitchFamily="34" charset="0"/>
                <a:ea typeface="Arial MT"/>
                <a:cs typeface="Arial MT"/>
              </a:rPr>
              <a:t>}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Wingdings" panose="05000000000000000000" pitchFamily="2" charset="2"/>
              <a:buChar char="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Es la idea de que cada gracia trabaje en armonía con las demás para producir un efecto global {completo}</a:t>
            </a:r>
          </a:p>
          <a:p>
            <a:pPr marL="633413" lvl="0" indent="-279400" algn="just">
              <a:spcBef>
                <a:spcPts val="185"/>
              </a:spcBef>
              <a:buFont typeface="+mj-lt"/>
              <a:buAutoNum type="arabicPeriod" startAt="2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Obsérvese también la preposición “a” {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lang="es-ES" sz="1900" i="1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epi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ἐ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πί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}, que en la gramática griega puede significar "sobre", "en", o "hacia", y en este contexto se usa para indicar el conocimiento que se tiene hacia una persona, un conocimiento que avanza o que es creciente.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1213" lvl="0" indent="-280988" algn="just">
              <a:spcBef>
                <a:spcPts val="185"/>
              </a:spcBef>
              <a:buFont typeface="Wingdings" panose="05000000000000000000" pitchFamily="2" charset="2"/>
              <a:buChar char="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La idea es que cada gracia debe “completar y perfeccionar” la gracia que le precede.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5BD39C2-1E88-A3EC-50E3-68D1F4F26785}"/>
              </a:ext>
            </a:extLst>
          </p:cNvPr>
          <p:cNvSpPr/>
          <p:nvPr/>
        </p:nvSpPr>
        <p:spPr>
          <a:xfrm>
            <a:off x="8259096" y="3022169"/>
            <a:ext cx="3932899" cy="302217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Gracia y paz os sean multiplicadas, en el conocimiento de Dios y de nuestro Señor Jesús.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D885F01C-9770-7271-B13E-5DC99DEDC41C}"/>
              </a:ext>
            </a:extLst>
          </p:cNvPr>
          <p:cNvSpPr/>
          <p:nvPr/>
        </p:nvSpPr>
        <p:spPr>
          <a:xfrm>
            <a:off x="8259097" y="2975675"/>
            <a:ext cx="3932896" cy="31771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Como todas las cosas que pertenecen a la vida y a la piedad nos han sido dadas por su divino poder, mediante el conocimiento de aquel que nos llamó por su gloria y excelencia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DC25895-80CB-2C59-DE4D-6EBD19655D2B}"/>
              </a:ext>
            </a:extLst>
          </p:cNvPr>
          <p:cNvSpPr/>
          <p:nvPr/>
        </p:nvSpPr>
        <p:spPr>
          <a:xfrm>
            <a:off x="8229599" y="3161654"/>
            <a:ext cx="3932889" cy="31771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Porque si estas cosas están en vosotros, y abundan, no os dejarán estar ociosos ni sin fruto en cuanto al conocimiento de nuestro Señor Jesucristo.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34EBAF4B-D696-A97B-5B30-A1A8FD47161C}"/>
              </a:ext>
            </a:extLst>
          </p:cNvPr>
          <p:cNvSpPr/>
          <p:nvPr/>
        </p:nvSpPr>
        <p:spPr>
          <a:xfrm>
            <a:off x="8259095" y="1906291"/>
            <a:ext cx="3903391" cy="463399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366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kumimoji="0" lang="es-ES" sz="19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Epignosis</a:t>
            </a: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 {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ἐ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π</a:t>
            </a:r>
            <a:r>
              <a:rPr kumimoji="0" lang="es-ES" sz="1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ίγνωσις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}, es un conocimiento profundo, exacto y experimental de Dios y su verdad, no solo un entendimiento intelectual superficial, sino uno que se gana mediante la experiencia personal con Dios a través de la obediencia a su palabra.</a:t>
            </a:r>
          </a:p>
          <a:p>
            <a:pPr marL="9366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  <a:ea typeface="Arial MT"/>
              <a:cs typeface="Arial MT"/>
            </a:endParaRPr>
          </a:p>
          <a:p>
            <a:pPr marL="9366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rial MT"/>
              <a:cs typeface="Arial MT"/>
            </a:endParaRPr>
          </a:p>
          <a:p>
            <a:pPr marL="35401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401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401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401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4013" marR="0" lvl="0" algn="just" defTabSz="9144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NI" sz="19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99B9541-2530-0555-2992-E80C7E44DBD7}"/>
              </a:ext>
            </a:extLst>
          </p:cNvPr>
          <p:cNvSpPr/>
          <p:nvPr/>
        </p:nvSpPr>
        <p:spPr>
          <a:xfrm>
            <a:off x="8229599" y="4277532"/>
            <a:ext cx="3932889" cy="247722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El prefijo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epi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que es "sobre" o "añadido“, intensifica la palabra gnosis, indicando un conocimiento exacto, completo y exhaustivo, no superficial.</a:t>
            </a:r>
          </a:p>
          <a:p>
            <a:pPr marL="93662"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3662"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3662"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525C2A2-7405-E12B-65A7-A46B3BD5C670}"/>
              </a:ext>
            </a:extLst>
          </p:cNvPr>
          <p:cNvSpPr/>
          <p:nvPr/>
        </p:nvSpPr>
        <p:spPr>
          <a:xfrm>
            <a:off x="8259095" y="4277532"/>
            <a:ext cx="3903391" cy="244773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Se refiere a conocer a Dios y a Jesucristo a través de una experiencia personal, una relación íntima y vivencial, no simplemente teórica.</a:t>
            </a:r>
          </a:p>
          <a:p>
            <a:pPr marL="93662"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3662"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3662"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C2C50C5-B261-5014-11FF-48715C66D5AB}"/>
              </a:ext>
            </a:extLst>
          </p:cNvPr>
          <p:cNvSpPr/>
          <p:nvPr/>
        </p:nvSpPr>
        <p:spPr>
          <a:xfrm>
            <a:off x="8244346" y="1294127"/>
            <a:ext cx="3932887" cy="524615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kumimoji="0" lang="es-ES" sz="19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epijoregéo</a:t>
            </a: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 {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ἐ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π</a:t>
            </a:r>
            <a:r>
              <a:rPr kumimoji="0" lang="es-ES" sz="1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ιχορηγέω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}, es un verbo que describe una provisión generosa y abundante, haciendo referencia a un suministro completo y desbordante, que es exactamente lo que se espera de un creyente que aplica diligencia a las virtudes cristianas.</a:t>
            </a: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kern="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es-NI" dirty="0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2D77686-DF55-E0AD-D7D7-DE8602CD51DB}"/>
              </a:ext>
            </a:extLst>
          </p:cNvPr>
          <p:cNvSpPr/>
          <p:nvPr/>
        </p:nvSpPr>
        <p:spPr>
          <a:xfrm>
            <a:off x="8259093" y="3890075"/>
            <a:ext cx="3947635" cy="278969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49238" algn="just">
              <a:buFont typeface="Wingdings" panose="05000000000000000000" pitchFamily="2" charset="2"/>
              <a:buChar char="§"/>
            </a:pP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kumimoji="0" lang="es-ES" sz="19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epijoregéo</a:t>
            </a:r>
            <a:r>
              <a:rPr kumimoji="0" lang="es-ES" sz="1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 {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ἐ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π</a:t>
            </a:r>
            <a:r>
              <a:rPr kumimoji="0" lang="es-ES" sz="1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ιχορηγέω</a:t>
            </a:r>
            <a:r>
              <a:rPr kumimoji="0" lang="es-E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rial MT"/>
                <a:cs typeface="Arial MT"/>
              </a:rPr>
              <a:t>},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tiene una riqueza semántica mucho más profunda que la simple adición de elementos en una lista.</a:t>
            </a:r>
          </a:p>
          <a:p>
            <a:pPr marL="93662"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3662"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3662"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93662"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3112840-C99C-408C-F5BE-48AD5CD3C677}"/>
              </a:ext>
            </a:extLst>
          </p:cNvPr>
          <p:cNvSpPr/>
          <p:nvPr/>
        </p:nvSpPr>
        <p:spPr>
          <a:xfrm>
            <a:off x="8244345" y="3843580"/>
            <a:ext cx="3932887" cy="283618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49238" algn="just">
              <a:buFont typeface="Wingdings" panose="05000000000000000000" pitchFamily="2" charset="2"/>
              <a:buChar char="§"/>
            </a:pPr>
            <a:r>
              <a:rPr lang="es-NI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NI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epijoregéo</a:t>
            </a:r>
            <a:r>
              <a:rPr lang="es-NI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NI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proviene de </a:t>
            </a:r>
            <a:r>
              <a:rPr lang="es-NI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NI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epi</a:t>
            </a:r>
            <a:r>
              <a:rPr lang="es-NI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NI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{sobre, además} y </a:t>
            </a:r>
            <a:r>
              <a:rPr lang="es-NI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NI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joregéo</a:t>
            </a:r>
            <a:r>
              <a:rPr lang="es-NI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NI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{suministrar, financiar} Se refiere a "suplir generosamente", "suministrar abundantemente" o "proporcionar generosamente" algo.</a:t>
            </a:r>
          </a:p>
          <a:p>
            <a:pPr marL="93662"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2ECE585-6F66-DFB3-0EF8-373ACC01951D}"/>
              </a:ext>
            </a:extLst>
          </p:cNvPr>
          <p:cNvSpPr/>
          <p:nvPr/>
        </p:nvSpPr>
        <p:spPr>
          <a:xfrm>
            <a:off x="8288591" y="3890075"/>
            <a:ext cx="3888642" cy="265020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  Pedro utiliza esta palabra para instruir a los creyentes a "suministrar generosamente" o "proporcionar abundantemente" virtudes a su fe. </a:t>
            </a:r>
          </a:p>
          <a:p>
            <a:pPr algn="just"/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  No se trata de simplemente "añadir" eslabones a una cadena, sino de cultivar un desarrollo progresivo y completo del carácter cristiano.</a:t>
            </a:r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A4665B3-5690-5B28-3F52-1CBD3C7FB0BF}"/>
              </a:ext>
            </a:extLst>
          </p:cNvPr>
          <p:cNvCxnSpPr/>
          <p:nvPr/>
        </p:nvCxnSpPr>
        <p:spPr>
          <a:xfrm>
            <a:off x="8259097" y="132735"/>
            <a:ext cx="0" cy="66220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796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65CD9-FC23-DCDA-531A-2434C029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E0D9A2-2BBE-2FE6-BA69-C1B2967A937B}"/>
              </a:ext>
            </a:extLst>
          </p:cNvPr>
          <p:cNvSpPr txBox="1"/>
          <p:nvPr/>
        </p:nvSpPr>
        <p:spPr>
          <a:xfrm>
            <a:off x="185978" y="774915"/>
            <a:ext cx="8400081" cy="566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8613" lvl="0" indent="-328613" algn="just">
              <a:spcBef>
                <a:spcPts val="185"/>
              </a:spcBef>
              <a:buFont typeface="+mj-lt"/>
              <a:buAutoNum type="romanUcPeriod" startAt="2"/>
            </a:pPr>
            <a:r>
              <a:rPr lang="es-ES" sz="2000" b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POR QUÉ DEBEMOS ESTAR CRECIENDO EN EL CONOCIMIENTO DE JESUCRISTO.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263" lvl="0" indent="-263525" algn="just">
              <a:spcBef>
                <a:spcPts val="185"/>
              </a:spcBef>
              <a:buFont typeface="+mj-lt"/>
              <a:buAutoNum type="alphaU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NO CRECER RESULTARÁ EN “MIOPÍA” Y “AMNESIA ESPRITUAL” 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Nuestra religión sería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“miope”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si no crecemos en el conocimiento de Jesucristo.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6450" lvl="0" indent="-263525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El objetivo final es llegar a ser como Cristo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(Rom.8: 29; Col.3: 9 – 11)</a:t>
            </a:r>
            <a:endParaRPr lang="es-NI" sz="1900" b="1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06450" lvl="0" indent="-263525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Como hemos visto, esta es la razón de crecer en el conocimiento de Jesucristo.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 startAt="2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El hecho de no crecer es indicativo de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“amnesia”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, pues hemos olvidado que fuimos redimidos por la sangre de Cristo.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6450" lvl="0" indent="-263525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Para que nuestros pecados fueran perdonados.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06450" lvl="0" indent="-263525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Para presentarnos ante Dios, llegando a ser lo que él quiere que seamos, ¡Como su Hijo Jesucristo!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271463" algn="just">
              <a:spcBef>
                <a:spcPts val="185"/>
              </a:spcBef>
              <a:buFont typeface="+mj-lt"/>
              <a:buAutoNum type="alphaUcPeriod" startAt="2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SÓLO CRECIENDO SE ASEGURA EL “NO CAERÉIS” …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La frase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“no caeréis”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{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lang="es-ES" sz="1900" i="1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ptaío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πτα</a:t>
            </a:r>
            <a:r>
              <a:rPr lang="es-ES" sz="1900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ίω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}, está en la forma de futuro aoristo indicativo en segunda persona del plural con una partícula de negación </a:t>
            </a:r>
            <a:r>
              <a:rPr lang="es-ES" sz="1900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“no”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{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lang="es-ES" sz="1900" i="1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oú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}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El verbo </a:t>
            </a:r>
            <a:r>
              <a:rPr lang="es-ES" sz="1900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lang="es-ES" sz="1900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ptaío</a:t>
            </a:r>
            <a:r>
              <a:rPr lang="es-ES" sz="1900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se usa en un sentido de no fracasar o no caer en el error o en el pecado, enfatizando la acción de evitar cometer un error o un tropiezo espiritual.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Esto sólo es posible “poniendo toda diligencia” en el crecer del conocimiento de Cristo para “hacer firme nuestra vocación y elección”. 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BA2478DD-02C9-2BC9-8DEA-B263CA61DC57}"/>
              </a:ext>
            </a:extLst>
          </p:cNvPr>
          <p:cNvSpPr/>
          <p:nvPr/>
        </p:nvSpPr>
        <p:spPr>
          <a:xfrm>
            <a:off x="8710045" y="2417736"/>
            <a:ext cx="3481951" cy="402539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Pero el que no tiene estas cosas tiene la vista muy corta; es ciego, habiendo olvidado la purificación de sus antiguos pecados.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31D7FBA-5F13-AA11-4CC0-5077AD30763F}"/>
              </a:ext>
            </a:extLst>
          </p:cNvPr>
          <p:cNvSpPr/>
          <p:nvPr/>
        </p:nvSpPr>
        <p:spPr>
          <a:xfrm>
            <a:off x="8710044" y="1666067"/>
            <a:ext cx="3481947" cy="488971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La expresión griega describe una condición espiritual crítica caracterizada por una ceguera voluntaria o una miopía extrema, fruto de descuidar el crecimiento en la fe.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B821B58-1AEA-F609-9912-56DB33B4DECB}"/>
              </a:ext>
            </a:extLst>
          </p:cNvPr>
          <p:cNvSpPr/>
          <p:nvPr/>
        </p:nvSpPr>
        <p:spPr>
          <a:xfrm>
            <a:off x="8710045" y="3609024"/>
            <a:ext cx="3481936" cy="288268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63525" algn="just">
              <a:buFont typeface="Wingdings" panose="05000000000000000000" pitchFamily="2" charset="2"/>
              <a:buChar char="§"/>
            </a:pP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“ciego”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viene de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tuflós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{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τυφλός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} Literalmente significa ciego, alguien que no ve.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ED9520C-BD86-6772-FA6C-BD27A7F28A2D}"/>
              </a:ext>
            </a:extLst>
          </p:cNvPr>
          <p:cNvSpPr/>
          <p:nvPr/>
        </p:nvSpPr>
        <p:spPr>
          <a:xfrm>
            <a:off x="8710044" y="3609024"/>
            <a:ext cx="3481934" cy="288268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“corto de vista”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{“ojos cerrados”}, es un participio del verbo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muopázo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{</a:t>
            </a:r>
            <a:r>
              <a:rPr kumimoji="0" lang="es-ES" sz="19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μυω</a:t>
            </a:r>
            <a:r>
              <a:rPr kumimoji="0" lang="es-ES" sz="1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πάζων</a:t>
            </a:r>
            <a:r>
              <a:rPr kumimoji="0" lang="es-ES" sz="19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 Narrow" panose="020B0606020202030204" pitchFamily="34" charset="0"/>
              </a:rPr>
              <a:t>}</a:t>
            </a:r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Que se traduce mejor como "miope" o alguien que "guiña los ojos" para ver, como hacen los miopes.</a:t>
            </a: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D07A47E-6421-4641-09B4-D0C5FDA75423}"/>
              </a:ext>
            </a:extLst>
          </p:cNvPr>
          <p:cNvSpPr/>
          <p:nvPr/>
        </p:nvSpPr>
        <p:spPr>
          <a:xfrm>
            <a:off x="8710043" y="3609024"/>
            <a:ext cx="3481925" cy="294675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La frase combinada indica que la persona es tan miope {o de vista corta}, que equivale a estar ciega.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5E477E0-C578-C54F-EC69-246077AB3086}"/>
              </a:ext>
            </a:extLst>
          </p:cNvPr>
          <p:cNvSpPr/>
          <p:nvPr/>
        </p:nvSpPr>
        <p:spPr>
          <a:xfrm>
            <a:off x="8710042" y="3609024"/>
            <a:ext cx="3481921" cy="288268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Indica que la visión de la persona está limitada a las cosas terrenales y temporales. Ve lo inmediato, pero no puede ver las realidades espirituales o eternas.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76314ED-7ED0-8F36-A989-902BE6378183}"/>
              </a:ext>
            </a:extLst>
          </p:cNvPr>
          <p:cNvSpPr/>
          <p:nvPr/>
        </p:nvSpPr>
        <p:spPr>
          <a:xfrm>
            <a:off x="8710042" y="3609024"/>
            <a:ext cx="3481919" cy="294675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Es la consecuencia de la miopía progresiva. </a:t>
            </a:r>
          </a:p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Al no cultivar las virtudes mencionadas en </a:t>
            </a:r>
            <a:r>
              <a:rPr lang="es-ES" sz="1900" b="1" dirty="0">
                <a:solidFill>
                  <a:schemeClr val="tx1"/>
                </a:solidFill>
                <a:latin typeface="Arial Narrow" panose="020B0606020202030204" pitchFamily="34" charset="0"/>
              </a:rPr>
              <a:t>(2Ped.1: 5 – 7)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, la capacidad de ver la gracia de Dios se ha perdido.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ABAD4D0A-BF50-8AB4-FB56-41AE283E8BF1}"/>
              </a:ext>
            </a:extLst>
          </p:cNvPr>
          <p:cNvSpPr/>
          <p:nvPr/>
        </p:nvSpPr>
        <p:spPr>
          <a:xfrm>
            <a:off x="8710042" y="1666067"/>
            <a:ext cx="3481918" cy="450225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Porque a los que antes conoció, también los predestinó para que fuesen hechos conformes a la imagen de su Hijo, para que él sea el primogénito entre muchos hermanos.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D762BC8B-1C98-1BD2-94EC-6960EC53CFC0}"/>
              </a:ext>
            </a:extLst>
          </p:cNvPr>
          <p:cNvSpPr/>
          <p:nvPr/>
        </p:nvSpPr>
        <p:spPr>
          <a:xfrm>
            <a:off x="8710011" y="2305086"/>
            <a:ext cx="3481913" cy="3861911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No mintáis los unos a los otros, habiéndoos despojado del viejo hombre con sus hechos,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revestido del nuevo, el cual conforme a la imagen del que lo creó se va renovando hasta el conocimiento pleno,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D8294089-AAB4-3A7A-93F1-DA68EBF90E15}"/>
              </a:ext>
            </a:extLst>
          </p:cNvPr>
          <p:cNvSpPr/>
          <p:nvPr/>
        </p:nvSpPr>
        <p:spPr>
          <a:xfrm>
            <a:off x="8710042" y="2216258"/>
            <a:ext cx="3481882" cy="395206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donde no hay griego ni judío, circuncisión ni incircuncisión, bárbaro ni escita, siervo ni libre, sino que Cristo es el todo, y en todos.</a:t>
            </a:r>
            <a:endParaRPr lang="es-NI" dirty="0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C09601CA-F698-8E9D-2BEC-6DCA0417E31B}"/>
              </a:ext>
            </a:extLst>
          </p:cNvPr>
          <p:cNvSpPr/>
          <p:nvPr/>
        </p:nvSpPr>
        <p:spPr>
          <a:xfrm>
            <a:off x="8710010" y="2107769"/>
            <a:ext cx="3481879" cy="43839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En la gramática griega la frase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"habiendo olvidado"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proviene de la expresión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léthe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lambáno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{</a:t>
            </a:r>
            <a:r>
              <a:rPr lang="es-ES" sz="19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λήθην</a:t>
            </a:r>
            <a:r>
              <a:rPr lang="es-ES" sz="19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λαβ</a:t>
            </a:r>
            <a:r>
              <a:rPr lang="es-ES" sz="19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ὼν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}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74523D9-310E-B9E0-60EE-B735C91E89E7}"/>
              </a:ext>
            </a:extLst>
          </p:cNvPr>
          <p:cNvSpPr/>
          <p:nvPr/>
        </p:nvSpPr>
        <p:spPr>
          <a:xfrm>
            <a:off x="8710011" y="3429000"/>
            <a:ext cx="3481880" cy="306270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La frase no usa un verbo común para "olvidar", sino un participio aoristo activo {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lambáno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, "habiendo tomado o recibido“} </a:t>
            </a:r>
          </a:p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Unido al sustantivo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léthe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{olvido, o descuido}, significa literalmente "habiendo recibido olvido".</a:t>
            </a: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BEA7D964-97F4-0EC5-2944-B91B7F4106E2}"/>
              </a:ext>
            </a:extLst>
          </p:cNvPr>
          <p:cNvSpPr/>
          <p:nvPr/>
        </p:nvSpPr>
        <p:spPr>
          <a:xfrm>
            <a:off x="8710010" y="3429000"/>
            <a:ext cx="3481879" cy="301413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El uso del participio aoristo sugiere una acción que ocurrió en el pasado y que explica el estado presente de ceguera espiritual. </a:t>
            </a:r>
          </a:p>
          <a:p>
            <a:pPr marL="263525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No es solo un olvido pasivo, sino que implica una responsabilidad propia o un "descuido intencionalmente" su estado de gracia.</a:t>
            </a:r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B1636645-87FB-0D78-7BCC-B5CA5173F47A}"/>
              </a:ext>
            </a:extLst>
          </p:cNvPr>
          <p:cNvSpPr/>
          <p:nvPr/>
        </p:nvSpPr>
        <p:spPr>
          <a:xfrm>
            <a:off x="8710009" y="3429000"/>
            <a:ext cx="3481875" cy="312678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Esta persona olvida o descuida conscientemente la purificación de sus pecados pasados {el bautismo u conversión}, comportándose como alguien que nunca fue limpiado.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BBB7963-2374-4CE4-BB68-C16789321758}"/>
              </a:ext>
            </a:extLst>
          </p:cNvPr>
          <p:cNvSpPr/>
          <p:nvPr/>
        </p:nvSpPr>
        <p:spPr>
          <a:xfrm>
            <a:off x="8710009" y="1441343"/>
            <a:ext cx="3481872" cy="488971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En la gramática griega la frase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“no caeréis”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utiliza una construcción enfática para indicar seguridad absoluta en la perseverancia espiritual mientras se practican las virtudes cristianas.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9D6AC124-1FAD-DA52-1130-B656F4AD9886}"/>
              </a:ext>
            </a:extLst>
          </p:cNvPr>
          <p:cNvSpPr/>
          <p:nvPr/>
        </p:nvSpPr>
        <p:spPr>
          <a:xfrm>
            <a:off x="8710010" y="3819490"/>
            <a:ext cx="3481869" cy="273695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En el griego, cuando se combinan 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oú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 {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“no”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}, con un verbo, no es una simple negación. Es la forma más fuerte de negar algo en el futuro. </a:t>
            </a:r>
          </a:p>
          <a:p>
            <a:pPr marL="249238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Significa "de ninguna manera", "bajo ninguna circunstancia" o "nunca jamás".</a:t>
            </a:r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C79B09A-21F0-0BE9-CAA3-106FD5ED808F}"/>
              </a:ext>
            </a:extLst>
          </p:cNvPr>
          <p:cNvCxnSpPr/>
          <p:nvPr/>
        </p:nvCxnSpPr>
        <p:spPr>
          <a:xfrm>
            <a:off x="8710045" y="526942"/>
            <a:ext cx="0" cy="602884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77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02355-9AA2-49CC-9C6B-E48618AFC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D6729F2-A13F-12A5-3C1A-31427DEA55B2}"/>
              </a:ext>
            </a:extLst>
          </p:cNvPr>
          <p:cNvSpPr txBox="1"/>
          <p:nvPr/>
        </p:nvSpPr>
        <p:spPr>
          <a:xfrm>
            <a:off x="0" y="1518834"/>
            <a:ext cx="8493071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63538" algn="just">
              <a:spcBef>
                <a:spcPts val="185"/>
              </a:spcBef>
              <a:buFont typeface="+mj-lt"/>
              <a:buAutoNum type="alphaUcPeriod" startAt="3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DEBEMOS CRECER PARA ASEGURAR “UNA AMPLIA Y GENEROSA ENTRADA EN EL REINO ETERNO”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(2Ped.1: 11)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Este reino eterno del que habla Pedro, es el mismo reino celestial que Pablo mencionó en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(2Tim.4: 18)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, siendo el destino final de los redimidos.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¿Qué entendemos con “amplia y generosa entrada”?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6450" lvl="0" indent="-263525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En la gramática griega, la expresión "amplia y generosa entrada" {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</a:t>
            </a:r>
            <a:r>
              <a:rPr lang="es-ES" sz="1900" i="1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epikjoregía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ἐ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π</a:t>
            </a:r>
            <a:r>
              <a:rPr lang="es-ES" sz="1900" kern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ιχορηγί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α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y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“eisphora”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ε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Arial MT"/>
                <a:cs typeface="Times New Roman" panose="02020603050405020304" pitchFamily="18" charset="0"/>
              </a:rPr>
              <a:t>ἴ</a:t>
            </a:r>
            <a:r>
              <a:rPr lang="es-ES" sz="1900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σφορα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}, se refiere a un ingreso abundante en el reino eterno.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06450" lvl="0" indent="-263525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Implica una bienvenida y participación llenas de gracia, sin impedimentos ni escatimar en abundancia.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806450" lvl="0" indent="-263525" algn="just">
              <a:spcBef>
                <a:spcPts val="185"/>
              </a:spcBef>
              <a:buFont typeface="+mj-lt"/>
              <a:buAutoNum type="alphaLcParenR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Al poseer las ocho gracias, podremos vivir victoriosamente en esta vida y con un gozo anticipado de lo que nos espera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note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2Tim.4: 6 – 8)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92188" lvl="0" indent="-342900" algn="just">
              <a:spcBef>
                <a:spcPts val="185"/>
              </a:spcBef>
              <a:buFont typeface="Wingdings" panose="05000000000000000000" pitchFamily="2" charset="2"/>
              <a:buChar char="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Es la idea de que los creyentes que se esfuercen por vivir vidas de justicia y de virtud serán recibidos en el reino eterno de Cristo con una bienvenida abundante y llena de gracia.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E309586-E694-5591-65FC-02B3F131C68C}"/>
              </a:ext>
            </a:extLst>
          </p:cNvPr>
          <p:cNvSpPr/>
          <p:nvPr/>
        </p:nvSpPr>
        <p:spPr>
          <a:xfrm>
            <a:off x="8539565" y="2634712"/>
            <a:ext cx="3652431" cy="362660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Porque de esta manera os será otorgada amplia y generosa entrada en el reino eterno de nuestro Señor y Salvador Jesucristo.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03CAC28-FF1A-4B2E-6C2C-1E3290EF2B70}"/>
              </a:ext>
            </a:extLst>
          </p:cNvPr>
          <p:cNvSpPr/>
          <p:nvPr/>
        </p:nvSpPr>
        <p:spPr>
          <a:xfrm>
            <a:off x="8539565" y="2898183"/>
            <a:ext cx="3652429" cy="33631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el Señor me librará de toda obra mala, y me preservará para su reino celestial. A él sea gloria por los siglos de los siglos. Amén.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684D42F-59B6-1EFB-BB6E-24BF39F92C47}"/>
              </a:ext>
            </a:extLst>
          </p:cNvPr>
          <p:cNvSpPr/>
          <p:nvPr/>
        </p:nvSpPr>
        <p:spPr>
          <a:xfrm>
            <a:off x="8539565" y="1162374"/>
            <a:ext cx="3652427" cy="509894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En el griego la frase "amplia y generosa entrada" {o "amplio ingreso“}, hace referencia a una bienvenida triunfal, abundante y sin obstáculos al reino eterno de Jesús, garantizada por una vida de madurez espiritual.</a:t>
            </a: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ES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23AE691-F900-2DA0-AD75-6F03CAF8EAC5}"/>
              </a:ext>
            </a:extLst>
          </p:cNvPr>
          <p:cNvSpPr/>
          <p:nvPr/>
        </p:nvSpPr>
        <p:spPr>
          <a:xfrm>
            <a:off x="8539565" y="3967566"/>
            <a:ext cx="3652423" cy="272770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Algunos eruditos señalan que el trasfondo gramatical sugiere una "entrada de coro" {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19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epikjoregía</a:t>
            </a:r>
            <a:r>
              <a:rPr lang="es-ES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}, que en el contexto griego antiguo evocaba la procesión rica y pomposa de un coro al entrar al teatro, a menudo patrocinado por alguien generoso.</a:t>
            </a:r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41185D9-F279-4F5F-0C8A-8DEEB63FC92D}"/>
              </a:ext>
            </a:extLst>
          </p:cNvPr>
          <p:cNvSpPr/>
          <p:nvPr/>
        </p:nvSpPr>
        <p:spPr>
          <a:xfrm>
            <a:off x="8539565" y="3642102"/>
            <a:ext cx="3652413" cy="305316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49238" algn="just">
              <a:buFont typeface="Wingdings" panose="05000000000000000000" pitchFamily="2" charset="2"/>
              <a:buChar char="§"/>
            </a:pPr>
            <a:r>
              <a:rPr lang="es-ES" sz="1900" dirty="0">
                <a:solidFill>
                  <a:schemeClr val="tx1"/>
                </a:solidFill>
                <a:latin typeface="Arial Narrow" panose="020B0606020202030204" pitchFamily="34" charset="0"/>
              </a:rPr>
              <a:t>La frase indica que para aquellos que cultivan las virtudes mencionadas anteriormente {fe, virtud, conocimiento, dominio propio, paciencia, piedad, afecto fraternal y amor}, Dios les proporcionará una entrada rica, generosa y triunfal al reino eterno. </a:t>
            </a:r>
            <a:endParaRPr lang="es-NI" sz="1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929A5E55-0C1E-BC61-ED15-4BDBF1DD7298}"/>
              </a:ext>
            </a:extLst>
          </p:cNvPr>
          <p:cNvSpPr/>
          <p:nvPr/>
        </p:nvSpPr>
        <p:spPr>
          <a:xfrm>
            <a:off x="8539564" y="3688597"/>
            <a:ext cx="3652435" cy="3006671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3525" indent="-249238" algn="just">
              <a:buFont typeface="Wingdings" panose="05000000000000000000" pitchFamily="2" charset="2"/>
              <a:buChar char="§"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 una garantía de seguridad y recompensa para el creyente fiel, en contraste con una entrada escasa o difícil.</a:t>
            </a:r>
          </a:p>
          <a:p>
            <a:pPr marL="14287" algn="just"/>
            <a:endParaRPr lang="es-NI" sz="19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14287" algn="just"/>
            <a:endParaRPr lang="es-NI" sz="19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14287" algn="just"/>
            <a:endParaRPr lang="es-NI" sz="19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14287" algn="just"/>
            <a:endParaRPr lang="es-NI" sz="19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14287" algn="just"/>
            <a:endParaRPr lang="es-ES" sz="19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39C227FF-F4F1-8067-FC3E-3EEAFD7343E9}"/>
              </a:ext>
            </a:extLst>
          </p:cNvPr>
          <p:cNvSpPr/>
          <p:nvPr/>
        </p:nvSpPr>
        <p:spPr>
          <a:xfrm>
            <a:off x="8539564" y="1394847"/>
            <a:ext cx="3652410" cy="458749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Porque yo ya estoy para ser sacrificado, y el tiempo de mi partida está cercano.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He peleado la buena batalla, he acabado la carrera, he guardado la fe. </a:t>
            </a:r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Por lo demás, me está guardada la corona de justicia, la cual me dará el Señor, juez justo, en aquel día; y no sólo a mí, sino también a todos los que aman su venida.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CA0D26D-CD68-D827-B255-A5C93247D115}"/>
              </a:ext>
            </a:extLst>
          </p:cNvPr>
          <p:cNvCxnSpPr/>
          <p:nvPr/>
        </p:nvCxnSpPr>
        <p:spPr>
          <a:xfrm>
            <a:off x="8539566" y="1162373"/>
            <a:ext cx="0" cy="54089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632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31948-328E-34D6-EDE4-12F4A915F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246A778-B476-C467-855C-9D61EC390477}"/>
              </a:ext>
            </a:extLst>
          </p:cNvPr>
          <p:cNvSpPr txBox="1"/>
          <p:nvPr/>
        </p:nvSpPr>
        <p:spPr>
          <a:xfrm>
            <a:off x="154983" y="1983784"/>
            <a:ext cx="8400081" cy="3358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s-ES" sz="2000" b="1" u="sng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CONCLUSIÓN</a:t>
            </a:r>
            <a:r>
              <a:rPr lang="es-ES" sz="2000" b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Arial Narrow" panose="020B0606020202030204" pitchFamily="34" charset="0"/>
                <a:ea typeface="Arial MT"/>
                <a:cs typeface="Arial MT"/>
              </a:rPr>
              <a:t>:</a:t>
            </a:r>
            <a:endParaRPr lang="es-N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263" lvl="0" indent="-263525" algn="just">
              <a:spcBef>
                <a:spcPts val="185"/>
              </a:spcBef>
              <a:buFont typeface="+mj-lt"/>
              <a:buAutoNum type="alphaU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Estas tres razones deberían motivarnos a ser diligentes en el crecimiento de la gracia y del conocimiento de nuestro Señor Jesucristo…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449263" lvl="0" indent="-263525" algn="just">
              <a:spcBef>
                <a:spcPts val="185"/>
              </a:spcBef>
              <a:buFont typeface="+mj-lt"/>
              <a:buAutoNum type="alphaU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Poniendo toda “diligencia” para hacer firme nuestra vocación y elección, añadiendo y aplicando en nuestras vidas las ocho gracias que Pedro nos enseña…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449263" lvl="0" indent="-263525" algn="just">
              <a:spcBef>
                <a:spcPts val="185"/>
              </a:spcBef>
              <a:buFont typeface="+mj-lt"/>
              <a:buAutoNum type="alphaU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¿O hemos olvidado que fuimos purificados de nuestros antiguos pecados?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Volviéndonos apáticos en nuestro deber de crecer en estas ocho gracias.</a:t>
            </a:r>
            <a:endParaRPr lang="es-NI" sz="1900" kern="100" dirty="0">
              <a:latin typeface="Calibri" panose="020F0502020204030204" pitchFamily="34" charset="0"/>
              <a:ea typeface="Arial MT"/>
              <a:cs typeface="Times New Roman" panose="02020603050405020304" pitchFamily="18" charset="0"/>
            </a:endParaRPr>
          </a:p>
          <a:p>
            <a:pPr marL="620713" lvl="0" indent="-263525" algn="just">
              <a:spcBef>
                <a:spcPts val="185"/>
              </a:spcBef>
              <a:buFont typeface="+mj-lt"/>
              <a:buAutoNum type="arabicPeriod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Si es así, entonces, ¡necesitamos arrepentirnos y orar por el perdón!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7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 </a:t>
            </a:r>
            <a:endParaRPr lang="es-NI" sz="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5"/>
              </a:spcBef>
              <a:buFont typeface="Wingdings" panose="05000000000000000000" pitchFamily="2" charset="2"/>
              <a:buChar char=""/>
            </a:pP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¿Estamos creciendo todos en el conocimiento de nuestro Señor Jesucristo? </a:t>
            </a:r>
            <a:r>
              <a:rPr lang="es-ES" sz="1900" i="1" kern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“Si sabéis estas cosas, bienaventurados seréis si las hiciereis…”</a:t>
            </a:r>
            <a:r>
              <a:rPr lang="es-ES" sz="1900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 </a:t>
            </a:r>
            <a:r>
              <a:rPr lang="es-ES" sz="1900" b="1" kern="0" dirty="0">
                <a:effectLst/>
                <a:latin typeface="Arial Narrow" panose="020B0606020202030204" pitchFamily="34" charset="0"/>
                <a:ea typeface="Arial MT"/>
                <a:cs typeface="Arial MT"/>
              </a:rPr>
              <a:t>(Jn.13: 17)</a:t>
            </a:r>
            <a:endParaRPr lang="es-NI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E1BE3BB-E052-BC91-9B26-D7CA202DC457}"/>
              </a:ext>
            </a:extLst>
          </p:cNvPr>
          <p:cNvCxnSpPr/>
          <p:nvPr/>
        </p:nvCxnSpPr>
        <p:spPr>
          <a:xfrm>
            <a:off x="8673051" y="1519084"/>
            <a:ext cx="0" cy="4837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112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A0C70-48C6-22D5-8B45-E00D0D405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276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2617</Words>
  <Application>Microsoft Office PowerPoint</Application>
  <PresentationFormat>Panorámica</PresentationFormat>
  <Paragraphs>163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barneymejia.q@gmail.com</dc:creator>
  <cp:lastModifiedBy>Hoswaldo antonio Hoswaldo Moreno</cp:lastModifiedBy>
  <cp:revision>3</cp:revision>
  <dcterms:created xsi:type="dcterms:W3CDTF">2026-05-02T14:09:42Z</dcterms:created>
  <dcterms:modified xsi:type="dcterms:W3CDTF">2026-06-06T15:41:20Z</dcterms:modified>
</cp:coreProperties>
</file>