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7" r:id="rId8"/>
    <p:sldId id="268" r:id="rId9"/>
    <p:sldId id="269" r:id="rId10"/>
    <p:sldId id="262" r:id="rId11"/>
    <p:sldId id="263" r:id="rId12"/>
    <p:sldId id="264" r:id="rId13"/>
    <p:sldId id="265" r:id="rId14"/>
    <p:sldId id="266"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5/30/2026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128312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5/30/2026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729893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5/30/2026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50121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5/30/2026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522429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5/30/2026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106500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5/30/2026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095031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5/30/2026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841537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5/30/2026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70907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5/30/2026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091160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5/30/2026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790862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5/30/2026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179013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5/30/2026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‹Nº›</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956458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EC3FD4B-EA9C-38BC-F5B0-1B9037827015}"/>
              </a:ext>
            </a:extLst>
          </p:cNvPr>
          <p:cNvSpPr>
            <a:spLocks noGrp="1"/>
          </p:cNvSpPr>
          <p:nvPr>
            <p:ph type="ctrTitle"/>
          </p:nvPr>
        </p:nvSpPr>
        <p:spPr>
          <a:xfrm>
            <a:off x="4960619" y="871758"/>
            <a:ext cx="7231379" cy="3871143"/>
          </a:xfrm>
        </p:spPr>
        <p:txBody>
          <a:bodyPr>
            <a:normAutofit/>
          </a:bodyPr>
          <a:lstStyle/>
          <a:p>
            <a:r>
              <a:rPr lang="es-MX" sz="3600" dirty="0"/>
              <a:t>“</a:t>
            </a:r>
            <a:r>
              <a:rPr lang="es-MX" sz="3600" b="1" dirty="0"/>
              <a:t>Sé Ejemplo de los Creyentes”</a:t>
            </a:r>
            <a:endParaRPr lang="es-ES" sz="3600" b="1" dirty="0"/>
          </a:p>
        </p:txBody>
      </p:sp>
      <p:sp>
        <p:nvSpPr>
          <p:cNvPr id="3" name="Subtítulo 2">
            <a:extLst>
              <a:ext uri="{FF2B5EF4-FFF2-40B4-BE49-F238E27FC236}">
                <a16:creationId xmlns:a16="http://schemas.microsoft.com/office/drawing/2014/main" id="{59DB4520-DA78-C27D-DA4A-063623CD490E}"/>
              </a:ext>
            </a:extLst>
          </p:cNvPr>
          <p:cNvSpPr>
            <a:spLocks noGrp="1"/>
          </p:cNvSpPr>
          <p:nvPr>
            <p:ph type="subTitle" idx="1"/>
          </p:nvPr>
        </p:nvSpPr>
        <p:spPr>
          <a:xfrm>
            <a:off x="5873393" y="1612271"/>
            <a:ext cx="5322013" cy="1005657"/>
          </a:xfrm>
        </p:spPr>
        <p:txBody>
          <a:bodyPr>
            <a:normAutofit/>
          </a:bodyPr>
          <a:lstStyle/>
          <a:p>
            <a:r>
              <a:rPr lang="es-ES" sz="3600" dirty="0"/>
              <a:t>1 </a:t>
            </a:r>
            <a:r>
              <a:rPr lang="es-ES" sz="3600" b="1" dirty="0"/>
              <a:t>Timoteo 4:12</a:t>
            </a:r>
            <a:endParaRPr lang="es-ES" b="1" dirty="0"/>
          </a:p>
        </p:txBody>
      </p:sp>
      <p:pic>
        <p:nvPicPr>
          <p:cNvPr id="4" name="Picture 3" descr="Una caricatura de una persona&#10;&#10;El contenido generado por IA puede ser incorrecto.">
            <a:extLst>
              <a:ext uri="{FF2B5EF4-FFF2-40B4-BE49-F238E27FC236}">
                <a16:creationId xmlns:a16="http://schemas.microsoft.com/office/drawing/2014/main" id="{6075E969-1C74-2C0C-C48A-30FB55CF9500}"/>
              </a:ext>
            </a:extLst>
          </p:cNvPr>
          <p:cNvPicPr>
            <a:picLocks noChangeAspect="1"/>
          </p:cNvPicPr>
          <p:nvPr/>
        </p:nvPicPr>
        <p:blipFill>
          <a:blip r:embed="rId2"/>
          <a:srcRect l="27383" r="37061"/>
          <a:stretch>
            <a:fillRect/>
          </a:stretch>
        </p:blipFill>
        <p:spPr>
          <a:xfrm>
            <a:off x="1" y="10"/>
            <a:ext cx="4876799" cy="6857989"/>
          </a:xfrm>
          <a:prstGeom prst="rect">
            <a:avLst/>
          </a:prstGeom>
        </p:spPr>
      </p:pic>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ángulo: esquinas redondeadas 4">
            <a:extLst>
              <a:ext uri="{FF2B5EF4-FFF2-40B4-BE49-F238E27FC236}">
                <a16:creationId xmlns:a16="http://schemas.microsoft.com/office/drawing/2014/main" id="{DD8E67A6-925C-47C9-2A5C-44B9C9395192}"/>
              </a:ext>
            </a:extLst>
          </p:cNvPr>
          <p:cNvSpPr/>
          <p:nvPr/>
        </p:nvSpPr>
        <p:spPr>
          <a:xfrm>
            <a:off x="5463540" y="3063240"/>
            <a:ext cx="5928360" cy="2922996"/>
          </a:xfrm>
          <a:prstGeom prst="round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2CACAA75-A668-31FE-E4E7-E2EB82E2CCB9}"/>
              </a:ext>
            </a:extLst>
          </p:cNvPr>
          <p:cNvSpPr txBox="1"/>
          <p:nvPr/>
        </p:nvSpPr>
        <p:spPr>
          <a:xfrm>
            <a:off x="5873393" y="3316742"/>
            <a:ext cx="5064164" cy="2246769"/>
          </a:xfrm>
          <a:prstGeom prst="rect">
            <a:avLst/>
          </a:prstGeom>
          <a:noFill/>
        </p:spPr>
        <p:txBody>
          <a:bodyPr wrap="square">
            <a:spAutoFit/>
          </a:bodyPr>
          <a:lstStyle/>
          <a:p>
            <a:pPr algn="just"/>
            <a:r>
              <a:rPr lang="es-MX" sz="2800" dirty="0">
                <a:latin typeface="Georgia" panose="02040502050405020303" pitchFamily="18" charset="0"/>
              </a:rPr>
              <a:t>Ninguno tenga en poco tu juventud, sino sé ejemplo de los creyentes en palabra, conducta, amor, espíritu, fe y pureza. </a:t>
            </a:r>
            <a:endParaRPr lang="es-ES" sz="2800" dirty="0"/>
          </a:p>
        </p:txBody>
      </p:sp>
    </p:spTree>
    <p:extLst>
      <p:ext uri="{BB962C8B-B14F-4D97-AF65-F5344CB8AC3E}">
        <p14:creationId xmlns:p14="http://schemas.microsoft.com/office/powerpoint/2010/main" val="233246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7DC897-0512-6D49-9B13-422D66387CBE}"/>
              </a:ext>
            </a:extLst>
          </p:cNvPr>
          <p:cNvSpPr>
            <a:spLocks noGrp="1"/>
          </p:cNvSpPr>
          <p:nvPr>
            <p:ph type="title"/>
          </p:nvPr>
        </p:nvSpPr>
        <p:spPr/>
        <p:txBody>
          <a:bodyPr/>
          <a:lstStyle/>
          <a:p>
            <a:r>
              <a:rPr lang="es-MX" dirty="0"/>
              <a:t>Introducción :</a:t>
            </a:r>
            <a:endParaRPr lang="es-ES" dirty="0"/>
          </a:p>
        </p:txBody>
      </p:sp>
      <p:sp>
        <p:nvSpPr>
          <p:cNvPr id="3" name="Marcador de contenido 2">
            <a:extLst>
              <a:ext uri="{FF2B5EF4-FFF2-40B4-BE49-F238E27FC236}">
                <a16:creationId xmlns:a16="http://schemas.microsoft.com/office/drawing/2014/main" id="{F8316149-3FB6-7B92-DC7D-4805B8391C34}"/>
              </a:ext>
            </a:extLst>
          </p:cNvPr>
          <p:cNvSpPr>
            <a:spLocks noGrp="1"/>
          </p:cNvSpPr>
          <p:nvPr>
            <p:ph idx="1"/>
          </p:nvPr>
        </p:nvSpPr>
        <p:spPr>
          <a:xfrm>
            <a:off x="700635" y="1588770"/>
            <a:ext cx="10691265" cy="4503420"/>
          </a:xfrm>
        </p:spPr>
        <p:txBody>
          <a:bodyPr>
            <a:normAutofit lnSpcReduction="10000"/>
          </a:bodyPr>
          <a:lstStyle/>
          <a:p>
            <a:pPr algn="just"/>
            <a:r>
              <a:rPr lang="es-MX" sz="2400" dirty="0">
                <a:latin typeface="Abadi" panose="020B0604020104020204" pitchFamily="34" charset="0"/>
              </a:rPr>
              <a:t>La primera carta a Timoteo fue escrita por el apóstol Pablo aproximadamente entre los años 62 y 64 d.C. Fue dirigida a Timoteo, un joven pastor que servía en la iglesia de Éfeso.</a:t>
            </a:r>
          </a:p>
          <a:p>
            <a:pPr algn="just"/>
            <a:r>
              <a:rPr lang="es-MX" sz="2400" dirty="0">
                <a:latin typeface="Abadi" panose="020B0604020104020204" pitchFamily="34" charset="0"/>
              </a:rPr>
              <a:t>La iglesia enfrentaba problemas doctrinales debido a falsos maestros que promovían enseñanzas erróneas, discusiones inútiles y prácticas que desviaban a los creyentes de la verdad del evangelio. </a:t>
            </a:r>
          </a:p>
          <a:p>
            <a:pPr algn="just"/>
            <a:r>
              <a:rPr lang="es-MX" sz="2400" dirty="0">
                <a:latin typeface="Abadi" panose="020B0604020104020204" pitchFamily="34" charset="0"/>
              </a:rPr>
              <a:t>Debido a su juventud, algunos podían menospreciar la autoridad de Timoteo. Por eso Pablo le anima a no depender de su edad para ganar respeto, sino de un carácter piadoso y un ejemplo digno.</a:t>
            </a:r>
          </a:p>
          <a:p>
            <a:pPr algn="just"/>
            <a:r>
              <a:rPr lang="es-MX" sz="2400" dirty="0">
                <a:latin typeface="Abadi" panose="020B0604020104020204" pitchFamily="34" charset="0"/>
              </a:rPr>
              <a:t>El capítulo 4 enfatiza la importancia de la sana doctrina, la disciplina espiritual y el testimonio personal del líder cristiano.</a:t>
            </a:r>
          </a:p>
          <a:p>
            <a:endParaRPr lang="es-ES" dirty="0"/>
          </a:p>
        </p:txBody>
      </p:sp>
    </p:spTree>
    <p:extLst>
      <p:ext uri="{BB962C8B-B14F-4D97-AF65-F5344CB8AC3E}">
        <p14:creationId xmlns:p14="http://schemas.microsoft.com/office/powerpoint/2010/main" val="279337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F231F8-DF91-5C39-02B4-ABC6667AAE41}"/>
              </a:ext>
            </a:extLst>
          </p:cNvPr>
          <p:cNvSpPr>
            <a:spLocks noGrp="1"/>
          </p:cNvSpPr>
          <p:nvPr>
            <p:ph type="title"/>
          </p:nvPr>
        </p:nvSpPr>
        <p:spPr/>
        <p:txBody>
          <a:bodyPr>
            <a:normAutofit/>
          </a:bodyPr>
          <a:lstStyle/>
          <a:p>
            <a:r>
              <a:rPr lang="es-MX" sz="3200" dirty="0"/>
              <a:t>I. No permitas que tu juventud sea un obstáculo</a:t>
            </a:r>
            <a:endParaRPr lang="es-ES" sz="3200" dirty="0"/>
          </a:p>
        </p:txBody>
      </p:sp>
      <p:sp>
        <p:nvSpPr>
          <p:cNvPr id="3" name="Marcador de contenido 2">
            <a:extLst>
              <a:ext uri="{FF2B5EF4-FFF2-40B4-BE49-F238E27FC236}">
                <a16:creationId xmlns:a16="http://schemas.microsoft.com/office/drawing/2014/main" id="{01FF9F6A-31D7-0958-BC33-10986BEDB564}"/>
              </a:ext>
            </a:extLst>
          </p:cNvPr>
          <p:cNvSpPr>
            <a:spLocks noGrp="1"/>
          </p:cNvSpPr>
          <p:nvPr>
            <p:ph idx="1"/>
          </p:nvPr>
        </p:nvSpPr>
        <p:spPr/>
        <p:txBody>
          <a:bodyPr/>
          <a:lstStyle/>
          <a:p>
            <a:r>
              <a:rPr lang="es-MX" sz="2800" dirty="0">
                <a:latin typeface="Abadi" panose="020B0604020104020204" pitchFamily="34" charset="0"/>
              </a:rPr>
              <a:t>Ninguno tenga en poco tu juventud...”</a:t>
            </a:r>
          </a:p>
          <a:p>
            <a:r>
              <a:rPr lang="es-MX" sz="2800" dirty="0">
                <a:latin typeface="Abadi" panose="020B0604020104020204" pitchFamily="34" charset="0"/>
              </a:rPr>
              <a:t>En la cultura judía y grecorromana, la edad era muy valorada. Un hombre joven podía ser considerado inexperto para dirigir.</a:t>
            </a:r>
          </a:p>
          <a:p>
            <a:r>
              <a:rPr lang="es-MX" sz="2800" dirty="0">
                <a:latin typeface="Abadi" panose="020B0604020104020204" pitchFamily="34" charset="0"/>
              </a:rPr>
              <a:t>Pablo no le dice a Timoteo que exija respeto, sino que viva de tal manera que nadie tenga motivos para despreciarlo.</a:t>
            </a:r>
          </a:p>
          <a:p>
            <a:endParaRPr lang="es-ES" dirty="0"/>
          </a:p>
        </p:txBody>
      </p:sp>
    </p:spTree>
    <p:extLst>
      <p:ext uri="{BB962C8B-B14F-4D97-AF65-F5344CB8AC3E}">
        <p14:creationId xmlns:p14="http://schemas.microsoft.com/office/powerpoint/2010/main" val="206291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A27308-8523-E94B-59B9-BD724F96E73C}"/>
              </a:ext>
            </a:extLst>
          </p:cNvPr>
          <p:cNvSpPr>
            <a:spLocks noGrp="1"/>
          </p:cNvSpPr>
          <p:nvPr>
            <p:ph type="title"/>
          </p:nvPr>
        </p:nvSpPr>
        <p:spPr/>
        <p:txBody>
          <a:bodyPr>
            <a:normAutofit/>
          </a:bodyPr>
          <a:lstStyle/>
          <a:p>
            <a:r>
              <a:rPr lang="es-MX" sz="3200" dirty="0"/>
              <a:t>I. No permitas que tu juventud sea un obstáculo</a:t>
            </a:r>
            <a:endParaRPr lang="es-ES" sz="3200" dirty="0"/>
          </a:p>
        </p:txBody>
      </p:sp>
      <p:sp>
        <p:nvSpPr>
          <p:cNvPr id="3" name="Marcador de contenido 2">
            <a:extLst>
              <a:ext uri="{FF2B5EF4-FFF2-40B4-BE49-F238E27FC236}">
                <a16:creationId xmlns:a16="http://schemas.microsoft.com/office/drawing/2014/main" id="{9BE2B0BA-7631-D10A-7105-D9538D4A53B7}"/>
              </a:ext>
            </a:extLst>
          </p:cNvPr>
          <p:cNvSpPr>
            <a:spLocks noGrp="1"/>
          </p:cNvSpPr>
          <p:nvPr>
            <p:ph idx="1"/>
          </p:nvPr>
        </p:nvSpPr>
        <p:spPr>
          <a:xfrm>
            <a:off x="700635" y="1725930"/>
            <a:ext cx="10691265" cy="4235958"/>
          </a:xfrm>
        </p:spPr>
        <p:txBody>
          <a:bodyPr>
            <a:normAutofit lnSpcReduction="10000"/>
          </a:bodyPr>
          <a:lstStyle/>
          <a:p>
            <a:r>
              <a:rPr lang="es-MX" sz="2800" b="1" dirty="0">
                <a:latin typeface="Abadi" panose="020B0604020104020204" pitchFamily="34" charset="0"/>
              </a:rPr>
              <a:t>Aplicación para la iglesia</a:t>
            </a:r>
          </a:p>
          <a:p>
            <a:r>
              <a:rPr lang="es-MX" sz="2800" dirty="0">
                <a:latin typeface="Abadi" panose="020B0604020104020204" pitchFamily="34" charset="0"/>
              </a:rPr>
              <a:t>Dios llama a jóvenes y adultos para servir. </a:t>
            </a:r>
          </a:p>
          <a:p>
            <a:r>
              <a:rPr lang="es-MX" sz="2800" dirty="0">
                <a:latin typeface="Abadi" panose="020B0604020104020204" pitchFamily="34" charset="0"/>
              </a:rPr>
              <a:t>La madurez espiritual es más importante que la edad. </a:t>
            </a:r>
          </a:p>
          <a:p>
            <a:r>
              <a:rPr lang="es-MX" sz="2800" dirty="0">
                <a:latin typeface="Abadi" panose="020B0604020104020204" pitchFamily="34" charset="0"/>
              </a:rPr>
              <a:t>Los jóvenes deben prepararse y vivir con integridad. </a:t>
            </a:r>
          </a:p>
          <a:p>
            <a:r>
              <a:rPr lang="es-MX" sz="2800" dirty="0">
                <a:latin typeface="Abadi" panose="020B0604020104020204" pitchFamily="34" charset="0"/>
              </a:rPr>
              <a:t>La iglesia debe valorar a quienes Dios llama, independientemente de su edad. </a:t>
            </a:r>
          </a:p>
          <a:p>
            <a:r>
              <a:rPr lang="es-MX" sz="2800" b="1" dirty="0">
                <a:latin typeface="Abadi" panose="020B0604020104020204" pitchFamily="34" charset="0"/>
              </a:rPr>
              <a:t>Ejemplo:</a:t>
            </a:r>
            <a:r>
              <a:rPr lang="es-MX" sz="2800" dirty="0">
                <a:latin typeface="Abadi" panose="020B0604020104020204" pitchFamily="34" charset="0"/>
              </a:rPr>
              <a:t> David fue joven cuando Dios lo escogió para ser rey; Jeremías fue joven cuando fue llamado a profeta.</a:t>
            </a:r>
          </a:p>
          <a:p>
            <a:endParaRPr lang="es-ES" dirty="0"/>
          </a:p>
        </p:txBody>
      </p:sp>
    </p:spTree>
    <p:extLst>
      <p:ext uri="{BB962C8B-B14F-4D97-AF65-F5344CB8AC3E}">
        <p14:creationId xmlns:p14="http://schemas.microsoft.com/office/powerpoint/2010/main" val="16552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EE9F82-9F23-DE30-A7BA-F4A1C1A0B043}"/>
              </a:ext>
            </a:extLst>
          </p:cNvPr>
          <p:cNvSpPr>
            <a:spLocks noGrp="1"/>
          </p:cNvSpPr>
          <p:nvPr>
            <p:ph type="title"/>
          </p:nvPr>
        </p:nvSpPr>
        <p:spPr/>
        <p:txBody>
          <a:bodyPr/>
          <a:lstStyle/>
          <a:p>
            <a:r>
              <a:rPr lang="es-MX" dirty="0"/>
              <a:t>II. Sé ejemplo en palabra</a:t>
            </a:r>
            <a:endParaRPr lang="es-ES" dirty="0"/>
          </a:p>
        </p:txBody>
      </p:sp>
      <p:sp>
        <p:nvSpPr>
          <p:cNvPr id="3" name="Marcador de contenido 2">
            <a:extLst>
              <a:ext uri="{FF2B5EF4-FFF2-40B4-BE49-F238E27FC236}">
                <a16:creationId xmlns:a16="http://schemas.microsoft.com/office/drawing/2014/main" id="{7125BC11-3EA7-562A-47E5-0D096C341EE7}"/>
              </a:ext>
            </a:extLst>
          </p:cNvPr>
          <p:cNvSpPr>
            <a:spLocks noGrp="1"/>
          </p:cNvSpPr>
          <p:nvPr>
            <p:ph idx="1"/>
          </p:nvPr>
        </p:nvSpPr>
        <p:spPr>
          <a:xfrm>
            <a:off x="700635" y="1680210"/>
            <a:ext cx="10691265" cy="4281678"/>
          </a:xfrm>
        </p:spPr>
        <p:txBody>
          <a:bodyPr/>
          <a:lstStyle/>
          <a:p>
            <a:r>
              <a:rPr lang="es-MX" sz="2400" dirty="0">
                <a:latin typeface="Abadi" panose="020B0604020104020204" pitchFamily="34" charset="0"/>
              </a:rPr>
              <a:t>“...sé ejemplo de los creyentes en palabra...”</a:t>
            </a:r>
          </a:p>
          <a:p>
            <a:r>
              <a:rPr lang="es-MX" sz="2400" dirty="0">
                <a:latin typeface="Abadi" panose="020B0604020104020204" pitchFamily="34" charset="0"/>
              </a:rPr>
              <a:t>La palabra se refiere a la manera de hablar.</a:t>
            </a:r>
          </a:p>
          <a:p>
            <a:r>
              <a:rPr lang="es-MX" sz="2400" dirty="0">
                <a:latin typeface="Abadi" panose="020B0604020104020204" pitchFamily="34" charset="0"/>
              </a:rPr>
              <a:t>Un cristiano debe usar palabras que edifiquen, animen y glorifiquen a Dios.</a:t>
            </a:r>
          </a:p>
          <a:p>
            <a:r>
              <a:rPr lang="es-MX" sz="2400" b="1" dirty="0">
                <a:latin typeface="Abadi" panose="020B0604020104020204" pitchFamily="34" charset="0"/>
              </a:rPr>
              <a:t>Aplicación</a:t>
            </a:r>
          </a:p>
          <a:p>
            <a:r>
              <a:rPr lang="es-MX" sz="2400" dirty="0">
                <a:latin typeface="Abadi" panose="020B0604020104020204" pitchFamily="34" charset="0"/>
              </a:rPr>
              <a:t>Evitar chismes y críticas destructivas. </a:t>
            </a:r>
          </a:p>
          <a:p>
            <a:r>
              <a:rPr lang="es-MX" sz="2400" dirty="0">
                <a:latin typeface="Abadi" panose="020B0604020104020204" pitchFamily="34" charset="0"/>
              </a:rPr>
              <a:t>Hablar con verdad y amor. </a:t>
            </a:r>
          </a:p>
          <a:p>
            <a:r>
              <a:rPr lang="es-MX" sz="2400" dirty="0">
                <a:latin typeface="Abadi" panose="020B0604020104020204" pitchFamily="34" charset="0"/>
              </a:rPr>
              <a:t>Predicar con coherencia entre lo que se dice y lo que se vive. </a:t>
            </a:r>
          </a:p>
          <a:p>
            <a:r>
              <a:rPr lang="es-MX" sz="2400" b="1" dirty="0">
                <a:latin typeface="Abadi" panose="020B0604020104020204" pitchFamily="34" charset="0"/>
              </a:rPr>
              <a:t>Pregunta:</a:t>
            </a:r>
            <a:r>
              <a:rPr lang="es-MX" sz="2400" dirty="0">
                <a:latin typeface="Abadi" panose="020B0604020104020204" pitchFamily="34" charset="0"/>
              </a:rPr>
              <a:t> ¿Mis palabras acercan a otros a Cristo o los alejan?</a:t>
            </a:r>
          </a:p>
          <a:p>
            <a:endParaRPr lang="es-ES" dirty="0"/>
          </a:p>
        </p:txBody>
      </p:sp>
    </p:spTree>
    <p:extLst>
      <p:ext uri="{BB962C8B-B14F-4D97-AF65-F5344CB8AC3E}">
        <p14:creationId xmlns:p14="http://schemas.microsoft.com/office/powerpoint/2010/main" val="166377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060DF-73DE-968B-363D-1992A6D8DD82}"/>
              </a:ext>
            </a:extLst>
          </p:cNvPr>
          <p:cNvSpPr>
            <a:spLocks noGrp="1"/>
          </p:cNvSpPr>
          <p:nvPr>
            <p:ph type="title"/>
          </p:nvPr>
        </p:nvSpPr>
        <p:spPr/>
        <p:txBody>
          <a:bodyPr/>
          <a:lstStyle/>
          <a:p>
            <a:r>
              <a:rPr lang="es-MX" dirty="0"/>
              <a:t>III. Sé ejemplo en conducta</a:t>
            </a:r>
            <a:endParaRPr lang="es-ES" dirty="0"/>
          </a:p>
        </p:txBody>
      </p:sp>
      <p:sp>
        <p:nvSpPr>
          <p:cNvPr id="3" name="Marcador de contenido 2">
            <a:extLst>
              <a:ext uri="{FF2B5EF4-FFF2-40B4-BE49-F238E27FC236}">
                <a16:creationId xmlns:a16="http://schemas.microsoft.com/office/drawing/2014/main" id="{847E9522-1659-9248-F4EE-9EFD516BF561}"/>
              </a:ext>
            </a:extLst>
          </p:cNvPr>
          <p:cNvSpPr>
            <a:spLocks noGrp="1"/>
          </p:cNvSpPr>
          <p:nvPr>
            <p:ph idx="1"/>
          </p:nvPr>
        </p:nvSpPr>
        <p:spPr>
          <a:xfrm>
            <a:off x="700635" y="1657350"/>
            <a:ext cx="10691265" cy="4549140"/>
          </a:xfrm>
        </p:spPr>
        <p:txBody>
          <a:bodyPr>
            <a:normAutofit/>
          </a:bodyPr>
          <a:lstStyle/>
          <a:p>
            <a:r>
              <a:rPr lang="es-ES" sz="2400" dirty="0">
                <a:latin typeface="Abadi" panose="020B0604020104020204" pitchFamily="34" charset="0"/>
              </a:rPr>
              <a:t>“...conducta...”</a:t>
            </a:r>
          </a:p>
          <a:p>
            <a:r>
              <a:rPr lang="es-MX" sz="2400" dirty="0">
                <a:latin typeface="Abadi" panose="020B0604020104020204" pitchFamily="34" charset="0"/>
              </a:rPr>
              <a:t>La conducta es el comportamiento diario.</a:t>
            </a:r>
          </a:p>
          <a:p>
            <a:r>
              <a:rPr lang="es-MX" sz="2400" dirty="0">
                <a:latin typeface="Abadi" panose="020B0604020104020204" pitchFamily="34" charset="0"/>
              </a:rPr>
              <a:t>La gente observa más nuestras acciones que nuestras palabras.</a:t>
            </a:r>
          </a:p>
          <a:p>
            <a:r>
              <a:rPr lang="es-MX" sz="2400" b="1" dirty="0">
                <a:latin typeface="Abadi" panose="020B0604020104020204" pitchFamily="34" charset="0"/>
              </a:rPr>
              <a:t>Aplicación</a:t>
            </a:r>
          </a:p>
          <a:p>
            <a:r>
              <a:rPr lang="es-MX" sz="2400" dirty="0">
                <a:latin typeface="Abadi" panose="020B0604020104020204" pitchFamily="34" charset="0"/>
              </a:rPr>
              <a:t>Honestidad en el trabajo. </a:t>
            </a:r>
          </a:p>
          <a:p>
            <a:r>
              <a:rPr lang="es-MX" sz="2400" dirty="0">
                <a:latin typeface="Abadi" panose="020B0604020104020204" pitchFamily="34" charset="0"/>
              </a:rPr>
              <a:t>Responsabilidad en los compromisos. </a:t>
            </a:r>
          </a:p>
          <a:p>
            <a:r>
              <a:rPr lang="es-MX" sz="2400" dirty="0">
                <a:latin typeface="Abadi" panose="020B0604020104020204" pitchFamily="34" charset="0"/>
              </a:rPr>
              <a:t>Testimonio cristiano dentro y fuera de la iglesia. </a:t>
            </a:r>
          </a:p>
          <a:p>
            <a:r>
              <a:rPr lang="es-MX" sz="2400" dirty="0">
                <a:latin typeface="Abadi" panose="020B0604020104020204" pitchFamily="34" charset="0"/>
              </a:rPr>
              <a:t>Una vida ejemplar fortalece el testimonio de la congregación.</a:t>
            </a:r>
          </a:p>
          <a:p>
            <a:endParaRPr lang="es-ES" sz="2400" dirty="0"/>
          </a:p>
        </p:txBody>
      </p:sp>
    </p:spTree>
    <p:extLst>
      <p:ext uri="{BB962C8B-B14F-4D97-AF65-F5344CB8AC3E}">
        <p14:creationId xmlns:p14="http://schemas.microsoft.com/office/powerpoint/2010/main" val="197516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CE3C12-87BC-44CA-6744-EC350E7F6387}"/>
              </a:ext>
            </a:extLst>
          </p:cNvPr>
          <p:cNvSpPr>
            <a:spLocks noGrp="1"/>
          </p:cNvSpPr>
          <p:nvPr>
            <p:ph type="title"/>
          </p:nvPr>
        </p:nvSpPr>
        <p:spPr/>
        <p:txBody>
          <a:bodyPr/>
          <a:lstStyle/>
          <a:p>
            <a:r>
              <a:rPr lang="es-MX" dirty="0"/>
              <a:t>IV. Sé ejemplo en amor</a:t>
            </a:r>
            <a:endParaRPr lang="es-ES" dirty="0"/>
          </a:p>
        </p:txBody>
      </p:sp>
      <p:sp>
        <p:nvSpPr>
          <p:cNvPr id="3" name="Marcador de contenido 2">
            <a:extLst>
              <a:ext uri="{FF2B5EF4-FFF2-40B4-BE49-F238E27FC236}">
                <a16:creationId xmlns:a16="http://schemas.microsoft.com/office/drawing/2014/main" id="{097916BD-F2F4-020F-BA92-F053C562FEF9}"/>
              </a:ext>
            </a:extLst>
          </p:cNvPr>
          <p:cNvSpPr>
            <a:spLocks noGrp="1"/>
          </p:cNvSpPr>
          <p:nvPr>
            <p:ph idx="1"/>
          </p:nvPr>
        </p:nvSpPr>
        <p:spPr>
          <a:xfrm>
            <a:off x="700635" y="1680210"/>
            <a:ext cx="10691265" cy="4281678"/>
          </a:xfrm>
        </p:spPr>
        <p:txBody>
          <a:bodyPr>
            <a:normAutofit lnSpcReduction="10000"/>
          </a:bodyPr>
          <a:lstStyle/>
          <a:p>
            <a:r>
              <a:rPr lang="es-ES" sz="2600" dirty="0">
                <a:latin typeface="Abadi" panose="020B0604020104020204" pitchFamily="34" charset="0"/>
              </a:rPr>
              <a:t>“...amor...”</a:t>
            </a:r>
          </a:p>
          <a:p>
            <a:r>
              <a:rPr lang="es-MX" sz="2600" dirty="0">
                <a:latin typeface="Abadi" panose="020B0604020104020204" pitchFamily="34" charset="0"/>
              </a:rPr>
              <a:t>La palabra utilizada aquí es </a:t>
            </a:r>
            <a:r>
              <a:rPr lang="es-MX" sz="2600" i="1" dirty="0" err="1">
                <a:latin typeface="Abadi" panose="020B0604020104020204" pitchFamily="34" charset="0"/>
              </a:rPr>
              <a:t>agape</a:t>
            </a:r>
            <a:r>
              <a:rPr lang="es-MX" sz="2600" dirty="0">
                <a:latin typeface="Abadi" panose="020B0604020104020204" pitchFamily="34" charset="0"/>
              </a:rPr>
              <a:t>, el amor sacrificial que busca el bien de otros.</a:t>
            </a:r>
          </a:p>
          <a:p>
            <a:r>
              <a:rPr lang="es-MX" sz="2600" b="1" dirty="0">
                <a:latin typeface="Abadi" panose="020B0604020104020204" pitchFamily="34" charset="0"/>
              </a:rPr>
              <a:t>Aplicación</a:t>
            </a:r>
          </a:p>
          <a:p>
            <a:r>
              <a:rPr lang="es-MX" sz="2600" dirty="0">
                <a:latin typeface="Abadi" panose="020B0604020104020204" pitchFamily="34" charset="0"/>
              </a:rPr>
              <a:t>Amar aun cuando no recibimos nada a cambio. </a:t>
            </a:r>
          </a:p>
          <a:p>
            <a:r>
              <a:rPr lang="es-MX" sz="2600" dirty="0">
                <a:latin typeface="Abadi" panose="020B0604020104020204" pitchFamily="34" charset="0"/>
              </a:rPr>
              <a:t>Servir con humildad. </a:t>
            </a:r>
          </a:p>
          <a:p>
            <a:r>
              <a:rPr lang="es-MX" sz="2600" dirty="0">
                <a:latin typeface="Abadi" panose="020B0604020104020204" pitchFamily="34" charset="0"/>
              </a:rPr>
              <a:t>Perdonar a quienes nos ofenden. </a:t>
            </a:r>
          </a:p>
          <a:p>
            <a:r>
              <a:rPr lang="es-MX" sz="2600" dirty="0">
                <a:latin typeface="Abadi" panose="020B0604020104020204" pitchFamily="34" charset="0"/>
              </a:rPr>
              <a:t>La iglesia crece cuando el amor de Cristo es visible entre sus miembros.</a:t>
            </a:r>
          </a:p>
          <a:p>
            <a:endParaRPr lang="es-ES" dirty="0"/>
          </a:p>
        </p:txBody>
      </p:sp>
    </p:spTree>
    <p:extLst>
      <p:ext uri="{BB962C8B-B14F-4D97-AF65-F5344CB8AC3E}">
        <p14:creationId xmlns:p14="http://schemas.microsoft.com/office/powerpoint/2010/main" val="420310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324EDD-4D27-FA85-B6C3-0F65DBACA303}"/>
              </a:ext>
            </a:extLst>
          </p:cNvPr>
          <p:cNvSpPr>
            <a:spLocks noGrp="1"/>
          </p:cNvSpPr>
          <p:nvPr>
            <p:ph type="title"/>
          </p:nvPr>
        </p:nvSpPr>
        <p:spPr/>
        <p:txBody>
          <a:bodyPr/>
          <a:lstStyle/>
          <a:p>
            <a:r>
              <a:rPr lang="es-MX" dirty="0"/>
              <a:t>V. Sé ejemplo en fe</a:t>
            </a:r>
            <a:endParaRPr lang="es-ES" dirty="0"/>
          </a:p>
        </p:txBody>
      </p:sp>
      <p:sp>
        <p:nvSpPr>
          <p:cNvPr id="3" name="Marcador de contenido 2">
            <a:extLst>
              <a:ext uri="{FF2B5EF4-FFF2-40B4-BE49-F238E27FC236}">
                <a16:creationId xmlns:a16="http://schemas.microsoft.com/office/drawing/2014/main" id="{6B2D29A5-C0C4-A4A1-19FA-E2E812360EF0}"/>
              </a:ext>
            </a:extLst>
          </p:cNvPr>
          <p:cNvSpPr>
            <a:spLocks noGrp="1"/>
          </p:cNvSpPr>
          <p:nvPr>
            <p:ph idx="1"/>
          </p:nvPr>
        </p:nvSpPr>
        <p:spPr>
          <a:xfrm>
            <a:off x="700635" y="1657350"/>
            <a:ext cx="10691265" cy="4434840"/>
          </a:xfrm>
        </p:spPr>
        <p:txBody>
          <a:bodyPr>
            <a:normAutofit/>
          </a:bodyPr>
          <a:lstStyle/>
          <a:p>
            <a:r>
              <a:rPr lang="es-ES" sz="2400" dirty="0">
                <a:latin typeface="Abadi" panose="020B0604020104020204" pitchFamily="34" charset="0"/>
              </a:rPr>
              <a:t>“...fe...”</a:t>
            </a:r>
          </a:p>
          <a:p>
            <a:r>
              <a:rPr lang="es-MX" sz="2400" dirty="0">
                <a:latin typeface="Abadi" panose="020B0604020104020204" pitchFamily="34" charset="0"/>
              </a:rPr>
              <a:t>La fe implica confianza constante en Dios.</a:t>
            </a:r>
          </a:p>
          <a:p>
            <a:r>
              <a:rPr lang="es-MX" sz="2400" dirty="0">
                <a:latin typeface="Abadi" panose="020B0604020104020204" pitchFamily="34" charset="0"/>
              </a:rPr>
              <a:t>Timoteo debía mostrar una dependencia total del Señor en medio de las dificultades.</a:t>
            </a:r>
          </a:p>
          <a:p>
            <a:r>
              <a:rPr lang="es-MX" sz="2400" b="1" dirty="0">
                <a:latin typeface="Abadi" panose="020B0604020104020204" pitchFamily="34" charset="0"/>
              </a:rPr>
              <a:t>Aplicación</a:t>
            </a:r>
          </a:p>
          <a:p>
            <a:r>
              <a:rPr lang="es-MX" sz="2400" dirty="0">
                <a:latin typeface="Abadi" panose="020B0604020104020204" pitchFamily="34" charset="0"/>
              </a:rPr>
              <a:t>Confiar en Dios durante las pruebas. </a:t>
            </a:r>
          </a:p>
          <a:p>
            <a:r>
              <a:rPr lang="es-MX" sz="2400" dirty="0">
                <a:latin typeface="Abadi" panose="020B0604020104020204" pitchFamily="34" charset="0"/>
              </a:rPr>
              <a:t>Permanecer firmes en la sana doctrina. </a:t>
            </a:r>
          </a:p>
          <a:p>
            <a:r>
              <a:rPr lang="es-MX" sz="2400" dirty="0">
                <a:latin typeface="Abadi" panose="020B0604020104020204" pitchFamily="34" charset="0"/>
              </a:rPr>
              <a:t>Creer en las promesas de Dios aun cuando las circunstancias sean difíciles. </a:t>
            </a:r>
          </a:p>
          <a:p>
            <a:endParaRPr lang="es-ES" sz="2400" dirty="0">
              <a:latin typeface="Abadi" panose="020B0604020104020204" pitchFamily="34" charset="0"/>
            </a:endParaRPr>
          </a:p>
        </p:txBody>
      </p:sp>
    </p:spTree>
    <p:extLst>
      <p:ext uri="{BB962C8B-B14F-4D97-AF65-F5344CB8AC3E}">
        <p14:creationId xmlns:p14="http://schemas.microsoft.com/office/powerpoint/2010/main" val="408951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9BCCD-4D6F-F419-1D85-A4001D505ED8}"/>
              </a:ext>
            </a:extLst>
          </p:cNvPr>
          <p:cNvSpPr>
            <a:spLocks noGrp="1"/>
          </p:cNvSpPr>
          <p:nvPr>
            <p:ph type="title"/>
          </p:nvPr>
        </p:nvSpPr>
        <p:spPr>
          <a:xfrm>
            <a:off x="700635" y="697230"/>
            <a:ext cx="10691265" cy="1051560"/>
          </a:xfrm>
        </p:spPr>
        <p:txBody>
          <a:bodyPr/>
          <a:lstStyle/>
          <a:p>
            <a:r>
              <a:rPr lang="es-MX" dirty="0"/>
              <a:t>VI. Sé ejemplo en pureza</a:t>
            </a:r>
            <a:endParaRPr lang="es-ES" dirty="0"/>
          </a:p>
        </p:txBody>
      </p:sp>
      <p:sp>
        <p:nvSpPr>
          <p:cNvPr id="5" name="Rectangle 2">
            <a:extLst>
              <a:ext uri="{FF2B5EF4-FFF2-40B4-BE49-F238E27FC236}">
                <a16:creationId xmlns:a16="http://schemas.microsoft.com/office/drawing/2014/main" id="{99B9FD8A-CB76-236B-6575-E5E56D3B0FDB}"/>
              </a:ext>
            </a:extLst>
          </p:cNvPr>
          <p:cNvSpPr>
            <a:spLocks noGrp="1" noChangeArrowheads="1"/>
          </p:cNvSpPr>
          <p:nvPr>
            <p:ph idx="1"/>
          </p:nvPr>
        </p:nvSpPr>
        <p:spPr bwMode="auto">
          <a:xfrm>
            <a:off x="262891" y="2045232"/>
            <a:ext cx="1151001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3200" b="0" i="0" u="none" strike="noStrike" cap="none" normalizeH="0" baseline="0" dirty="0">
                <a:ln>
                  <a:noFill/>
                </a:ln>
                <a:solidFill>
                  <a:schemeClr val="tx1"/>
                </a:solidFill>
                <a:effectLst/>
                <a:latin typeface="Abadi" panose="020B0604020104020204" pitchFamily="34" charset="0"/>
              </a:rPr>
              <a:t>“...pureza...”</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0" i="0" u="none" strike="noStrike" cap="none" normalizeH="0" baseline="0" dirty="0">
                <a:ln>
                  <a:noFill/>
                </a:ln>
                <a:solidFill>
                  <a:schemeClr val="tx1"/>
                </a:solidFill>
                <a:effectLst/>
                <a:latin typeface="Abadi" panose="020B0604020104020204" pitchFamily="34" charset="0"/>
              </a:rPr>
              <a:t>La pureza incluye pensamientos, palabras y acciones.</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0" i="0" u="none" strike="noStrike" cap="none" normalizeH="0" baseline="0" dirty="0">
                <a:ln>
                  <a:noFill/>
                </a:ln>
                <a:solidFill>
                  <a:schemeClr val="tx1"/>
                </a:solidFill>
                <a:effectLst/>
                <a:latin typeface="Abadi" panose="020B0604020104020204" pitchFamily="34" charset="0"/>
              </a:rPr>
              <a:t>Pablo exhorta a Timoteo a mantener una vida moral íntegra en un mundo lleno de corrupción.</a:t>
            </a:r>
            <a:endParaRPr kumimoji="0" lang="es-ES" altLang="es-ES" sz="1100" b="1" i="0" u="none" strike="noStrike" cap="none" normalizeH="0" baseline="0" dirty="0">
              <a:ln>
                <a:noFill/>
              </a:ln>
              <a:solidFill>
                <a:schemeClr val="tx1"/>
              </a:solidFill>
              <a:effectLst/>
              <a:latin typeface="Abadi" panose="020B06040201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3200" b="1" i="0" u="none" strike="noStrike" cap="none" normalizeH="0" baseline="0" dirty="0">
                <a:ln>
                  <a:noFill/>
                </a:ln>
                <a:solidFill>
                  <a:schemeClr val="tx1"/>
                </a:solidFill>
                <a:effectLst/>
                <a:latin typeface="Abadi" panose="020B0604020104020204" pitchFamily="34" charset="0"/>
              </a:rPr>
              <a:t>Aplicación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solidFill>
                  <a:schemeClr val="tx1"/>
                </a:solidFill>
                <a:effectLst/>
                <a:latin typeface="Abadi" panose="020B0604020104020204" pitchFamily="34" charset="0"/>
              </a:rPr>
              <a:t>Guardar la mente y el corazón. </a:t>
            </a:r>
            <a:endParaRPr kumimoji="0" lang="es-ES" altLang="es-ES" sz="6600" b="0" i="0" u="none" strike="noStrike" cap="none" normalizeH="0" baseline="0" dirty="0">
              <a:ln>
                <a:noFill/>
              </a:ln>
              <a:solidFill>
                <a:schemeClr val="tx1"/>
              </a:solidFill>
              <a:effectLst/>
              <a:latin typeface="Abadi" panose="020B06040201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solidFill>
                  <a:schemeClr val="tx1"/>
                </a:solidFill>
                <a:effectLst/>
                <a:latin typeface="Abadi" panose="020B0604020104020204" pitchFamily="34" charset="0"/>
              </a:rPr>
              <a:t>Mantener relaciones sanas y santas.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solidFill>
                  <a:schemeClr val="tx1"/>
                </a:solidFill>
                <a:effectLst/>
                <a:latin typeface="Abadi" panose="020B0604020104020204" pitchFamily="34" charset="0"/>
              </a:rPr>
              <a:t>Rechazar aquello que contamina la vida espiritual.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0" i="0" u="none" strike="noStrike" cap="none" normalizeH="0" baseline="0" dirty="0">
                <a:ln>
                  <a:noFill/>
                </a:ln>
                <a:solidFill>
                  <a:schemeClr val="tx1"/>
                </a:solidFill>
                <a:effectLst/>
                <a:latin typeface="Abadi" panose="020B0604020104020204" pitchFamily="34" charset="0"/>
              </a:rPr>
              <a:t>La pureza es una evidencia visible de una relación genuina con Cristo.</a:t>
            </a:r>
          </a:p>
        </p:txBody>
      </p:sp>
    </p:spTree>
    <p:extLst>
      <p:ext uri="{BB962C8B-B14F-4D97-AF65-F5344CB8AC3E}">
        <p14:creationId xmlns:p14="http://schemas.microsoft.com/office/powerpoint/2010/main" val="411584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Effect transition="in" filter="fade">
                                      <p:cBhvr>
                                        <p:cTn id="49" dur="1000"/>
                                        <p:tgtEl>
                                          <p:spTgt spid="5">
                                            <p:txEl>
                                              <p:pRg st="5" end="5"/>
                                            </p:txEl>
                                          </p:spTgt>
                                        </p:tgtEl>
                                      </p:cBhvr>
                                    </p:animEffect>
                                    <p:anim calcmode="lin" valueType="num">
                                      <p:cBhvr>
                                        <p:cTn id="5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animEffect transition="in" filter="fade">
                                      <p:cBhvr>
                                        <p:cTn id="56" dur="1000"/>
                                        <p:tgtEl>
                                          <p:spTgt spid="5">
                                            <p:txEl>
                                              <p:pRg st="6" end="6"/>
                                            </p:txEl>
                                          </p:spTgt>
                                        </p:tgtEl>
                                      </p:cBhvr>
                                    </p:animEffect>
                                    <p:anim calcmode="lin" valueType="num">
                                      <p:cBhvr>
                                        <p:cTn id="57"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animEffect transition="in" filter="fade">
                                      <p:cBhvr>
                                        <p:cTn id="63" dur="1000"/>
                                        <p:tgtEl>
                                          <p:spTgt spid="5">
                                            <p:txEl>
                                              <p:pRg st="7" end="7"/>
                                            </p:txEl>
                                          </p:spTgt>
                                        </p:tgtEl>
                                      </p:cBhvr>
                                    </p:animEffect>
                                    <p:anim calcmode="lin" valueType="num">
                                      <p:cBhvr>
                                        <p:cTn id="64"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7C0D6B-201D-F8F1-33BB-C97F323E912A}"/>
              </a:ext>
            </a:extLst>
          </p:cNvPr>
          <p:cNvSpPr>
            <a:spLocks noGrp="1"/>
          </p:cNvSpPr>
          <p:nvPr>
            <p:ph type="title"/>
          </p:nvPr>
        </p:nvSpPr>
        <p:spPr/>
        <p:txBody>
          <a:bodyPr>
            <a:normAutofit fontScale="90000"/>
          </a:bodyPr>
          <a:lstStyle/>
          <a:p>
            <a:r>
              <a:rPr lang="es-MX" b="1" dirty="0"/>
              <a:t>Aplicaciones para la Iglesia Actual</a:t>
            </a:r>
            <a:br>
              <a:rPr lang="es-MX" b="1" dirty="0"/>
            </a:br>
            <a:endParaRPr lang="es-ES" dirty="0"/>
          </a:p>
        </p:txBody>
      </p:sp>
      <p:sp>
        <p:nvSpPr>
          <p:cNvPr id="3" name="Marcador de contenido 2">
            <a:extLst>
              <a:ext uri="{FF2B5EF4-FFF2-40B4-BE49-F238E27FC236}">
                <a16:creationId xmlns:a16="http://schemas.microsoft.com/office/drawing/2014/main" id="{37D6BEDF-D0E4-F7D5-9CC9-A4A38C12A8FD}"/>
              </a:ext>
            </a:extLst>
          </p:cNvPr>
          <p:cNvSpPr>
            <a:spLocks noGrp="1"/>
          </p:cNvSpPr>
          <p:nvPr>
            <p:ph idx="1"/>
          </p:nvPr>
        </p:nvSpPr>
        <p:spPr/>
        <p:txBody>
          <a:bodyPr>
            <a:normAutofit fontScale="92500"/>
          </a:bodyPr>
          <a:lstStyle/>
          <a:p>
            <a:r>
              <a:rPr lang="es-MX" sz="2800" dirty="0">
                <a:latin typeface="Abadi" panose="020B0604020104020204" pitchFamily="34" charset="0"/>
              </a:rPr>
              <a:t>La iglesia necesita creyentes que sean ejemplo, no solamente oyentes. </a:t>
            </a:r>
          </a:p>
          <a:p>
            <a:r>
              <a:rPr lang="es-MX" sz="2800" dirty="0">
                <a:latin typeface="Abadi" panose="020B0604020104020204" pitchFamily="34" charset="0"/>
              </a:rPr>
              <a:t>Los jóvenes pueden ser instrumentos poderosos en las manos de Dios. </a:t>
            </a:r>
          </a:p>
          <a:p>
            <a:r>
              <a:rPr lang="es-MX" sz="2800" dirty="0">
                <a:latin typeface="Abadi" panose="020B0604020104020204" pitchFamily="34" charset="0"/>
              </a:rPr>
              <a:t>El liderazgo cristiano se fortalece mediante el testimonio personal. </a:t>
            </a:r>
          </a:p>
          <a:p>
            <a:r>
              <a:rPr lang="es-MX" sz="2800" dirty="0">
                <a:latin typeface="Abadi" panose="020B0604020104020204" pitchFamily="34" charset="0"/>
              </a:rPr>
              <a:t>La congregación debe fomentar la madurez espiritual de las nuevas generaciones. </a:t>
            </a:r>
          </a:p>
          <a:p>
            <a:r>
              <a:rPr lang="es-MX" sz="2800" dirty="0">
                <a:latin typeface="Abadi" panose="020B0604020104020204" pitchFamily="34" charset="0"/>
              </a:rPr>
              <a:t>Cada creyente está llamado a reflejar a Cristo en su vida diaria.</a:t>
            </a:r>
          </a:p>
          <a:p>
            <a:endParaRPr lang="es-ES" dirty="0"/>
          </a:p>
        </p:txBody>
      </p:sp>
    </p:spTree>
    <p:extLst>
      <p:ext uri="{BB962C8B-B14F-4D97-AF65-F5344CB8AC3E}">
        <p14:creationId xmlns:p14="http://schemas.microsoft.com/office/powerpoint/2010/main" val="265947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63B0DC-8D56-AA51-41F5-6A520EA5537C}"/>
              </a:ext>
            </a:extLst>
          </p:cNvPr>
          <p:cNvSpPr>
            <a:spLocks noGrp="1"/>
          </p:cNvSpPr>
          <p:nvPr>
            <p:ph type="title"/>
          </p:nvPr>
        </p:nvSpPr>
        <p:spPr/>
        <p:txBody>
          <a:bodyPr/>
          <a:lstStyle/>
          <a:p>
            <a:r>
              <a:rPr lang="es-ES" dirty="0"/>
              <a:t>Conclusión</a:t>
            </a:r>
          </a:p>
        </p:txBody>
      </p:sp>
      <p:sp>
        <p:nvSpPr>
          <p:cNvPr id="3" name="Marcador de contenido 2">
            <a:extLst>
              <a:ext uri="{FF2B5EF4-FFF2-40B4-BE49-F238E27FC236}">
                <a16:creationId xmlns:a16="http://schemas.microsoft.com/office/drawing/2014/main" id="{AE69DB1C-8B3A-355C-B2EC-B8ED552ED6D8}"/>
              </a:ext>
            </a:extLst>
          </p:cNvPr>
          <p:cNvSpPr>
            <a:spLocks noGrp="1"/>
          </p:cNvSpPr>
          <p:nvPr>
            <p:ph idx="1"/>
          </p:nvPr>
        </p:nvSpPr>
        <p:spPr>
          <a:xfrm>
            <a:off x="700635" y="1703070"/>
            <a:ext cx="10691265" cy="4258818"/>
          </a:xfrm>
        </p:spPr>
        <p:txBody>
          <a:bodyPr>
            <a:normAutofit fontScale="92500" lnSpcReduction="10000"/>
          </a:bodyPr>
          <a:lstStyle/>
          <a:p>
            <a:r>
              <a:rPr lang="es-MX" sz="2800" dirty="0">
                <a:latin typeface="Abadi" panose="020B0604020104020204" pitchFamily="34" charset="0"/>
              </a:rPr>
              <a:t>Pablo enseña que la verdadera influencia espiritual no depende de la edad, sino del carácter. Timoteo debía ganar el respeto de la iglesia mediante una vida ejemplar en palabra, conducta, amor, fe y pureza.</a:t>
            </a:r>
          </a:p>
          <a:p>
            <a:r>
              <a:rPr lang="es-MX" sz="2800" dirty="0">
                <a:latin typeface="Abadi" panose="020B0604020104020204" pitchFamily="34" charset="0"/>
              </a:rPr>
              <a:t>Hoy Dios sigue buscando hombres y mujeres que vivan de tal manera que otros puedan ver a Cristo en ellos.</a:t>
            </a:r>
          </a:p>
          <a:p>
            <a:r>
              <a:rPr lang="es-MX" sz="2800" dirty="0">
                <a:latin typeface="Abadi" panose="020B0604020104020204" pitchFamily="34" charset="0"/>
              </a:rPr>
              <a:t> ¿Estamos siendo un ejemplo digno para nuestra familia, nuestra iglesia y nuestra comunidad? Que cada creyente pueda decir con su vida: “Síganme, porque sigo a Cristo”. Amén.</a:t>
            </a:r>
          </a:p>
          <a:p>
            <a:r>
              <a:rPr lang="es-MX" sz="2800" dirty="0">
                <a:latin typeface="Abadi" panose="020B0604020104020204" pitchFamily="34" charset="0"/>
              </a:rPr>
              <a:t>Por Hoswaldo Moreno                    www.creiporlocualhable.com</a:t>
            </a:r>
          </a:p>
          <a:p>
            <a:endParaRPr lang="es-ES" dirty="0"/>
          </a:p>
        </p:txBody>
      </p:sp>
    </p:spTree>
    <p:extLst>
      <p:ext uri="{BB962C8B-B14F-4D97-AF65-F5344CB8AC3E}">
        <p14:creationId xmlns:p14="http://schemas.microsoft.com/office/powerpoint/2010/main" val="19217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CFDADA-A480-A5F6-8E9C-01106BAD224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1CB208B-F254-F1A5-5282-F1FBC564AD34}"/>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1385445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DBEADF-FD63-08F2-032C-4187A7481122}"/>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00EBCDC-5DAB-F671-2EF2-52C5EE932101}"/>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3311635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8FD3D7-0020-B04A-1A5D-83BB17105ACD}"/>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FDEA9D2-ED63-8F8E-7F39-B3BCC2CEC688}"/>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364243803"/>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31</TotalTime>
  <Words>802</Words>
  <Application>Microsoft Office PowerPoint</Application>
  <PresentationFormat>Panorámica</PresentationFormat>
  <Paragraphs>73</Paragraphs>
  <Slides>14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Abadi</vt:lpstr>
      <vt:lpstr>Arial</vt:lpstr>
      <vt:lpstr>Calisto MT</vt:lpstr>
      <vt:lpstr>Georgia</vt:lpstr>
      <vt:lpstr>Univers Condensed</vt:lpstr>
      <vt:lpstr>ChronicleVTI</vt:lpstr>
      <vt:lpstr>“Sé Ejemplo de los Creyentes”</vt:lpstr>
      <vt:lpstr>Introducción :</vt:lpstr>
      <vt:lpstr>I. No permitas que tu juventud sea un obstáculo</vt:lpstr>
      <vt:lpstr>I. No permitas que tu juventud sea un obstáculo</vt:lpstr>
      <vt:lpstr>II. Sé ejemplo en palabra</vt:lpstr>
      <vt:lpstr>III. Sé ejemplo en conducta</vt:lpstr>
      <vt:lpstr>IV. Sé ejemplo en amor</vt:lpstr>
      <vt:lpstr>V. Sé ejemplo en fe</vt:lpstr>
      <vt:lpstr>VI. Sé ejemplo en pureza</vt:lpstr>
      <vt:lpstr>Aplicaciones para la Iglesia Actual </vt:lpstr>
      <vt:lpstr>Conclusión</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Hoswaldo antonio Hoswaldo Moreno</dc:creator>
  <cp:lastModifiedBy>Hoswaldo antonio Hoswaldo Moreno</cp:lastModifiedBy>
  <cp:revision>1</cp:revision>
  <dcterms:created xsi:type="dcterms:W3CDTF">2026-05-30T16:28:53Z</dcterms:created>
  <dcterms:modified xsi:type="dcterms:W3CDTF">2026-05-30T17:00:39Z</dcterms:modified>
</cp:coreProperties>
</file>