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69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46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0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5/30/2026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92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5/30/2026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8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5/30/2026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0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75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8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7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225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ref.com/espanol/Mateo/19/Mateo-19-27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3429F0-0B18-9A27-2BBA-C1A132861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Los Obreros de la Viña</a:t>
            </a:r>
            <a:r>
              <a:rPr lang="es-ES" dirty="0"/>
              <a:t> 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36D410-CCC6-769E-325A-9224E5703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Mateo  20:1-16</a:t>
            </a:r>
            <a:endParaRPr lang="es-ES" sz="3200" dirty="0"/>
          </a:p>
          <a:p>
            <a:endParaRPr lang="es-E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0385C055-35C7-23C7-8953-F5B390C65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" y="0"/>
            <a:ext cx="4969397" cy="304037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B3A865D-6F22-7080-0BC8-C1E34AC7B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94" y="3133352"/>
            <a:ext cx="4792982" cy="35947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0275B96-5029-15B0-7CA0-1BC7D24A876F}"/>
              </a:ext>
            </a:extLst>
          </p:cNvPr>
          <p:cNvSpPr/>
          <p:nvPr/>
        </p:nvSpPr>
        <p:spPr>
          <a:xfrm>
            <a:off x="1360170" y="2331720"/>
            <a:ext cx="2194560" cy="30861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7370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84163E0-D9E2-97FD-7E5B-FC1C88400450}"/>
              </a:ext>
            </a:extLst>
          </p:cNvPr>
          <p:cNvSpPr/>
          <p:nvPr/>
        </p:nvSpPr>
        <p:spPr>
          <a:xfrm>
            <a:off x="182880" y="731520"/>
            <a:ext cx="5913120" cy="61264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E69894-ECC9-FACD-DBE4-D4580422F42B}"/>
              </a:ext>
            </a:extLst>
          </p:cNvPr>
          <p:cNvSpPr txBox="1"/>
          <p:nvPr/>
        </p:nvSpPr>
        <p:spPr>
          <a:xfrm>
            <a:off x="422910" y="771169"/>
            <a:ext cx="56730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latin typeface="Abadi" panose="020B0604020104020204" pitchFamily="34" charset="0"/>
              </a:rPr>
              <a:t>1 Porque el reino de los cielos es semejante a un hombre, padre de familia, que salió por la mañana a contratar obreros para su viña.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2 Y habiendo convenido con los obreros en un denario al día, los envió a su viña.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3 Saliendo cerca de la hora tercera del día, vio a otros que estaban en la plaza desocupados;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4 y les dijo: Id también vosotros a mi viña, y os daré lo que sea justo. Y ellos fueron.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5 Salió otra vez cerca de las horas sexta y novena, e hizo lo mismo.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6 Y saliendo cerca de la hora undécima, halló a otros que estaban desocupados; y les dijo: ¿Por qué estáis aquí todo el día desocupados?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7 Le dijeron: Porque nadie nos ha contratado. El les dijo: Id también vosotros a la viña, y recibiréis lo que sea justo.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8 Cuando llegó la noche, el señor de la viña dijo a su mayordomo: Llama a los obreros y págales el jornal, comenzando desde los postreros hasta los primeros</a:t>
            </a:r>
            <a:r>
              <a:rPr lang="es-MX" sz="1600" dirty="0">
                <a:latin typeface="Georgia" panose="02040502050405020303" pitchFamily="18" charset="0"/>
              </a:rPr>
              <a:t>.</a:t>
            </a:r>
            <a:endParaRPr lang="es-ES" sz="16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4EF68C-53B5-B2CB-5B98-D0238E971271}"/>
              </a:ext>
            </a:extLst>
          </p:cNvPr>
          <p:cNvSpPr txBox="1"/>
          <p:nvPr/>
        </p:nvSpPr>
        <p:spPr>
          <a:xfrm>
            <a:off x="6334124" y="1008519"/>
            <a:ext cx="5674996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MX" dirty="0">
                <a:latin typeface="Abadi" panose="020B0604020104020204" pitchFamily="34" charset="0"/>
              </a:rPr>
              <a:t>9 Y al venir los que habían ido cerca de la hora undécima, recibieron cada uno un denario.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10 Al venir también los primeros, pensaron que habían de recibir más; pero también ellos recibieron cada uno un denario.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11 Y al recibirlo, murmuraban contra el padre de familia,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12 diciendo: Estos postreros han trabajado una sola hora, y los has hecho iguales a nosotros, que hemos soportado la carga y el calor del día.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13 El, respondiendo, dijo a uno de ellos: Amigo, no te hago agravio; ¿no conviniste conmigo en un denario?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14 Toma lo que es tuyo, y vete; pero quiero dar a este postrero, como a ti.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15 ¿No me es lícito hacer lo que quiero con lo mío? ¿O tienes tú envidia, porque yo soy bueno?</a:t>
            </a:r>
            <a:br>
              <a:rPr lang="es-MX" dirty="0">
                <a:latin typeface="Abadi" panose="020B0604020104020204" pitchFamily="34" charset="0"/>
              </a:rPr>
            </a:br>
            <a:r>
              <a:rPr lang="es-MX" dirty="0">
                <a:latin typeface="Abadi" panose="020B0604020104020204" pitchFamily="34" charset="0"/>
              </a:rPr>
              <a:t>16 Así, los primeros serán postreros, y los postreros, primeros; porque muchos son llamados, mas pocos escogidos.</a:t>
            </a:r>
            <a:endParaRPr lang="es-ES" dirty="0">
              <a:latin typeface="Abadi" panose="020B0604020104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94919B-DBB1-F8D3-4D46-4A701F44FC47}"/>
              </a:ext>
            </a:extLst>
          </p:cNvPr>
          <p:cNvSpPr txBox="1"/>
          <p:nvPr/>
        </p:nvSpPr>
        <p:spPr>
          <a:xfrm>
            <a:off x="2720340" y="18426"/>
            <a:ext cx="6126480" cy="596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sto MT"/>
                <a:ea typeface="+mn-ea"/>
                <a:cs typeface="+mn-cs"/>
              </a:rPr>
              <a:t>Mateo  20:1-16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23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D6E4F-6261-7BBB-F0FA-706AAD76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Introducción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02A8F1-4E52-B614-705F-B2F656F65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520190"/>
            <a:ext cx="10691265" cy="5166360"/>
          </a:xfrm>
        </p:spPr>
        <p:txBody>
          <a:bodyPr>
            <a:normAutofit fontScale="92500"/>
          </a:bodyPr>
          <a:lstStyle/>
          <a:p>
            <a:pPr lvl="0"/>
            <a:r>
              <a:rPr lang="es-ES" sz="2400" dirty="0">
                <a:latin typeface="Abadi" panose="020B0604020104020204" pitchFamily="34" charset="0"/>
              </a:rPr>
              <a:t>La parábola de los obreros de la viña fue enseñada por nuestro Señor Jesucristo para mostrar cómo actúa la gracia de Dios.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En esta enseñanza, Jesús revela que el reino de los cielos no funciona según la justicia humana, sino según la misericordia y la bondad divina.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Muchos creen que merecen más que otros por el tiempo que han servido, pero Dios recompensa conforme a Su gracia y no solamente según el esfuerzo humano.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El Evangelio de Mateo fue escrito principalmente para los judíos, mostrando que Jesús es el Mesías prometido.</a:t>
            </a:r>
          </a:p>
          <a:p>
            <a:pPr lvl="0" algn="just"/>
            <a:r>
              <a:rPr lang="es-MX" sz="2400" dirty="0">
                <a:latin typeface="Abadi" panose="020B0604020104020204" pitchFamily="34" charset="0"/>
              </a:rPr>
              <a:t> </a:t>
            </a:r>
            <a:r>
              <a:rPr lang="es-MX" sz="2400" dirty="0"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Mateo 19:27</a:t>
            </a:r>
            <a:r>
              <a:rPr lang="es-MX" sz="2400" dirty="0">
                <a:latin typeface="Abadi" panose="020B0604020104020204" pitchFamily="34" charset="0"/>
              </a:rPr>
              <a:t>: "He aquí, nosotros lo hemos dejado todo, y te hemos seguido; ¿qué, pues, tendremos?" Pedro quería saber qué recompensa se daría a aquellos que sacrificaban todo para seguir a Jesús. En respuesta, Jesús explica esta verdad sobre el reino de los cielos.</a:t>
            </a:r>
            <a:endParaRPr lang="es-ES" sz="2800" dirty="0">
              <a:latin typeface="Abadi" panose="020B0604020104020204" pitchFamily="34" charset="0"/>
            </a:endParaRPr>
          </a:p>
          <a:p>
            <a:pPr lvl="0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88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EF268-7DEF-59A7-CF44-210852804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Introducción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71D1A-CADF-3543-839A-056B12418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91640"/>
            <a:ext cx="10691265" cy="4270248"/>
          </a:xfrm>
        </p:spPr>
        <p:txBody>
          <a:bodyPr>
            <a:normAutofit fontScale="85000" lnSpcReduction="10000"/>
          </a:bodyPr>
          <a:lstStyle/>
          <a:p>
            <a:pPr lvl="0"/>
            <a:endParaRPr lang="es-ES" dirty="0"/>
          </a:p>
          <a:p>
            <a:r>
              <a:rPr lang="es-ES" sz="2600" dirty="0">
                <a:latin typeface="Abadi" panose="020B0604020104020204" pitchFamily="34" charset="0"/>
              </a:rPr>
              <a:t>En el capítulo 19, antes de esta parábola, un joven rico rechaza seguir completamente a Cristo, y luego Pedro pregunta qué recibirán los discípulos por haber dejado todo. Jesús responde hablando de recompensas, pero también advierte:</a:t>
            </a:r>
          </a:p>
          <a:p>
            <a:pPr lvl="0"/>
            <a:r>
              <a:rPr lang="es-ES" sz="2600" dirty="0">
                <a:latin typeface="Abadi" panose="020B0604020104020204" pitchFamily="34" charset="0"/>
              </a:rPr>
              <a:t>“Muchos primeros serán postreros, y postreros, primeros.”</a:t>
            </a:r>
          </a:p>
          <a:p>
            <a:pPr lvl="0"/>
            <a:r>
              <a:rPr lang="es-ES" sz="2600" dirty="0">
                <a:latin typeface="Abadi" panose="020B0604020104020204" pitchFamily="34" charset="0"/>
              </a:rPr>
              <a:t>Entonces Jesús cuenta esta parábola para enseñar humildad y dependencia de la gracia de Dios.</a:t>
            </a:r>
          </a:p>
          <a:p>
            <a:pPr lvl="0"/>
            <a:r>
              <a:rPr lang="es-ES" sz="2600" b="1" dirty="0">
                <a:latin typeface="Abadi" panose="020B0604020104020204" pitchFamily="34" charset="0"/>
              </a:rPr>
              <a:t>“La gracia de Dios es mayor que el mérito humano.”  Jesús Enseña acerca de la Gracia, Grandeza, y Servicio</a:t>
            </a:r>
            <a:endParaRPr lang="es-ES" sz="2600" dirty="0">
              <a:latin typeface="Abadi" panose="020B0604020104020204" pitchFamily="34" charset="0"/>
            </a:endParaRPr>
          </a:p>
          <a:p>
            <a:pPr lvl="0"/>
            <a:r>
              <a:rPr lang="es-ES" sz="2600" b="1" dirty="0">
                <a:latin typeface="Abadi" panose="020B0604020104020204" pitchFamily="34" charset="0"/>
              </a:rPr>
              <a:t>Jesús Enseña acerca de la Gracia, Grandeza, y Servicio</a:t>
            </a:r>
            <a:endParaRPr lang="es-ES" sz="2600" dirty="0">
              <a:latin typeface="Abadi" panose="020B0604020104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665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01620-80A4-64AD-9F0F-7E5B834F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I. El dueño de la viña llama a trabajar (vv. 1-7)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DAA00-5E61-B1C1-AF84-FB4C76118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34490"/>
            <a:ext cx="10691265" cy="4327398"/>
          </a:xfrm>
        </p:spPr>
        <p:txBody>
          <a:bodyPr>
            <a:normAutofit lnSpcReduction="10000"/>
          </a:bodyPr>
          <a:lstStyle/>
          <a:p>
            <a:r>
              <a:rPr lang="es-ES" sz="2800" dirty="0">
                <a:latin typeface="Abadi" panose="020B0604020104020204" pitchFamily="34" charset="0"/>
              </a:rPr>
              <a:t>La viña representa el reino de Dios, y el dueño representa a Dios mismo.</a:t>
            </a:r>
          </a:p>
          <a:p>
            <a:r>
              <a:rPr lang="es-ES" sz="2800" dirty="0">
                <a:latin typeface="Abadi" panose="020B0604020104020204" pitchFamily="34" charset="0"/>
              </a:rPr>
              <a:t>El hombre salió:</a:t>
            </a:r>
          </a:p>
          <a:p>
            <a:pPr lvl="0"/>
            <a:r>
              <a:rPr lang="es-ES" sz="2800" dirty="0">
                <a:latin typeface="Abadi" panose="020B0604020104020204" pitchFamily="34" charset="0"/>
              </a:rPr>
              <a:t>temprano, </a:t>
            </a:r>
          </a:p>
          <a:p>
            <a:pPr lvl="0"/>
            <a:r>
              <a:rPr lang="es-ES" sz="2800" dirty="0">
                <a:latin typeface="Abadi" panose="020B0604020104020204" pitchFamily="34" charset="0"/>
              </a:rPr>
              <a:t>a la hora tercera, </a:t>
            </a:r>
          </a:p>
          <a:p>
            <a:pPr lvl="0"/>
            <a:r>
              <a:rPr lang="es-ES" sz="2800" dirty="0">
                <a:latin typeface="Abadi" panose="020B0604020104020204" pitchFamily="34" charset="0"/>
              </a:rPr>
              <a:t>sexta, </a:t>
            </a:r>
          </a:p>
          <a:p>
            <a:pPr lvl="0"/>
            <a:r>
              <a:rPr lang="es-ES" sz="2800" dirty="0">
                <a:latin typeface="Abadi" panose="020B0604020104020204" pitchFamily="34" charset="0"/>
              </a:rPr>
              <a:t>novena, </a:t>
            </a:r>
          </a:p>
          <a:p>
            <a:pPr lvl="0"/>
            <a:r>
              <a:rPr lang="es-ES" sz="2800" dirty="0">
                <a:latin typeface="Abadi" panose="020B0604020104020204" pitchFamily="34" charset="0"/>
              </a:rPr>
              <a:t>y undécima. </a:t>
            </a:r>
          </a:p>
          <a:p>
            <a:endParaRPr lang="es-ES" sz="2800" dirty="0">
              <a:latin typeface="Abadi" panose="020B0604020104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63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67E488-8F2E-BB6A-CD62-83402207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I. El dueño de la viña llama a trabajar (vv. 1-7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C5D8A7-AA6A-0D2D-82B7-AA338E5E5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25930"/>
            <a:ext cx="10691265" cy="4235958"/>
          </a:xfrm>
        </p:spPr>
        <p:txBody>
          <a:bodyPr/>
          <a:lstStyle/>
          <a:p>
            <a:r>
              <a:rPr lang="es-ES" sz="2400" dirty="0">
                <a:latin typeface="Abadi" panose="020B0604020104020204" pitchFamily="34" charset="0"/>
              </a:rPr>
              <a:t>Esto nos enseña que Dios llama personas en diferentes momentos de la vida: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algunos desde niños,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otros en la juventud,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otros en la adultez,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y algunos al final de sus días. </a:t>
            </a:r>
          </a:p>
          <a:p>
            <a:r>
              <a:rPr lang="es-ES" sz="2400" dirty="0">
                <a:latin typeface="Abadi" panose="020B0604020104020204" pitchFamily="34" charset="0"/>
              </a:rPr>
              <a:t>Mientras haya vida, Dios sigue llamando.</a:t>
            </a:r>
          </a:p>
          <a:p>
            <a:r>
              <a:rPr lang="es-ES" sz="2400" b="1" dirty="0">
                <a:latin typeface="Abadi" panose="020B0604020104020204" pitchFamily="34" charset="0"/>
              </a:rPr>
              <a:t>Aplicación</a:t>
            </a: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No importa cuándo llegaste a Cristo; lo importante es responder al llamado.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948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280808-6609-C246-8484-B6092A49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II. Todos recibieron el mismo denario (vv. 8-10)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DFAA4B-2D1C-2900-39D2-14C05ACAA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57350"/>
            <a:ext cx="10691265" cy="4800600"/>
          </a:xfrm>
        </p:spPr>
        <p:txBody>
          <a:bodyPr>
            <a:normAutofit lnSpcReduction="10000"/>
          </a:bodyPr>
          <a:lstStyle/>
          <a:p>
            <a:pPr lvl="0"/>
            <a:r>
              <a:rPr lang="es-ES" sz="2400" dirty="0">
                <a:latin typeface="Abadi" panose="020B0604020104020204" pitchFamily="34" charset="0"/>
              </a:rPr>
              <a:t>Cuando llegó el momento de pagar, todos recibieron el mismo salario.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Humanamente parece injusto, pero espiritualmente representa la salvación y la vida eterna, que no se ganan por obras sino por gracia.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La salvación no se compra: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no por años en la iglesia,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no por títulos,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no por esfuerzo humano. </a:t>
            </a:r>
          </a:p>
          <a:p>
            <a:r>
              <a:rPr lang="es-ES" sz="2400" dirty="0">
                <a:latin typeface="Abadi" panose="020B0604020104020204" pitchFamily="34" charset="0"/>
              </a:rPr>
              <a:t>La salvación es un regalo de Dios.  Efesios 2:8-9</a:t>
            </a:r>
          </a:p>
          <a:p>
            <a:r>
              <a:rPr lang="es-ES" sz="2400" b="1" dirty="0">
                <a:latin typeface="Abadi" panose="020B0604020104020204" pitchFamily="34" charset="0"/>
              </a:rPr>
              <a:t>Enseñanza</a:t>
            </a: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Dios no bendice basado solamente en tiempo, sino en Su misericordia.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60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6CD3F-0407-3E1B-D50F-0882864FD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345" y="628650"/>
            <a:ext cx="10691265" cy="85725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III. El peligro de la murmuración y la comparación (vv. 11-15)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E0E678-D1C5-2521-1C55-5EBCF5343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1" y="1783080"/>
            <a:ext cx="11772900" cy="477774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" sz="2400" dirty="0">
                <a:latin typeface="Abadi" panose="020B0604020104020204" pitchFamily="34" charset="0"/>
              </a:rPr>
              <a:t>Los primeros obreros comenzaron a quejarse porque compararon su recompensa con la de otros.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La comparación produce: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orgullo,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envidia,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descontentamiento. </a:t>
            </a:r>
          </a:p>
          <a:p>
            <a:r>
              <a:rPr lang="es-ES" sz="2400" dirty="0">
                <a:latin typeface="Abadi" panose="020B0604020104020204" pitchFamily="34" charset="0"/>
              </a:rPr>
              <a:t> -Muchas veces olvidamos que todo lo que tenemos viene de la gracia de Dios.</a:t>
            </a:r>
          </a:p>
          <a:p>
            <a:r>
              <a:rPr lang="es-ES" sz="2400" b="1" dirty="0">
                <a:latin typeface="Abadi" panose="020B0604020104020204" pitchFamily="34" charset="0"/>
              </a:rPr>
              <a:t>Enseñanza</a:t>
            </a: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Cuando dejamos de mirar la bondad de Dios y comenzamos a mirar a otros, nace la queja.</a:t>
            </a:r>
          </a:p>
          <a:p>
            <a:r>
              <a:rPr lang="es-ES" sz="2400" b="1" dirty="0">
                <a:latin typeface="Abadi" panose="020B0604020104020204" pitchFamily="34" charset="0"/>
              </a:rPr>
              <a:t>Aplicación</a:t>
            </a: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Debemos servir a Dios con gratitud y no por competencia.</a:t>
            </a:r>
          </a:p>
          <a:p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82048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13DC1C-8BF4-4206-0E90-CF4A28A8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IV. Los primeros y los postreros (v. 16)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AD76EE-5C59-E5B4-74DE-A5E03DAF6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45920"/>
            <a:ext cx="10691265" cy="4315968"/>
          </a:xfrm>
        </p:spPr>
        <p:txBody>
          <a:bodyPr>
            <a:normAutofit/>
          </a:bodyPr>
          <a:lstStyle/>
          <a:p>
            <a:pPr lvl="0"/>
            <a:r>
              <a:rPr lang="es-ES" sz="2400" dirty="0">
                <a:latin typeface="Abadi" panose="020B0604020104020204" pitchFamily="34" charset="0"/>
              </a:rPr>
              <a:t>Jesús termina diciendo: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“Así, los primeros serán postreros, y los postreros, primeros.”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En el reino de Dios: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el humilde es exaltado,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el orgulloso es humillado, </a:t>
            </a:r>
          </a:p>
          <a:p>
            <a:pPr lvl="0"/>
            <a:r>
              <a:rPr lang="es-ES" sz="2400" dirty="0">
                <a:latin typeface="Abadi" panose="020B0604020104020204" pitchFamily="34" charset="0"/>
              </a:rPr>
              <a:t>la gracia vale más que el prestigio. </a:t>
            </a:r>
          </a:p>
          <a:p>
            <a:r>
              <a:rPr lang="es-ES" sz="2400" dirty="0">
                <a:latin typeface="Abadi" panose="020B0604020104020204" pitchFamily="34" charset="0"/>
              </a:rPr>
              <a:t>Dios mira el corazón y no solamente la apariencia o el tiempo de servicio.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4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0DF4D-4683-79AE-F273-899F4D237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IV. Los primeros y los postreros (v. 16)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E65A26-88E1-AD3C-9E7A-C0F1BF737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Aplicaciones Prácticas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Nunca pienses que mereces más que otros.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Agradece la gracia que Dios te ha dado.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No critiques la bendición de otros.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Dios todavía está llamando obreros a Su viña. </a:t>
            </a:r>
          </a:p>
          <a:p>
            <a:pPr lvl="0"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Sirve con amor y humildad.   1 Corintios 16:14</a:t>
            </a:r>
            <a:r>
              <a:rPr kumimoji="0" lang="es-E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</a:t>
            </a:r>
            <a:r>
              <a:rPr lang="es-MX" sz="2400" dirty="0">
                <a:latin typeface="Abadi" panose="020B0604020104020204" pitchFamily="34" charset="0"/>
              </a:rPr>
              <a:t>Todas vuestras cosas sean hechas con amor. 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154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FE44E-9728-6313-7FE7-77A4AF5CC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Conclusión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025E20-AD5E-1737-9AB5-C67324FA1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800100"/>
            <a:ext cx="10691265" cy="5497830"/>
          </a:xfrm>
        </p:spPr>
        <p:txBody>
          <a:bodyPr>
            <a:normAutofit lnSpcReduction="10000"/>
          </a:bodyPr>
          <a:lstStyle/>
          <a:p>
            <a:r>
              <a:rPr lang="es-ES" sz="2400" dirty="0">
                <a:latin typeface="Abadi" panose="020B0604020104020204" pitchFamily="34" charset="0"/>
              </a:rPr>
              <a:t>Esta parábola nos recuerda que todos dependemos completamente de la gracia de Dios. Algunos llegaron temprano y otros tarde, pero todos necesitaban la bondad del Señor.</a:t>
            </a:r>
          </a:p>
          <a:p>
            <a:r>
              <a:rPr lang="es-ES" sz="2400" dirty="0">
                <a:latin typeface="Abadi" panose="020B0604020104020204" pitchFamily="34" charset="0"/>
              </a:rPr>
              <a:t>El reino de Dios no se basa en favoritismos humanos, sino en la misericordia divina.</a:t>
            </a:r>
          </a:p>
          <a:p>
            <a:r>
              <a:rPr lang="es-ES" sz="2400" dirty="0">
                <a:latin typeface="Abadi" panose="020B0604020104020204" pitchFamily="34" charset="0"/>
              </a:rPr>
              <a:t>Hoy Dios sigue llamando personas a Su viña. La pregunta es:</a:t>
            </a:r>
          </a:p>
          <a:p>
            <a:r>
              <a:rPr lang="es-ES" sz="2400" b="1" dirty="0">
                <a:latin typeface="Abadi" panose="020B0604020104020204" pitchFamily="34" charset="0"/>
              </a:rPr>
              <a:t>¿Responderás al llamado del Señor?  Lucas 17: 10 </a:t>
            </a:r>
            <a:r>
              <a:rPr lang="es-ES" sz="2400" dirty="0">
                <a:latin typeface="Abadi" panose="020B0604020104020204" pitchFamily="34" charset="0"/>
              </a:rPr>
              <a:t>Así también vosotros, cuando hayáis hecho todo lo que os ha sido ordenado, decid: Siervos inútiles somos, pues lo que debíamos hacer, hicimos</a:t>
            </a:r>
          </a:p>
          <a:p>
            <a:r>
              <a:rPr lang="es-ES" sz="2400" b="1" dirty="0">
                <a:latin typeface="Abadi" panose="020B0604020104020204" pitchFamily="34" charset="0"/>
              </a:rPr>
              <a:t>Frase Final   Id hi venid trabajar en mi viña 				</a:t>
            </a: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“La gracia de Dios alcanza tanto al primero como al último que viene a Cristo.”</a:t>
            </a:r>
          </a:p>
          <a:p>
            <a:r>
              <a:rPr lang="es-ES" sz="2400" dirty="0">
                <a:latin typeface="Abadi" panose="020B0604020104020204" pitchFamily="34" charset="0"/>
              </a:rPr>
              <a:t>Por Hoswaldo Moreno Parrales                 www.creiporlcualhable.com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983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1249</Words>
  <Application>Microsoft Office PowerPoint</Application>
  <PresentationFormat>Panorámica</PresentationFormat>
  <Paragraphs>79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Abadi</vt:lpstr>
      <vt:lpstr>Arial</vt:lpstr>
      <vt:lpstr>Calisto MT</vt:lpstr>
      <vt:lpstr>Georgia</vt:lpstr>
      <vt:lpstr>Univers Condensed</vt:lpstr>
      <vt:lpstr>ChronicleVTI</vt:lpstr>
      <vt:lpstr>Los Obreros de la Viña  </vt:lpstr>
      <vt:lpstr>Presentación de PowerPoint</vt:lpstr>
      <vt:lpstr>Introducción </vt:lpstr>
      <vt:lpstr>Introducción</vt:lpstr>
      <vt:lpstr>I. El dueño de la viña llama a trabajar (vv. 1-7) </vt:lpstr>
      <vt:lpstr>I. El dueño de la viña llama a trabajar (vv. 1-7</vt:lpstr>
      <vt:lpstr>II. Todos recibieron el mismo denario (vv. 8-10) </vt:lpstr>
      <vt:lpstr>III. El peligro de la murmuración y la comparación (vv. 11-15) </vt:lpstr>
      <vt:lpstr>IV. Los primeros y los postreros (v. 16) </vt:lpstr>
      <vt:lpstr>IV. Los primeros y los postreros (v. 16) </vt:lpstr>
      <vt:lpstr>Conclusión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Hoswaldo antonio Hoswaldo Moreno</dc:creator>
  <cp:lastModifiedBy>Hoswaldo antonio Hoswaldo Moreno</cp:lastModifiedBy>
  <cp:revision>4</cp:revision>
  <dcterms:created xsi:type="dcterms:W3CDTF">2026-05-27T17:03:45Z</dcterms:created>
  <dcterms:modified xsi:type="dcterms:W3CDTF">2026-05-30T18:09:36Z</dcterms:modified>
</cp:coreProperties>
</file>