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5/30/2026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799798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5/30/2026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314377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5/30/2026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98195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5/30/2026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312205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5/30/2026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13894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5/30/2026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90413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5/30/2026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941392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5/30/2026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719926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5/30/2026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245873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5/30/2026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943190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5/30/2026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643638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5/30/2026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‹Nº›</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070062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es.wikipedia.org/wiki/Rea" TargetMode="External"/><Relationship Id="rId2" Type="http://schemas.openxmlformats.org/officeDocument/2006/relationships/hyperlink" Target="http://es.wikipedia.org/wiki/Antigua_Grecia" TargetMode="External"/><Relationship Id="rId1" Type="http://schemas.openxmlformats.org/officeDocument/2006/relationships/slideLayout" Target="../slideLayouts/slideLayout2.xml"/><Relationship Id="rId6" Type="http://schemas.openxmlformats.org/officeDocument/2006/relationships/hyperlink" Target="http://es.wikipedia.org/wiki/Hades" TargetMode="External"/><Relationship Id="rId5" Type="http://schemas.openxmlformats.org/officeDocument/2006/relationships/hyperlink" Target="http://es.wikipedia.org/wiki/Poseid%C3%B3n" TargetMode="External"/><Relationship Id="rId4" Type="http://schemas.openxmlformats.org/officeDocument/2006/relationships/hyperlink" Target="http://es.wikipedia.org/wiki/Zeu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FF0A7E7-4760-7A91-8A5F-97F631521D1C}"/>
              </a:ext>
            </a:extLst>
          </p:cNvPr>
          <p:cNvSpPr>
            <a:spLocks noGrp="1"/>
          </p:cNvSpPr>
          <p:nvPr>
            <p:ph type="ctrTitle"/>
          </p:nvPr>
        </p:nvSpPr>
        <p:spPr>
          <a:xfrm>
            <a:off x="5604552" y="871758"/>
            <a:ext cx="5825448" cy="3871143"/>
          </a:xfrm>
        </p:spPr>
        <p:txBody>
          <a:bodyPr>
            <a:normAutofit/>
          </a:bodyPr>
          <a:lstStyle/>
          <a:p>
            <a:pPr>
              <a:spcAft>
                <a:spcPts val="1000"/>
              </a:spcAft>
            </a:pPr>
            <a:r>
              <a:rPr lang="es-ES_tradnl" b="1">
                <a:effectLst/>
                <a:latin typeface="Calibri" panose="020F0502020204030204" pitchFamily="34" charset="0"/>
                <a:ea typeface="Calibri" panose="020F0502020204030204" pitchFamily="34" charset="0"/>
                <a:cs typeface="Times New Roman" panose="02020603050405020304" pitchFamily="18" charset="0"/>
              </a:rPr>
              <a:t>HE AHÍ TU  MADRE</a:t>
            </a:r>
            <a:br>
              <a:rPr lang="es-ES">
                <a:effectLst/>
                <a:latin typeface="Calibri" panose="020F0502020204030204" pitchFamily="34" charset="0"/>
                <a:ea typeface="Calibri" panose="020F0502020204030204" pitchFamily="34" charset="0"/>
                <a:cs typeface="Times New Roman" panose="02020603050405020304" pitchFamily="18" charset="0"/>
              </a:rPr>
            </a:br>
            <a:endParaRPr lang="es-ES"/>
          </a:p>
        </p:txBody>
      </p:sp>
      <p:sp>
        <p:nvSpPr>
          <p:cNvPr id="3" name="Subtítulo 2">
            <a:extLst>
              <a:ext uri="{FF2B5EF4-FFF2-40B4-BE49-F238E27FC236}">
                <a16:creationId xmlns:a16="http://schemas.microsoft.com/office/drawing/2014/main" id="{FC4E2393-5873-B5AC-D22E-BE3821EC8AB9}"/>
              </a:ext>
            </a:extLst>
          </p:cNvPr>
          <p:cNvSpPr>
            <a:spLocks noGrp="1"/>
          </p:cNvSpPr>
          <p:nvPr>
            <p:ph type="subTitle" idx="1"/>
          </p:nvPr>
        </p:nvSpPr>
        <p:spPr>
          <a:xfrm>
            <a:off x="5619964" y="4785543"/>
            <a:ext cx="5322013" cy="1005657"/>
          </a:xfrm>
        </p:spPr>
        <p:txBody>
          <a:bodyPr>
            <a:normAutofit/>
          </a:bodyPr>
          <a:lstStyle/>
          <a:p>
            <a:r>
              <a:rPr lang="es-AR" sz="3600" b="1" dirty="0"/>
              <a:t>JUAN 19:25-27.</a:t>
            </a:r>
            <a:endParaRPr lang="es-ES" sz="3600" dirty="0"/>
          </a:p>
          <a:p>
            <a:endParaRPr lang="es-ES" dirty="0"/>
          </a:p>
        </p:txBody>
      </p:sp>
      <p:pic>
        <p:nvPicPr>
          <p:cNvPr id="7" name="Imagen 6" descr="Interfaz de usuario gráfica, Texto&#10;&#10;El contenido generado por IA puede ser incorrecto.">
            <a:extLst>
              <a:ext uri="{FF2B5EF4-FFF2-40B4-BE49-F238E27FC236}">
                <a16:creationId xmlns:a16="http://schemas.microsoft.com/office/drawing/2014/main" id="{20D09123-F885-861B-438A-7A544D284250}"/>
              </a:ext>
            </a:extLst>
          </p:cNvPr>
          <p:cNvPicPr>
            <a:picLocks noChangeAspect="1"/>
          </p:cNvPicPr>
          <p:nvPr/>
        </p:nvPicPr>
        <p:blipFill>
          <a:blip r:embed="rId2">
            <a:extLst>
              <a:ext uri="{28A0092B-C50C-407E-A947-70E740481C1C}">
                <a14:useLocalDpi xmlns:a14="http://schemas.microsoft.com/office/drawing/2010/main" val="0"/>
              </a:ext>
            </a:extLst>
          </a:blip>
          <a:srcRect t="16385" r="-1" b="-1"/>
          <a:stretch>
            <a:fillRect/>
          </a:stretch>
        </p:blipFill>
        <p:spPr>
          <a:xfrm>
            <a:off x="1" y="10"/>
            <a:ext cx="4876799" cy="6857989"/>
          </a:xfrm>
          <a:prstGeom prst="rect">
            <a:avLst/>
          </a:prstGeom>
        </p:spPr>
      </p:pic>
      <p:cxnSp>
        <p:nvCxnSpPr>
          <p:cNvPr id="18" name="Straight Connector 17">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723900"/>
            <a:ext cx="57062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CF06E40-3ECB-4820-95B5-8A70B07D4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6134100"/>
            <a:ext cx="56681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45121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97A2A6-6E9F-6709-9C6B-03A18C1A5A81}"/>
              </a:ext>
            </a:extLst>
          </p:cNvPr>
          <p:cNvSpPr>
            <a:spLocks noGrp="1"/>
          </p:cNvSpPr>
          <p:nvPr>
            <p:ph type="title"/>
          </p:nvPr>
        </p:nvSpPr>
        <p:spPr/>
        <p:txBody>
          <a:bodyPr>
            <a:normAutofit fontScale="90000"/>
          </a:bodyPr>
          <a:lstStyle/>
          <a:p>
            <a:pPr algn="ctr"/>
            <a:r>
              <a:rPr lang="es-AR" sz="4400" b="1" dirty="0"/>
              <a:t>JUAN 19:25-27.</a:t>
            </a:r>
            <a:br>
              <a:rPr lang="es-ES" dirty="0"/>
            </a:br>
            <a:endParaRPr lang="es-ES" dirty="0"/>
          </a:p>
        </p:txBody>
      </p:sp>
      <p:sp>
        <p:nvSpPr>
          <p:cNvPr id="3" name="Marcador de contenido 2">
            <a:extLst>
              <a:ext uri="{FF2B5EF4-FFF2-40B4-BE49-F238E27FC236}">
                <a16:creationId xmlns:a16="http://schemas.microsoft.com/office/drawing/2014/main" id="{730839E5-A009-E632-39B3-6A69F0FBE41A}"/>
              </a:ext>
            </a:extLst>
          </p:cNvPr>
          <p:cNvSpPr>
            <a:spLocks noGrp="1"/>
          </p:cNvSpPr>
          <p:nvPr>
            <p:ph idx="1"/>
          </p:nvPr>
        </p:nvSpPr>
        <p:spPr/>
        <p:txBody>
          <a:bodyPr/>
          <a:lstStyle/>
          <a:p>
            <a:endParaRPr lang="es-ES" dirty="0"/>
          </a:p>
        </p:txBody>
      </p:sp>
      <p:sp>
        <p:nvSpPr>
          <p:cNvPr id="4" name="Rectángulo: esquinas redondeadas 3">
            <a:extLst>
              <a:ext uri="{FF2B5EF4-FFF2-40B4-BE49-F238E27FC236}">
                <a16:creationId xmlns:a16="http://schemas.microsoft.com/office/drawing/2014/main" id="{59F239D7-6C79-F2D6-62F1-1CF9AA2DFE1D}"/>
              </a:ext>
            </a:extLst>
          </p:cNvPr>
          <p:cNvSpPr/>
          <p:nvPr/>
        </p:nvSpPr>
        <p:spPr>
          <a:xfrm>
            <a:off x="1005840" y="2400300"/>
            <a:ext cx="10001250" cy="3188970"/>
          </a:xfrm>
          <a:prstGeom prst="roundRect">
            <a:avLst/>
          </a:prstGeom>
          <a:no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800" dirty="0">
                <a:solidFill>
                  <a:schemeClr val="tx1"/>
                </a:solidFill>
                <a:latin typeface="Franklin Gothic Demi" panose="020B0703020102020204" pitchFamily="34" charset="0"/>
              </a:rPr>
              <a:t>25 Estaban junto a la cruz de Jesús su madre, y la hermana de su madre, María mujer de </a:t>
            </a:r>
            <a:r>
              <a:rPr lang="es-MX" sz="2800" dirty="0" err="1">
                <a:solidFill>
                  <a:schemeClr val="tx1"/>
                </a:solidFill>
                <a:latin typeface="Franklin Gothic Demi" panose="020B0703020102020204" pitchFamily="34" charset="0"/>
              </a:rPr>
              <a:t>Cleofas</a:t>
            </a:r>
            <a:r>
              <a:rPr lang="es-MX" sz="2800" dirty="0">
                <a:solidFill>
                  <a:schemeClr val="tx1"/>
                </a:solidFill>
                <a:latin typeface="Franklin Gothic Demi" panose="020B0703020102020204" pitchFamily="34" charset="0"/>
              </a:rPr>
              <a:t>, y María Magdalena. </a:t>
            </a:r>
            <a:br>
              <a:rPr lang="es-MX" sz="2800" dirty="0">
                <a:solidFill>
                  <a:schemeClr val="tx1"/>
                </a:solidFill>
                <a:latin typeface="Franklin Gothic Demi" panose="020B0703020102020204" pitchFamily="34" charset="0"/>
              </a:rPr>
            </a:br>
            <a:r>
              <a:rPr lang="es-MX" sz="2800" dirty="0">
                <a:solidFill>
                  <a:schemeClr val="tx1"/>
                </a:solidFill>
                <a:latin typeface="Franklin Gothic Demi" panose="020B0703020102020204" pitchFamily="34" charset="0"/>
              </a:rPr>
              <a:t>26 Cuando vio Jesús a su madre, y al discípulo a quien él amaba, que estaba presente, dijo a su madre: Mujer, he ahí tu hijo. </a:t>
            </a:r>
            <a:br>
              <a:rPr lang="es-MX" sz="2800" dirty="0">
                <a:solidFill>
                  <a:schemeClr val="tx1"/>
                </a:solidFill>
                <a:latin typeface="Franklin Gothic Demi" panose="020B0703020102020204" pitchFamily="34" charset="0"/>
              </a:rPr>
            </a:br>
            <a:r>
              <a:rPr lang="es-MX" sz="2800" dirty="0">
                <a:solidFill>
                  <a:schemeClr val="tx1"/>
                </a:solidFill>
                <a:latin typeface="Franklin Gothic Demi" panose="020B0703020102020204" pitchFamily="34" charset="0"/>
              </a:rPr>
              <a:t>27 Después dijo al discípulo: He ahí tu madre. Y desde aquella hora el discípulo la recibió en su casa. </a:t>
            </a:r>
            <a:endParaRPr lang="es-ES" sz="2800" dirty="0">
              <a:solidFill>
                <a:schemeClr val="tx1"/>
              </a:solidFill>
              <a:latin typeface="Franklin Gothic Demi" panose="020B0703020102020204" pitchFamily="34" charset="0"/>
            </a:endParaRPr>
          </a:p>
        </p:txBody>
      </p:sp>
    </p:spTree>
    <p:extLst>
      <p:ext uri="{BB962C8B-B14F-4D97-AF65-F5344CB8AC3E}">
        <p14:creationId xmlns:p14="http://schemas.microsoft.com/office/powerpoint/2010/main" val="44077938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2C0CEB-DC61-4B29-5286-D1B0ADC02356}"/>
              </a:ext>
            </a:extLst>
          </p:cNvPr>
          <p:cNvSpPr>
            <a:spLocks noGrp="1"/>
          </p:cNvSpPr>
          <p:nvPr>
            <p:ph type="title"/>
          </p:nvPr>
        </p:nvSpPr>
        <p:spPr>
          <a:xfrm>
            <a:off x="750367" y="105156"/>
            <a:ext cx="10691265" cy="603504"/>
          </a:xfrm>
        </p:spPr>
        <p:txBody>
          <a:bodyPr>
            <a:normAutofit fontScale="90000"/>
          </a:bodyPr>
          <a:lstStyle/>
          <a:p>
            <a:r>
              <a:rPr lang="es-ES_tradnl" b="1" dirty="0"/>
              <a:t>INTRODUCCIÓN:</a:t>
            </a:r>
            <a:br>
              <a:rPr lang="es-ES" dirty="0"/>
            </a:br>
            <a:br>
              <a:rPr lang="es-ES" dirty="0"/>
            </a:br>
            <a:endParaRPr lang="es-ES" dirty="0"/>
          </a:p>
        </p:txBody>
      </p:sp>
      <p:sp>
        <p:nvSpPr>
          <p:cNvPr id="3" name="Marcador de contenido 2">
            <a:extLst>
              <a:ext uri="{FF2B5EF4-FFF2-40B4-BE49-F238E27FC236}">
                <a16:creationId xmlns:a16="http://schemas.microsoft.com/office/drawing/2014/main" id="{EB37EB15-B3F7-8651-0780-8F11058725D3}"/>
              </a:ext>
            </a:extLst>
          </p:cNvPr>
          <p:cNvSpPr>
            <a:spLocks noGrp="1"/>
          </p:cNvSpPr>
          <p:nvPr>
            <p:ph idx="1"/>
          </p:nvPr>
        </p:nvSpPr>
        <p:spPr>
          <a:xfrm>
            <a:off x="240031" y="937260"/>
            <a:ext cx="11727180" cy="5692140"/>
          </a:xfrm>
        </p:spPr>
        <p:txBody>
          <a:bodyPr>
            <a:normAutofit fontScale="55000" lnSpcReduction="20000"/>
          </a:bodyPr>
          <a:lstStyle/>
          <a:p>
            <a:pPr lvl="0"/>
            <a:r>
              <a:rPr lang="es-ES" dirty="0"/>
              <a:t> </a:t>
            </a:r>
            <a:r>
              <a:rPr lang="es-ES_tradnl" sz="4500" dirty="0">
                <a:latin typeface="Abadi" panose="020B0604020104020204" pitchFamily="34" charset="0"/>
              </a:rPr>
              <a:t>Hermanos amados en el señor  y hermanas presente la biblia nos habla que la única celebración que encontramos para nosotros los cristianos  es el día domingo es  el  día del señor; donde los cristianos en todo el mudo nos reunimos para conmemorar la muerte, sepultura ,resurrección de Cristo atreves de la santa cena </a:t>
            </a:r>
            <a:r>
              <a:rPr lang="es-ES_tradnl" sz="4500" b="1" dirty="0">
                <a:latin typeface="Abadi" panose="020B0604020104020204" pitchFamily="34" charset="0"/>
              </a:rPr>
              <a:t>Hechos 20:7; 1 Corintio 11:23-26.</a:t>
            </a:r>
            <a:endParaRPr lang="es-ES" sz="4500" dirty="0">
              <a:latin typeface="Abadi" panose="020B0604020104020204" pitchFamily="34" charset="0"/>
            </a:endParaRPr>
          </a:p>
          <a:p>
            <a:pPr lvl="0"/>
            <a:r>
              <a:rPr lang="es-ES_tradnl" sz="4500" dirty="0">
                <a:latin typeface="Abadi" panose="020B0604020104020204" pitchFamily="34" charset="0"/>
              </a:rPr>
              <a:t>Pero este día  30 de mayo  muchas personas están celebrando el día de la madre pero quiero decirles a ustedes mis hermanos y hermanas que  </a:t>
            </a:r>
            <a:r>
              <a:rPr lang="es-ES" sz="4500" dirty="0">
                <a:latin typeface="Abadi" panose="020B0604020104020204" pitchFamily="34" charset="0"/>
              </a:rPr>
              <a:t>Las primeras celebraciones del Día de la Madre se retrotraen de la </a:t>
            </a:r>
            <a:r>
              <a:rPr lang="es-ES" sz="4500" dirty="0">
                <a:latin typeface="Abadi" panose="020B0604020104020204" pitchFamily="34" charset="0"/>
                <a:hlinkClick r:id="rId2" tooltip="Antigua Grecia"/>
              </a:rPr>
              <a:t>antigua Grecia</a:t>
            </a:r>
            <a:r>
              <a:rPr lang="es-ES" sz="4500" dirty="0">
                <a:latin typeface="Abadi" panose="020B0604020104020204" pitchFamily="34" charset="0"/>
              </a:rPr>
              <a:t>, donde se le rendían honores a </a:t>
            </a:r>
            <a:r>
              <a:rPr lang="es-ES" sz="4500" dirty="0">
                <a:latin typeface="Abadi" panose="020B0604020104020204" pitchFamily="34" charset="0"/>
                <a:hlinkClick r:id="rId3" tooltip="Rea"/>
              </a:rPr>
              <a:t>Rea</a:t>
            </a:r>
            <a:r>
              <a:rPr lang="es-ES" sz="4500" dirty="0">
                <a:latin typeface="Abadi" panose="020B0604020104020204" pitchFamily="34" charset="0"/>
              </a:rPr>
              <a:t>, la madre de los dioses </a:t>
            </a:r>
            <a:r>
              <a:rPr lang="es-ES" sz="4500" dirty="0">
                <a:latin typeface="Abadi" panose="020B0604020104020204" pitchFamily="34" charset="0"/>
                <a:hlinkClick r:id="rId4" tooltip="Zeus"/>
              </a:rPr>
              <a:t>Zeus</a:t>
            </a:r>
            <a:r>
              <a:rPr lang="es-ES" sz="4500" dirty="0">
                <a:latin typeface="Abadi" panose="020B0604020104020204" pitchFamily="34" charset="0"/>
              </a:rPr>
              <a:t>, </a:t>
            </a:r>
            <a:r>
              <a:rPr lang="es-ES" sz="4500" dirty="0">
                <a:latin typeface="Abadi" panose="020B0604020104020204" pitchFamily="34" charset="0"/>
                <a:hlinkClick r:id="rId5" tooltip="Poseidón"/>
              </a:rPr>
              <a:t>Poseidón</a:t>
            </a:r>
            <a:r>
              <a:rPr lang="es-ES" sz="4500" dirty="0">
                <a:latin typeface="Abadi" panose="020B0604020104020204" pitchFamily="34" charset="0"/>
              </a:rPr>
              <a:t> y </a:t>
            </a:r>
            <a:r>
              <a:rPr lang="es-ES" sz="4500" dirty="0">
                <a:latin typeface="Abadi" panose="020B0604020104020204" pitchFamily="34" charset="0"/>
                <a:hlinkClick r:id="rId6" tooltip="Hades"/>
              </a:rPr>
              <a:t>Hades</a:t>
            </a:r>
            <a:r>
              <a:rPr lang="es-ES" sz="4500" dirty="0">
                <a:latin typeface="Abadi" panose="020B0604020104020204" pitchFamily="34" charset="0"/>
              </a:rPr>
              <a:t>. La </a:t>
            </a:r>
            <a:r>
              <a:rPr lang="es-ES" sz="4500" i="1" dirty="0">
                <a:latin typeface="Abadi" panose="020B0604020104020204" pitchFamily="34" charset="0"/>
              </a:rPr>
              <a:t>Enciclopedia Británica</a:t>
            </a:r>
            <a:r>
              <a:rPr lang="es-ES" sz="4500" dirty="0">
                <a:latin typeface="Abadi" panose="020B0604020104020204" pitchFamily="34" charset="0"/>
              </a:rPr>
              <a:t> dice: "Una fiesta derivada de la costumbre </a:t>
            </a:r>
            <a:r>
              <a:rPr lang="es-ES" sz="4500" u="sng" dirty="0">
                <a:latin typeface="Abadi" panose="020B0604020104020204" pitchFamily="34" charset="0"/>
              </a:rPr>
              <a:t>de adorar a la madre en la antigua Grecia </a:t>
            </a:r>
            <a:endParaRPr lang="es-ES" sz="4500" dirty="0">
              <a:latin typeface="Abadi" panose="020B0604020104020204" pitchFamily="34" charset="0"/>
            </a:endParaRPr>
          </a:p>
          <a:p>
            <a:pPr lvl="0"/>
            <a:r>
              <a:rPr lang="es-ES" sz="4500" dirty="0">
                <a:latin typeface="Abadi" panose="020B0604020104020204" pitchFamily="34" charset="0"/>
              </a:rPr>
              <a:t>Pero la biblia hermanos </a:t>
            </a:r>
            <a:r>
              <a:rPr lang="es-ES" sz="4500" b="1" u="sng" dirty="0">
                <a:latin typeface="Abadi" panose="020B0604020104020204" pitchFamily="34" charset="0"/>
              </a:rPr>
              <a:t>NO enseña de adorar a la madre</a:t>
            </a:r>
            <a:r>
              <a:rPr lang="es-ES" sz="4500" dirty="0">
                <a:latin typeface="Abadi" panose="020B0604020104020204" pitchFamily="34" charset="0"/>
              </a:rPr>
              <a:t> pero si nos enseña que debemos honrar al padre y a la madre. </a:t>
            </a:r>
          </a:p>
          <a:p>
            <a:pPr lvl="0"/>
            <a:r>
              <a:rPr lang="es-ES_tradnl" sz="4500" dirty="0">
                <a:latin typeface="Abadi" panose="020B0604020104020204" pitchFamily="34" charset="0"/>
              </a:rPr>
              <a:t>¿Qué diferencia existe de adorar y honrar? </a:t>
            </a:r>
            <a:r>
              <a:rPr lang="es-ES_tradnl" sz="4500" b="1" dirty="0">
                <a:latin typeface="Abadi" panose="020B0604020104020204" pitchFamily="34" charset="0"/>
              </a:rPr>
              <a:t>Adorar</a:t>
            </a:r>
            <a:r>
              <a:rPr lang="es-ES_tradnl" sz="4500" dirty="0">
                <a:latin typeface="Abadi" panose="020B0604020104020204" pitchFamily="34" charset="0"/>
              </a:rPr>
              <a:t>: </a:t>
            </a:r>
            <a:r>
              <a:rPr lang="es-AR" sz="4500" b="1" dirty="0">
                <a:latin typeface="Abadi" panose="020B0604020104020204" pitchFamily="34" charset="0"/>
              </a:rPr>
              <a:t>Significa</a:t>
            </a:r>
            <a:r>
              <a:rPr lang="es-AR" sz="4500" dirty="0">
                <a:latin typeface="Abadi" panose="020B0604020104020204" pitchFamily="34" charset="0"/>
              </a:rPr>
              <a:t>.: Reverenciar; idolatrar, venerar; </a:t>
            </a:r>
            <a:r>
              <a:rPr lang="es-AR" sz="4500" b="1" dirty="0">
                <a:latin typeface="Abadi" panose="020B0604020104020204" pitchFamily="34" charset="0"/>
              </a:rPr>
              <a:t>Honrar</a:t>
            </a:r>
            <a:r>
              <a:rPr lang="es-AR" sz="4500" dirty="0">
                <a:latin typeface="Abadi" panose="020B0604020104020204" pitchFamily="34" charset="0"/>
              </a:rPr>
              <a:t>: </a:t>
            </a:r>
            <a:r>
              <a:rPr lang="es-AR" sz="4500" b="1" dirty="0">
                <a:latin typeface="Abadi" panose="020B0604020104020204" pitchFamily="34" charset="0"/>
              </a:rPr>
              <a:t>Significa</a:t>
            </a:r>
            <a:r>
              <a:rPr lang="es-AR" sz="4500" dirty="0">
                <a:latin typeface="Abadi" panose="020B0604020104020204" pitchFamily="34" charset="0"/>
              </a:rPr>
              <a:t>: Respetar apreciar favorecer Ayudar, apoyar.</a:t>
            </a:r>
            <a:endParaRPr lang="es-ES" sz="4500" dirty="0">
              <a:latin typeface="Abadi" panose="020B0604020104020204" pitchFamily="34" charset="0"/>
            </a:endParaRPr>
          </a:p>
          <a:p>
            <a:endParaRPr lang="es-ES" dirty="0"/>
          </a:p>
        </p:txBody>
      </p:sp>
    </p:spTree>
    <p:extLst>
      <p:ext uri="{BB962C8B-B14F-4D97-AF65-F5344CB8AC3E}">
        <p14:creationId xmlns:p14="http://schemas.microsoft.com/office/powerpoint/2010/main" val="222157825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9A1700-C86C-AA04-4098-F08758C3B061}"/>
              </a:ext>
            </a:extLst>
          </p:cNvPr>
          <p:cNvSpPr>
            <a:spLocks noGrp="1"/>
          </p:cNvSpPr>
          <p:nvPr>
            <p:ph type="title"/>
          </p:nvPr>
        </p:nvSpPr>
        <p:spPr/>
        <p:txBody>
          <a:bodyPr>
            <a:normAutofit fontScale="90000"/>
          </a:bodyPr>
          <a:lstStyle/>
          <a:p>
            <a:r>
              <a:rPr lang="es-ES_tradnl" sz="2700" b="1" dirty="0"/>
              <a:t>I – JESUS NOS ENSEÑA EN ESTE TEXTO LA  PREOCUPACIÓN QUE LOS HIJOS DEBEN DE TENER POR SU MADRE  TODOS LOS DIAS DE SU VIDA.</a:t>
            </a:r>
            <a:r>
              <a:rPr lang="es-ES_tradnl" sz="2700" dirty="0"/>
              <a:t> </a:t>
            </a:r>
            <a:r>
              <a:rPr lang="es-MX" sz="2700" b="1" dirty="0"/>
              <a:t>Juan 19:26</a:t>
            </a:r>
            <a:br>
              <a:rPr lang="es-ES" dirty="0"/>
            </a:br>
            <a:endParaRPr lang="es-ES" dirty="0"/>
          </a:p>
        </p:txBody>
      </p:sp>
      <p:sp>
        <p:nvSpPr>
          <p:cNvPr id="3" name="Marcador de contenido 2">
            <a:extLst>
              <a:ext uri="{FF2B5EF4-FFF2-40B4-BE49-F238E27FC236}">
                <a16:creationId xmlns:a16="http://schemas.microsoft.com/office/drawing/2014/main" id="{0F8FC9CE-49C8-E14A-DF5F-C06DA9788497}"/>
              </a:ext>
            </a:extLst>
          </p:cNvPr>
          <p:cNvSpPr>
            <a:spLocks noGrp="1"/>
          </p:cNvSpPr>
          <p:nvPr>
            <p:ph idx="1"/>
          </p:nvPr>
        </p:nvSpPr>
        <p:spPr>
          <a:xfrm>
            <a:off x="700635" y="1863090"/>
            <a:ext cx="10691265" cy="4098798"/>
          </a:xfrm>
        </p:spPr>
        <p:txBody>
          <a:bodyPr>
            <a:normAutofit fontScale="92500" lnSpcReduction="10000"/>
          </a:bodyPr>
          <a:lstStyle/>
          <a:p>
            <a:pPr lvl="0"/>
            <a:r>
              <a:rPr lang="es-MX" sz="2400" dirty="0">
                <a:latin typeface="Abadi" panose="020B0604020104020204" pitchFamily="34" charset="0"/>
              </a:rPr>
              <a:t>Cuando vio Jesús a su madre, y al discípulo a quien él amaba, que estaba presente, dijo a su madre: Mujer, he ahí tu hijo. </a:t>
            </a:r>
            <a:r>
              <a:rPr lang="es-MX" sz="2400" b="1" dirty="0">
                <a:latin typeface="Abadi" panose="020B0604020104020204" pitchFamily="34" charset="0"/>
              </a:rPr>
              <a:t>Juan 19:26</a:t>
            </a:r>
            <a:r>
              <a:rPr lang="es-MX" sz="2400" dirty="0">
                <a:latin typeface="Abadi" panose="020B0604020104020204" pitchFamily="34" charset="0"/>
              </a:rPr>
              <a:t>.</a:t>
            </a:r>
            <a:endParaRPr lang="es-ES" sz="2400" dirty="0">
              <a:latin typeface="Abadi" panose="020B0604020104020204" pitchFamily="34" charset="0"/>
            </a:endParaRPr>
          </a:p>
          <a:p>
            <a:pPr lvl="0"/>
            <a:r>
              <a:rPr lang="es-MX" sz="2400" dirty="0">
                <a:latin typeface="Abadi" panose="020B0604020104020204" pitchFamily="34" charset="0"/>
              </a:rPr>
              <a:t>En medio del sufrimiento agudísimo, Jesús se preocupaba por su madre. Para  Jesús no había un día especial por el cual se preocupa por su madre. Para el no existía el 30 de mayo este día para él era todo los días en  que su madre María tu viera existencia en este mundo. </a:t>
            </a:r>
            <a:endParaRPr lang="es-ES" sz="2400" dirty="0">
              <a:latin typeface="Abadi" panose="020B0604020104020204" pitchFamily="34" charset="0"/>
            </a:endParaRPr>
          </a:p>
          <a:p>
            <a:pPr lvl="0"/>
            <a:r>
              <a:rPr lang="es-MX" sz="2400" dirty="0">
                <a:latin typeface="Abadi" panose="020B0604020104020204" pitchFamily="34" charset="0"/>
              </a:rPr>
              <a:t>Le encomendó al cuidado de Juan, "a quien él amaba" porque verdadera mente Jesús el hijo de Dios se preocupaba por la mujer que le trajo a luz. ¿Cuantos hermanos y hermanos que somos hijos nos preocupamos como lo hacia Jesús por su madre? </a:t>
            </a:r>
            <a:endParaRPr lang="es-ES" sz="2400" dirty="0">
              <a:latin typeface="Abadi" panose="020B0604020104020204" pitchFamily="34" charset="0"/>
            </a:endParaRPr>
          </a:p>
          <a:p>
            <a:pPr lvl="0"/>
            <a:r>
              <a:rPr lang="es-ES_tradnl" sz="2400" dirty="0">
                <a:latin typeface="Abadi" panose="020B0604020104020204" pitchFamily="34" charset="0"/>
              </a:rPr>
              <a:t>Si no lo hacemos mis amados hermanos somos peor que un incrédulo </a:t>
            </a:r>
            <a:r>
              <a:rPr lang="es-ES_tradnl" sz="2400" b="1" dirty="0">
                <a:latin typeface="Abadi" panose="020B0604020104020204" pitchFamily="34" charset="0"/>
              </a:rPr>
              <a:t>I Timoteo 5:8</a:t>
            </a:r>
            <a:endParaRPr lang="es-ES" sz="2400" dirty="0">
              <a:latin typeface="Abadi" panose="020B0604020104020204" pitchFamily="34" charset="0"/>
            </a:endParaRPr>
          </a:p>
          <a:p>
            <a:endParaRPr lang="es-ES" dirty="0"/>
          </a:p>
        </p:txBody>
      </p:sp>
    </p:spTree>
    <p:extLst>
      <p:ext uri="{BB962C8B-B14F-4D97-AF65-F5344CB8AC3E}">
        <p14:creationId xmlns:p14="http://schemas.microsoft.com/office/powerpoint/2010/main" val="71525242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9DF30E-6EE3-D6C4-0CDD-FCBEE92A3EBF}"/>
              </a:ext>
            </a:extLst>
          </p:cNvPr>
          <p:cNvSpPr>
            <a:spLocks noGrp="1"/>
          </p:cNvSpPr>
          <p:nvPr>
            <p:ph type="title"/>
          </p:nvPr>
        </p:nvSpPr>
        <p:spPr>
          <a:xfrm>
            <a:off x="700635" y="731520"/>
            <a:ext cx="10691265" cy="1234440"/>
          </a:xfrm>
        </p:spPr>
        <p:txBody>
          <a:bodyPr>
            <a:normAutofit fontScale="90000"/>
          </a:bodyPr>
          <a:lstStyle/>
          <a:p>
            <a:r>
              <a:rPr lang="es-ES_tradnl" b="1" dirty="0"/>
              <a:t>II – JESUS NOS ENSEÑA   EN ESTE TEXTO LA MANERA COMO USTED DEBE HONRAR A SU MADRE.</a:t>
            </a:r>
            <a:br>
              <a:rPr lang="es-ES" dirty="0"/>
            </a:br>
            <a:endParaRPr lang="es-ES" dirty="0"/>
          </a:p>
        </p:txBody>
      </p:sp>
      <p:sp>
        <p:nvSpPr>
          <p:cNvPr id="3" name="Marcador de contenido 2">
            <a:extLst>
              <a:ext uri="{FF2B5EF4-FFF2-40B4-BE49-F238E27FC236}">
                <a16:creationId xmlns:a16="http://schemas.microsoft.com/office/drawing/2014/main" id="{FC7DBCA4-170F-1C09-1924-20A9CFC5364D}"/>
              </a:ext>
            </a:extLst>
          </p:cNvPr>
          <p:cNvSpPr>
            <a:spLocks noGrp="1"/>
          </p:cNvSpPr>
          <p:nvPr>
            <p:ph idx="1"/>
          </p:nvPr>
        </p:nvSpPr>
        <p:spPr>
          <a:xfrm>
            <a:off x="700635" y="1965960"/>
            <a:ext cx="10691265" cy="4446270"/>
          </a:xfrm>
        </p:spPr>
        <p:txBody>
          <a:bodyPr>
            <a:normAutofit fontScale="92500" lnSpcReduction="10000"/>
          </a:bodyPr>
          <a:lstStyle/>
          <a:p>
            <a:pPr lvl="0"/>
            <a:r>
              <a:rPr lang="es-MX" sz="2200" dirty="0">
                <a:latin typeface="Abadi" panose="020B0604020104020204" pitchFamily="34" charset="0"/>
              </a:rPr>
              <a:t>Jesús el hijo de Dios nos en enseña un hermoso  ejemplo tan hermoso de honrar a su madre recordemos que la palabra </a:t>
            </a:r>
            <a:r>
              <a:rPr lang="es-MX" sz="2200" b="1" dirty="0">
                <a:latin typeface="Abadi" panose="020B0604020104020204" pitchFamily="34" charset="0"/>
              </a:rPr>
              <a:t>honrar</a:t>
            </a:r>
            <a:r>
              <a:rPr lang="es-MX" sz="2200" dirty="0">
                <a:latin typeface="Abadi" panose="020B0604020104020204" pitchFamily="34" charset="0"/>
              </a:rPr>
              <a:t> es </a:t>
            </a:r>
            <a:r>
              <a:rPr lang="es-MX" sz="2200" b="1" dirty="0">
                <a:latin typeface="Abadi" panose="020B0604020104020204" pitchFamily="34" charset="0"/>
              </a:rPr>
              <a:t>respetar apreciar  favorecer</a:t>
            </a:r>
            <a:r>
              <a:rPr lang="es-MX" sz="2200" dirty="0">
                <a:latin typeface="Abadi" panose="020B0604020104020204" pitchFamily="34" charset="0"/>
              </a:rPr>
              <a:t> </a:t>
            </a:r>
            <a:r>
              <a:rPr lang="es-MX" sz="2200" b="1" dirty="0">
                <a:latin typeface="Abadi" panose="020B0604020104020204" pitchFamily="34" charset="0"/>
              </a:rPr>
              <a:t>Éxodo 20:12 </a:t>
            </a:r>
            <a:r>
              <a:rPr lang="es-ES_tradnl" sz="2200" b="1" dirty="0">
                <a:latin typeface="Abadi" panose="020B0604020104020204" pitchFamily="34" charset="0"/>
              </a:rPr>
              <a:t>Honra </a:t>
            </a:r>
            <a:r>
              <a:rPr lang="es-ES_tradnl" sz="2200" dirty="0">
                <a:latin typeface="Abadi" panose="020B0604020104020204" pitchFamily="34" charset="0"/>
              </a:rPr>
              <a:t>a tu padre y </a:t>
            </a:r>
            <a:r>
              <a:rPr lang="es-ES_tradnl" sz="2200" b="1" dirty="0">
                <a:latin typeface="Abadi" panose="020B0604020104020204" pitchFamily="34" charset="0"/>
              </a:rPr>
              <a:t>a tu madre</a:t>
            </a:r>
            <a:r>
              <a:rPr lang="es-ES_tradnl" sz="2200" dirty="0">
                <a:latin typeface="Abadi" panose="020B0604020104020204" pitchFamily="34" charset="0"/>
              </a:rPr>
              <a:t>, para que tus días se alarguen en la tierra que Jehová tu Dios te da.</a:t>
            </a:r>
            <a:endParaRPr lang="es-ES" sz="2200" dirty="0">
              <a:latin typeface="Abadi" panose="020B0604020104020204" pitchFamily="34" charset="0"/>
            </a:endParaRPr>
          </a:p>
          <a:p>
            <a:pPr lvl="0"/>
            <a:r>
              <a:rPr lang="es-ES_tradnl" sz="2200" dirty="0">
                <a:latin typeface="Abadi" panose="020B0604020104020204" pitchFamily="34" charset="0"/>
              </a:rPr>
              <a:t>Jesús conocía este mandamiento dado en la ley y el encargo a Juan a su discípulo amado  del cuidado de ella.  </a:t>
            </a:r>
          </a:p>
          <a:p>
            <a:pPr lvl="0"/>
            <a:r>
              <a:rPr lang="es-ES_tradnl" sz="2200" dirty="0">
                <a:latin typeface="Abadi" panose="020B0604020104020204" pitchFamily="34" charset="0"/>
              </a:rPr>
              <a:t>Los fariseos y los escribas mis hermanos quebrantaban este mandamiento por sus tradiciones porque ; Dios mando a horrar al padre  y la madre pero en nuestros días   como en esos días de los fariseos unos quebrantaban estos mandamiento estos fariseos y escribas como el día de hoy muchos hijos no ayuda no apoyaban no  daban económicamente  a su padre y  madre no los honran  </a:t>
            </a:r>
            <a:r>
              <a:rPr lang="es-ES_tradnl" sz="2200" b="1" dirty="0">
                <a:latin typeface="Abadi" panose="020B0604020104020204" pitchFamily="34" charset="0"/>
              </a:rPr>
              <a:t>Mateo 15:1-9 </a:t>
            </a:r>
            <a:r>
              <a:rPr lang="es-ES_tradnl" sz="2200" dirty="0">
                <a:latin typeface="Abadi" panose="020B0604020104020204" pitchFamily="34" charset="0"/>
              </a:rPr>
              <a:t>hoy en nuestros días los hijos desean que los padres los ayuden los apoyen económicamente por todo los días de su vida </a:t>
            </a:r>
            <a:r>
              <a:rPr lang="es-ES_tradnl" sz="2200" b="1" dirty="0">
                <a:latin typeface="Abadi" panose="020B0604020104020204" pitchFamily="34" charset="0"/>
              </a:rPr>
              <a:t>esto no es honrar al padre y la madre</a:t>
            </a:r>
            <a:r>
              <a:rPr lang="es-ES_tradnl" sz="2200" dirty="0">
                <a:latin typeface="Abadi" panose="020B0604020104020204" pitchFamily="34" charset="0"/>
              </a:rPr>
              <a:t> otros hijos no quieren seguir honrando a su madre hasta los últimos días de  su vida a veces hasta los hijos se quejan de esta responsabilidad.  </a:t>
            </a:r>
            <a:endParaRPr lang="es-ES" sz="2200" dirty="0">
              <a:latin typeface="Abadi" panose="020B0604020104020204" pitchFamily="34" charset="0"/>
            </a:endParaRPr>
          </a:p>
          <a:p>
            <a:endParaRPr lang="es-ES" dirty="0"/>
          </a:p>
        </p:txBody>
      </p:sp>
    </p:spTree>
    <p:extLst>
      <p:ext uri="{BB962C8B-B14F-4D97-AF65-F5344CB8AC3E}">
        <p14:creationId xmlns:p14="http://schemas.microsoft.com/office/powerpoint/2010/main" val="399885769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46DFA8-8786-74DB-6646-2A8393ACDF72}"/>
              </a:ext>
            </a:extLst>
          </p:cNvPr>
          <p:cNvSpPr>
            <a:spLocks noGrp="1"/>
          </p:cNvSpPr>
          <p:nvPr>
            <p:ph type="title"/>
          </p:nvPr>
        </p:nvSpPr>
        <p:spPr>
          <a:xfrm>
            <a:off x="700635" y="708660"/>
            <a:ext cx="10691265" cy="925830"/>
          </a:xfrm>
        </p:spPr>
        <p:txBody>
          <a:bodyPr>
            <a:normAutofit fontScale="90000"/>
          </a:bodyPr>
          <a:lstStyle/>
          <a:p>
            <a:r>
              <a:rPr lang="es-ES_tradnl" b="1" dirty="0"/>
              <a:t>II – JESUS NOS ENSEÑA   EN ESTE TEXTO LA MANERA COMO USTED DEBE HONRAR A SU MADRE.</a:t>
            </a:r>
            <a:br>
              <a:rPr lang="es-ES" dirty="0"/>
            </a:br>
            <a:endParaRPr lang="es-ES" dirty="0"/>
          </a:p>
        </p:txBody>
      </p:sp>
      <p:sp>
        <p:nvSpPr>
          <p:cNvPr id="3" name="Marcador de contenido 2">
            <a:extLst>
              <a:ext uri="{FF2B5EF4-FFF2-40B4-BE49-F238E27FC236}">
                <a16:creationId xmlns:a16="http://schemas.microsoft.com/office/drawing/2014/main" id="{9D970CAF-AA44-E745-E5C6-995468CA7930}"/>
              </a:ext>
            </a:extLst>
          </p:cNvPr>
          <p:cNvSpPr>
            <a:spLocks noGrp="1"/>
          </p:cNvSpPr>
          <p:nvPr>
            <p:ph idx="1"/>
          </p:nvPr>
        </p:nvSpPr>
        <p:spPr>
          <a:xfrm>
            <a:off x="700635" y="2011680"/>
            <a:ext cx="10691265" cy="4331970"/>
          </a:xfrm>
        </p:spPr>
        <p:txBody>
          <a:bodyPr>
            <a:normAutofit fontScale="85000" lnSpcReduction="20000"/>
          </a:bodyPr>
          <a:lstStyle/>
          <a:p>
            <a:pPr lvl="0"/>
            <a:r>
              <a:rPr lang="es-AR" sz="2600" dirty="0">
                <a:latin typeface="Abadi" panose="020B0604020104020204" pitchFamily="34" charset="0"/>
              </a:rPr>
              <a:t> Jesús tenía Su preocupación por Su madre Juan 19:25-27. Aún en el momento de Su propia angustia el amor por Su madre se manifestaba.</a:t>
            </a:r>
            <a:endParaRPr lang="es-ES" sz="2600" dirty="0">
              <a:latin typeface="Abadi" panose="020B0604020104020204" pitchFamily="34" charset="0"/>
            </a:endParaRPr>
          </a:p>
          <a:p>
            <a:r>
              <a:rPr lang="es-AR" sz="2600" dirty="0">
                <a:latin typeface="Abadi" panose="020B0604020104020204" pitchFamily="34" charset="0"/>
              </a:rPr>
              <a:t> </a:t>
            </a:r>
            <a:endParaRPr lang="es-ES" sz="2600" dirty="0">
              <a:latin typeface="Abadi" panose="020B0604020104020204" pitchFamily="34" charset="0"/>
            </a:endParaRPr>
          </a:p>
          <a:p>
            <a:pPr lvl="0"/>
            <a:r>
              <a:rPr lang="es-AR" sz="2600" dirty="0">
                <a:latin typeface="Abadi" panose="020B0604020104020204" pitchFamily="34" charset="0"/>
              </a:rPr>
              <a:t>No la estaba dejando sola porque estaba seguro que Juan la cuidaría como a su propia madre.</a:t>
            </a:r>
            <a:endParaRPr lang="es-ES" sz="2600" dirty="0">
              <a:latin typeface="Abadi" panose="020B0604020104020204" pitchFamily="34" charset="0"/>
            </a:endParaRPr>
          </a:p>
          <a:p>
            <a:pPr lvl="0"/>
            <a:r>
              <a:rPr lang="es-AR" sz="2600" dirty="0">
                <a:latin typeface="Abadi" panose="020B0604020104020204" pitchFamily="34" charset="0"/>
              </a:rPr>
              <a:t>Aunque María tenía otros hijos, Cristo la encomendó a Juan, sin duda, porque los hermanos de Jesús no eran creyentes todavía (vea Juan 7:3-5).Naturalmente el Señor quería que Su madre estuviera bajo el cuidado de uno de Sus discípulos que habían aprendido el amor verdadero de Él. </a:t>
            </a:r>
            <a:endParaRPr lang="es-ES" sz="2600" dirty="0">
              <a:latin typeface="Abadi" panose="020B0604020104020204" pitchFamily="34" charset="0"/>
            </a:endParaRPr>
          </a:p>
          <a:p>
            <a:pPr lvl="0"/>
            <a:r>
              <a:rPr lang="es-AR" sz="2600" dirty="0">
                <a:latin typeface="Abadi" panose="020B0604020104020204" pitchFamily="34" charset="0"/>
              </a:rPr>
              <a:t> Hermanos y hermanas es bien conocido que muchos hijos son irresponsables con sus padres especialmente hijos inconversos; La biblia a los hijos cristianos nos enseña a honrar a los padres </a:t>
            </a:r>
            <a:r>
              <a:rPr lang="es-AR" sz="2600" b="1" dirty="0">
                <a:latin typeface="Abadi" panose="020B0604020104020204" pitchFamily="34" charset="0"/>
              </a:rPr>
              <a:t>I Timoteo 5:8  si no lo hace es peor que el </a:t>
            </a:r>
            <a:r>
              <a:rPr lang="es-AR" sz="2600" b="1" dirty="0" err="1">
                <a:latin typeface="Abadi" panose="020B0604020104020204" pitchFamily="34" charset="0"/>
              </a:rPr>
              <a:t>incredulo</a:t>
            </a:r>
            <a:r>
              <a:rPr lang="es-AR" sz="2600" b="1" dirty="0">
                <a:latin typeface="Abadi" panose="020B0604020104020204" pitchFamily="34" charset="0"/>
              </a:rPr>
              <a:t>.</a:t>
            </a:r>
            <a:endParaRPr lang="es-ES" sz="2600" dirty="0">
              <a:latin typeface="Abadi" panose="020B0604020104020204" pitchFamily="34" charset="0"/>
            </a:endParaRPr>
          </a:p>
          <a:p>
            <a:endParaRPr lang="es-ES" dirty="0"/>
          </a:p>
        </p:txBody>
      </p:sp>
    </p:spTree>
    <p:extLst>
      <p:ext uri="{BB962C8B-B14F-4D97-AF65-F5344CB8AC3E}">
        <p14:creationId xmlns:p14="http://schemas.microsoft.com/office/powerpoint/2010/main" val="142598214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48FCB6-88F9-2134-CE30-766B6E16CA73}"/>
              </a:ext>
            </a:extLst>
          </p:cNvPr>
          <p:cNvSpPr>
            <a:spLocks noGrp="1"/>
          </p:cNvSpPr>
          <p:nvPr>
            <p:ph type="title"/>
          </p:nvPr>
        </p:nvSpPr>
        <p:spPr>
          <a:xfrm>
            <a:off x="849225" y="720090"/>
            <a:ext cx="10691265" cy="1005840"/>
          </a:xfrm>
        </p:spPr>
        <p:txBody>
          <a:bodyPr>
            <a:normAutofit fontScale="90000"/>
          </a:bodyPr>
          <a:lstStyle/>
          <a:p>
            <a:r>
              <a:rPr lang="es-ES_tradnl" b="1" dirty="0"/>
              <a:t>II – JESUS NOS ENSEÑA   EN ESTE TEXTO LA MANERA COMO USTED DEBE HONRAR A SU MADRE.</a:t>
            </a:r>
            <a:br>
              <a:rPr lang="es-ES" dirty="0"/>
            </a:br>
            <a:endParaRPr lang="es-ES" dirty="0"/>
          </a:p>
        </p:txBody>
      </p:sp>
      <p:sp>
        <p:nvSpPr>
          <p:cNvPr id="3" name="Marcador de contenido 2">
            <a:extLst>
              <a:ext uri="{FF2B5EF4-FFF2-40B4-BE49-F238E27FC236}">
                <a16:creationId xmlns:a16="http://schemas.microsoft.com/office/drawing/2014/main" id="{FAFC3EA0-5FF9-492C-2E49-B146C278ED6E}"/>
              </a:ext>
            </a:extLst>
          </p:cNvPr>
          <p:cNvSpPr>
            <a:spLocks noGrp="1"/>
          </p:cNvSpPr>
          <p:nvPr>
            <p:ph idx="1"/>
          </p:nvPr>
        </p:nvSpPr>
        <p:spPr>
          <a:xfrm>
            <a:off x="700635" y="1840230"/>
            <a:ext cx="10691265" cy="4777740"/>
          </a:xfrm>
        </p:spPr>
        <p:txBody>
          <a:bodyPr>
            <a:normAutofit fontScale="70000" lnSpcReduction="20000"/>
          </a:bodyPr>
          <a:lstStyle/>
          <a:p>
            <a:pPr lvl="0"/>
            <a:r>
              <a:rPr lang="es-ES_tradnl" sz="3400" dirty="0">
                <a:latin typeface="Abadi" panose="020B0604020104020204" pitchFamily="34" charset="0"/>
              </a:rPr>
              <a:t>Los vínculos que existían entre Jesús y  Juan eran más estrechos que los vínculos entre él y sus propios hermanos en la carne </a:t>
            </a:r>
            <a:r>
              <a:rPr lang="es-ES_tradnl" sz="3400" b="1" dirty="0">
                <a:latin typeface="Abadi" panose="020B0604020104020204" pitchFamily="34" charset="0"/>
              </a:rPr>
              <a:t>Marcos 3:31-35</a:t>
            </a:r>
            <a:r>
              <a:rPr lang="es-ES_tradnl" sz="3400" dirty="0">
                <a:latin typeface="Abadi" panose="020B0604020104020204" pitchFamily="34" charset="0"/>
              </a:rPr>
              <a:t>;</a:t>
            </a:r>
            <a:r>
              <a:rPr lang="es-AR" sz="3400" dirty="0">
                <a:latin typeface="Abadi" panose="020B0604020104020204" pitchFamily="34" charset="0"/>
              </a:rPr>
              <a:t> La selección de Juan para cuidar especialmente a Su madre concuerda perfectamente con Sus enseñanzas sobre la superioridad de los lazos espirituales sobre los familiares compare también </a:t>
            </a:r>
            <a:r>
              <a:rPr lang="es-AR" sz="3400" b="1" dirty="0">
                <a:latin typeface="Abadi" panose="020B0604020104020204" pitchFamily="34" charset="0"/>
              </a:rPr>
              <a:t>Lucas 14:26</a:t>
            </a:r>
            <a:endParaRPr lang="es-ES" sz="3400" dirty="0">
              <a:latin typeface="Abadi" panose="020B0604020104020204" pitchFamily="34" charset="0"/>
            </a:endParaRPr>
          </a:p>
          <a:p>
            <a:pPr lvl="0"/>
            <a:r>
              <a:rPr lang="es-AR" sz="3400" dirty="0">
                <a:latin typeface="Abadi" panose="020B0604020104020204" pitchFamily="34" charset="0"/>
              </a:rPr>
              <a:t>También los hijos honran a la madre cuando estos son obediente en el señor </a:t>
            </a:r>
            <a:r>
              <a:rPr lang="es-AR" sz="3400" b="1" dirty="0">
                <a:latin typeface="Abadi" panose="020B0604020104020204" pitchFamily="34" charset="0"/>
              </a:rPr>
              <a:t>Efesios 6:1</a:t>
            </a:r>
            <a:r>
              <a:rPr lang="es-AR" sz="3400" dirty="0">
                <a:latin typeface="Abadi" panose="020B0604020104020204" pitchFamily="34" charset="0"/>
              </a:rPr>
              <a:t> esto es justo cuando los  hijos obedece en todo a sus padres  esto es agradable al señor </a:t>
            </a:r>
            <a:r>
              <a:rPr lang="es-AR" sz="3400" b="1" dirty="0">
                <a:latin typeface="Abadi" panose="020B0604020104020204" pitchFamily="34" charset="0"/>
              </a:rPr>
              <a:t>Colosenses 3:20 </a:t>
            </a:r>
            <a:r>
              <a:rPr lang="es-AR" sz="3400" dirty="0">
                <a:latin typeface="Abadi" panose="020B0604020104020204" pitchFamily="34" charset="0"/>
              </a:rPr>
              <a:t>Hay hijos que menosprecian el consejo de su madre la menosprecian</a:t>
            </a:r>
            <a:r>
              <a:rPr lang="es-AR" sz="3400" b="1" dirty="0">
                <a:latin typeface="Abadi" panose="020B0604020104020204" pitchFamily="34" charset="0"/>
              </a:rPr>
              <a:t> </a:t>
            </a:r>
            <a:r>
              <a:rPr lang="es-AR" sz="3400" dirty="0">
                <a:latin typeface="Abadi" panose="020B0604020104020204" pitchFamily="34" charset="0"/>
              </a:rPr>
              <a:t>cuando envejece </a:t>
            </a:r>
            <a:r>
              <a:rPr lang="es-AR" sz="3400" b="1" dirty="0">
                <a:latin typeface="Abadi" panose="020B0604020104020204" pitchFamily="34" charset="0"/>
              </a:rPr>
              <a:t>Proverbios 23:22 </a:t>
            </a:r>
            <a:r>
              <a:rPr lang="es-AR" sz="3400" dirty="0">
                <a:latin typeface="Abadi" panose="020B0604020104020204" pitchFamily="34" charset="0"/>
              </a:rPr>
              <a:t>las hermanas ancianitas en la iglesia dice Dios que debemos mirar como a madre</a:t>
            </a:r>
            <a:r>
              <a:rPr lang="es-AR" sz="3400" b="1" dirty="0">
                <a:latin typeface="Abadi" panose="020B0604020104020204" pitchFamily="34" charset="0"/>
              </a:rPr>
              <a:t> 1 Timoteo 5:2 </a:t>
            </a:r>
            <a:r>
              <a:rPr lang="es-AR" sz="3400" dirty="0">
                <a:latin typeface="Abadi" panose="020B0604020104020204" pitchFamily="34" charset="0"/>
              </a:rPr>
              <a:t>y no menospreciarlas sino que debemos cuidarlas como lo hacemos con nuestra madre</a:t>
            </a:r>
            <a:endParaRPr lang="es-ES" sz="3400" dirty="0">
              <a:latin typeface="Abadi" panose="020B0604020104020204" pitchFamily="34" charset="0"/>
            </a:endParaRPr>
          </a:p>
          <a:p>
            <a:r>
              <a:rPr lang="es-AR" dirty="0"/>
              <a:t> </a:t>
            </a:r>
            <a:endParaRPr lang="es-ES" dirty="0"/>
          </a:p>
          <a:p>
            <a:endParaRPr lang="es-ES" dirty="0"/>
          </a:p>
        </p:txBody>
      </p:sp>
    </p:spTree>
    <p:extLst>
      <p:ext uri="{BB962C8B-B14F-4D97-AF65-F5344CB8AC3E}">
        <p14:creationId xmlns:p14="http://schemas.microsoft.com/office/powerpoint/2010/main" val="336296739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CB9CED-491D-C614-8504-DC916091E586}"/>
              </a:ext>
            </a:extLst>
          </p:cNvPr>
          <p:cNvSpPr>
            <a:spLocks noGrp="1"/>
          </p:cNvSpPr>
          <p:nvPr>
            <p:ph type="title"/>
          </p:nvPr>
        </p:nvSpPr>
        <p:spPr>
          <a:xfrm>
            <a:off x="700635" y="914400"/>
            <a:ext cx="10691265" cy="777240"/>
          </a:xfrm>
        </p:spPr>
        <p:txBody>
          <a:bodyPr>
            <a:normAutofit fontScale="90000"/>
          </a:bodyPr>
          <a:lstStyle/>
          <a:p>
            <a:r>
              <a:rPr lang="es-AR" b="1" dirty="0"/>
              <a:t>CONCLUCIÓN:</a:t>
            </a:r>
            <a:br>
              <a:rPr lang="es-ES" dirty="0"/>
            </a:br>
            <a:endParaRPr lang="es-ES" dirty="0"/>
          </a:p>
        </p:txBody>
      </p:sp>
      <p:sp>
        <p:nvSpPr>
          <p:cNvPr id="3" name="Marcador de contenido 2">
            <a:extLst>
              <a:ext uri="{FF2B5EF4-FFF2-40B4-BE49-F238E27FC236}">
                <a16:creationId xmlns:a16="http://schemas.microsoft.com/office/drawing/2014/main" id="{ABBC438E-0E21-4A23-EA29-E18C9B623369}"/>
              </a:ext>
            </a:extLst>
          </p:cNvPr>
          <p:cNvSpPr>
            <a:spLocks noGrp="1"/>
          </p:cNvSpPr>
          <p:nvPr>
            <p:ph idx="1"/>
          </p:nvPr>
        </p:nvSpPr>
        <p:spPr>
          <a:xfrm>
            <a:off x="700635" y="1783080"/>
            <a:ext cx="10691265" cy="4178808"/>
          </a:xfrm>
        </p:spPr>
        <p:txBody>
          <a:bodyPr>
            <a:normAutofit fontScale="92500" lnSpcReduction="20000"/>
          </a:bodyPr>
          <a:lstStyle/>
          <a:p>
            <a:pPr lvl="0"/>
            <a:r>
              <a:rPr lang="es-AR" sz="2800" dirty="0">
                <a:latin typeface="Abadi" panose="020B0604020104020204" pitchFamily="34" charset="0"/>
              </a:rPr>
              <a:t>¿Cuántos nos preocupamos por nuestro padre y  madre? Jesús se preocupo por su madre y usted hermano, hermana  lo hace o  es su madre que está preocupada por usted?</a:t>
            </a:r>
            <a:endParaRPr lang="es-ES" sz="2800" dirty="0">
              <a:latin typeface="Abadi" panose="020B0604020104020204" pitchFamily="34" charset="0"/>
            </a:endParaRPr>
          </a:p>
          <a:p>
            <a:pPr lvl="0"/>
            <a:r>
              <a:rPr lang="es-AR" sz="2800" dirty="0">
                <a:latin typeface="Abadi" panose="020B0604020104020204" pitchFamily="34" charset="0"/>
              </a:rPr>
              <a:t>Cuantos de nuestros hermanos y hermanas honramos a nuestra padre y madre </a:t>
            </a:r>
            <a:endParaRPr lang="es-ES" sz="2800" dirty="0">
              <a:latin typeface="Abadi" panose="020B0604020104020204" pitchFamily="34" charset="0"/>
            </a:endParaRPr>
          </a:p>
          <a:p>
            <a:pPr lvl="0"/>
            <a:r>
              <a:rPr lang="es-AR" sz="2800" dirty="0">
                <a:latin typeface="Abadi" panose="020B0604020104020204" pitchFamily="34" charset="0"/>
              </a:rPr>
              <a:t>¿Cuántos los obedecemos? ¿Cuántos los menospreciamos?</a:t>
            </a:r>
            <a:endParaRPr lang="es-ES" sz="2800" dirty="0">
              <a:latin typeface="Abadi" panose="020B0604020104020204" pitchFamily="34" charset="0"/>
            </a:endParaRPr>
          </a:p>
          <a:p>
            <a:pPr lvl="0"/>
            <a:r>
              <a:rPr lang="es-AR" sz="2800" dirty="0">
                <a:latin typeface="Abadi" panose="020B0604020104020204" pitchFamily="34" charset="0"/>
              </a:rPr>
              <a:t>¿Cuántos vemos a las ancianitas de la iglesia como a madre? </a:t>
            </a:r>
          </a:p>
          <a:p>
            <a:pPr algn="ctr"/>
            <a:r>
              <a:rPr lang="es-AR" b="1" dirty="0"/>
              <a:t>Por Hoswaldo Moreno Parrales</a:t>
            </a:r>
            <a:endParaRPr lang="es-ES" dirty="0"/>
          </a:p>
          <a:p>
            <a:pPr algn="ctr"/>
            <a:r>
              <a:rPr lang="es-AR" b="1" dirty="0"/>
              <a:t>Evangelista</a:t>
            </a:r>
            <a:endParaRPr lang="es-ES" dirty="0"/>
          </a:p>
          <a:p>
            <a:pPr algn="ctr"/>
            <a:r>
              <a:rPr lang="es-AR" b="1" dirty="0"/>
              <a:t>30 de Mayo de 2010</a:t>
            </a:r>
            <a:endParaRPr lang="es-ES" dirty="0"/>
          </a:p>
          <a:p>
            <a:pPr lvl="0"/>
            <a:endParaRPr lang="es-ES" sz="2800" dirty="0">
              <a:latin typeface="Abadi" panose="020B0604020104020204" pitchFamily="34" charset="0"/>
            </a:endParaRPr>
          </a:p>
          <a:p>
            <a:endParaRPr lang="es-ES" dirty="0"/>
          </a:p>
        </p:txBody>
      </p:sp>
    </p:spTree>
    <p:extLst>
      <p:ext uri="{BB962C8B-B14F-4D97-AF65-F5344CB8AC3E}">
        <p14:creationId xmlns:p14="http://schemas.microsoft.com/office/powerpoint/2010/main" val="265974780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1000"/>
                                        <p:tgtEl>
                                          <p:spTgt spid="3">
                                            <p:txEl>
                                              <p:pRg st="6" end="6"/>
                                            </p:txEl>
                                          </p:spTgt>
                                        </p:tgtEl>
                                      </p:cBhvr>
                                    </p:animEffect>
                                    <p:anim calcmode="lin" valueType="num">
                                      <p:cBhvr>
                                        <p:cTn id="5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B07311-DB6A-FD6D-2544-26A4C6DE505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DBECAB4F-625C-7D32-CA12-D2F152917247}"/>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875052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E3A6C5-BB9F-7E28-4C1D-DB69CE89096F}"/>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17A5E3E0-4693-EB40-AA12-C6539C3AEDC6}"/>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4210605364"/>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54</TotalTime>
  <Words>1104</Words>
  <Application>Microsoft Office PowerPoint</Application>
  <PresentationFormat>Panorámica</PresentationFormat>
  <Paragraphs>36</Paragraphs>
  <Slides>10</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10</vt:i4>
      </vt:variant>
    </vt:vector>
  </HeadingPairs>
  <TitlesOfParts>
    <vt:vector size="17" baseType="lpstr">
      <vt:lpstr>Abadi</vt:lpstr>
      <vt:lpstr>Arial</vt:lpstr>
      <vt:lpstr>Calibri</vt:lpstr>
      <vt:lpstr>Calisto MT</vt:lpstr>
      <vt:lpstr>Franklin Gothic Demi</vt:lpstr>
      <vt:lpstr>Univers Condensed</vt:lpstr>
      <vt:lpstr>ChronicleVTI</vt:lpstr>
      <vt:lpstr>HE AHÍ TU  MADRE </vt:lpstr>
      <vt:lpstr>JUAN 19:25-27. </vt:lpstr>
      <vt:lpstr>INTRODUCCIÓN:  </vt:lpstr>
      <vt:lpstr>I – JESUS NOS ENSEÑA EN ESTE TEXTO LA  PREOCUPACIÓN QUE LOS HIJOS DEBEN DE TENER POR SU MADRE  TODOS LOS DIAS DE SU VIDA. Juan 19:26 </vt:lpstr>
      <vt:lpstr>II – JESUS NOS ENSEÑA   EN ESTE TEXTO LA MANERA COMO USTED DEBE HONRAR A SU MADRE. </vt:lpstr>
      <vt:lpstr>II – JESUS NOS ENSEÑA   EN ESTE TEXTO LA MANERA COMO USTED DEBE HONRAR A SU MADRE. </vt:lpstr>
      <vt:lpstr>II – JESUS NOS ENSEÑA   EN ESTE TEXTO LA MANERA COMO USTED DEBE HONRAR A SU MADRE. </vt:lpstr>
      <vt:lpstr>CONCLUCIÓN: </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Hoswaldo antonio Hoswaldo Moreno</dc:creator>
  <cp:lastModifiedBy>Hoswaldo antonio Hoswaldo Moreno</cp:lastModifiedBy>
  <cp:revision>1</cp:revision>
  <dcterms:created xsi:type="dcterms:W3CDTF">2026-05-30T18:19:24Z</dcterms:created>
  <dcterms:modified xsi:type="dcterms:W3CDTF">2026-05-30T19:13:26Z</dcterms:modified>
</cp:coreProperties>
</file>