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66" r:id="rId4"/>
    <p:sldId id="265" r:id="rId5"/>
    <p:sldId id="264" r:id="rId6"/>
    <p:sldId id="263" r:id="rId7"/>
    <p:sldId id="262" r:id="rId8"/>
    <p:sldId id="261" r:id="rId9"/>
    <p:sldId id="257" r:id="rId1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6" d="100"/>
          <a:sy n="56" d="100"/>
        </p:scale>
        <p:origin x="27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E1C660-E2A0-22C0-7275-B27340DCF50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C7DD996-6D73-7939-3F25-4D6633CF80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05BB64-84EA-031E-3231-67163F0F8690}"/>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5" name="Marcador de pie de página 4">
            <a:extLst>
              <a:ext uri="{FF2B5EF4-FFF2-40B4-BE49-F238E27FC236}">
                <a16:creationId xmlns:a16="http://schemas.microsoft.com/office/drawing/2014/main" id="{7F3B0C22-8ADA-A84C-9BC6-C1EA3278BE5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02F0C59-1022-E779-CA53-27800DA97338}"/>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1289569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4930D3-6BC4-362C-62C9-1BD0BF0D177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18366AB-C1D7-6CAF-872A-47CA7A5492C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3E20060-9D26-0705-DBC1-109359B05287}"/>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5" name="Marcador de pie de página 4">
            <a:extLst>
              <a:ext uri="{FF2B5EF4-FFF2-40B4-BE49-F238E27FC236}">
                <a16:creationId xmlns:a16="http://schemas.microsoft.com/office/drawing/2014/main" id="{D839A446-8B31-244B-9E9B-F92A31D7E75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09785DC-B8FF-CC1F-F0E2-0C64FD339464}"/>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160551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273CBE-2622-CA8F-0E34-BD8B052D0F3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8AC6C42-51F6-A3FA-786E-A5D38A5731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19AFA97-CA20-18C1-5DFC-FE10E6833D17}"/>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5" name="Marcador de pie de página 4">
            <a:extLst>
              <a:ext uri="{FF2B5EF4-FFF2-40B4-BE49-F238E27FC236}">
                <a16:creationId xmlns:a16="http://schemas.microsoft.com/office/drawing/2014/main" id="{F417CDF4-5A77-5EDA-9872-12781C58C52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03D98F-F39D-64E8-5160-464D866F2715}"/>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1183140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EB768-5346-3BDF-7555-25381D7CF70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D5649D0-3138-EE17-C558-4A147BF0707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3EECC4EB-337D-D03A-0B03-6C6DDC49FAA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1ED91FEC-3D87-412F-233A-4ED4D9154E1F}"/>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6" name="Marcador de pie de página 5">
            <a:extLst>
              <a:ext uri="{FF2B5EF4-FFF2-40B4-BE49-F238E27FC236}">
                <a16:creationId xmlns:a16="http://schemas.microsoft.com/office/drawing/2014/main" id="{EB71CE82-90DC-EB93-1C54-60A4348962D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55C4C29-4438-EDCF-177F-D9E17B9477AC}"/>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212110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E78BCF-F109-64FC-9752-322E3C7EAE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FFF2A80-58A4-B211-32C6-654AF0F3B5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20D2489-0235-6C3C-C511-C23B9312F75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DC87E5D-0F36-0F1F-B181-174BB6B8CA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26FB13C-9BB7-4FF4-ED1F-0C693AB64FC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DC20F94-9E0C-0F62-5497-A713EA1CFD00}"/>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8" name="Marcador de pie de página 7">
            <a:extLst>
              <a:ext uri="{FF2B5EF4-FFF2-40B4-BE49-F238E27FC236}">
                <a16:creationId xmlns:a16="http://schemas.microsoft.com/office/drawing/2014/main" id="{33C1FD2D-A968-6735-A408-49998444424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25034DB-16C6-9317-4390-65BE95BC9580}"/>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1148194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BC4965-DD27-7798-03FE-663DD930A3A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5CC7D56-005D-69A6-DF08-25CCBF8004C5}"/>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4" name="Marcador de pie de página 3">
            <a:extLst>
              <a:ext uri="{FF2B5EF4-FFF2-40B4-BE49-F238E27FC236}">
                <a16:creationId xmlns:a16="http://schemas.microsoft.com/office/drawing/2014/main" id="{D8D9BB23-C3B2-76F9-0358-A82F5A6278C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ACCA62B4-6562-624E-6300-B55044ACAE3D}"/>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361662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8FF9C79-4125-48C4-811C-E55F977E6ED3}"/>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3" name="Marcador de pie de página 2">
            <a:extLst>
              <a:ext uri="{FF2B5EF4-FFF2-40B4-BE49-F238E27FC236}">
                <a16:creationId xmlns:a16="http://schemas.microsoft.com/office/drawing/2014/main" id="{7F0E6C50-BAC4-A7E1-BE4D-114A1727E2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425C929-BDD9-C503-F2E2-9C62839AB683}"/>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1141089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B9739-6B5A-3993-46EB-F0C351AD458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66ACD87-20C6-1335-EC91-41AF57F626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13D681B-2904-F662-9086-E22386D26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2B6BE4-089A-EB53-5D18-B1C381C351F4}"/>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6" name="Marcador de pie de página 5">
            <a:extLst>
              <a:ext uri="{FF2B5EF4-FFF2-40B4-BE49-F238E27FC236}">
                <a16:creationId xmlns:a16="http://schemas.microsoft.com/office/drawing/2014/main" id="{A8C8202E-FB2B-4C6A-7795-06C9FD0EE18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39F5C73-DFF5-333B-A34C-4AD46A5A94C9}"/>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3430006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344267-DFA1-7311-84B5-7B40F106616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70E59719-91CB-9548-E38B-40E1D04E66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72594AE4-58CD-BA70-D483-C7772970D4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BE69311-6B1C-C36D-C832-37DBD767344C}"/>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6" name="Marcador de pie de página 5">
            <a:extLst>
              <a:ext uri="{FF2B5EF4-FFF2-40B4-BE49-F238E27FC236}">
                <a16:creationId xmlns:a16="http://schemas.microsoft.com/office/drawing/2014/main" id="{D58674B4-EA12-22CF-1B51-C7A7A55B239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B1B5608-6907-C28C-E640-1EB1F994F72B}"/>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2839582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0743F0-7752-B89F-F384-8814582488D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B82DD13-2964-6BC5-14A4-5B07F8611A2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8E205DE-F045-0323-A7A0-82502AE554F7}"/>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5" name="Marcador de pie de página 4">
            <a:extLst>
              <a:ext uri="{FF2B5EF4-FFF2-40B4-BE49-F238E27FC236}">
                <a16:creationId xmlns:a16="http://schemas.microsoft.com/office/drawing/2014/main" id="{FF86635D-7028-601C-952E-C31FC63B91E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C0CA81-C46F-73AA-75D4-38C9DAD9FDE7}"/>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1328185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6AD24D0-50BD-B2DD-B4BB-792A18BEE58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DC58D3-D42D-5CCA-E1A3-D2711EC686D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41C4AD-3542-D2E4-7174-CA48ED05FF60}"/>
              </a:ext>
            </a:extLst>
          </p:cNvPr>
          <p:cNvSpPr>
            <a:spLocks noGrp="1"/>
          </p:cNvSpPr>
          <p:nvPr>
            <p:ph type="dt" sz="half" idx="10"/>
          </p:nvPr>
        </p:nvSpPr>
        <p:spPr/>
        <p:txBody>
          <a:bodyPr/>
          <a:lstStyle/>
          <a:p>
            <a:fld id="{65F46443-F6B8-438A-9CB3-FEE41DEAE957}" type="datetimeFigureOut">
              <a:rPr lang="es-ES" smtClean="0"/>
              <a:t>13/03/2026</a:t>
            </a:fld>
            <a:endParaRPr lang="es-ES"/>
          </a:p>
        </p:txBody>
      </p:sp>
      <p:sp>
        <p:nvSpPr>
          <p:cNvPr id="5" name="Marcador de pie de página 4">
            <a:extLst>
              <a:ext uri="{FF2B5EF4-FFF2-40B4-BE49-F238E27FC236}">
                <a16:creationId xmlns:a16="http://schemas.microsoft.com/office/drawing/2014/main" id="{0559C79B-3BA9-C399-05C0-F395EE8714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7B099-20F8-6920-8D1D-DD0B361D8A1F}"/>
              </a:ext>
            </a:extLst>
          </p:cNvPr>
          <p:cNvSpPr>
            <a:spLocks noGrp="1"/>
          </p:cNvSpPr>
          <p:nvPr>
            <p:ph type="sldNum" sz="quarter" idx="12"/>
          </p:nvPr>
        </p:nvSpPr>
        <p:spPr/>
        <p:txBody>
          <a:bodyPr/>
          <a:lstStyle/>
          <a:p>
            <a:fld id="{DE755EC2-9647-4F67-B3D7-A6500131FDC1}" type="slidenum">
              <a:rPr lang="es-ES" smtClean="0"/>
              <a:t>‹Nº›</a:t>
            </a:fld>
            <a:endParaRPr lang="es-ES"/>
          </a:p>
        </p:txBody>
      </p:sp>
    </p:spTree>
    <p:extLst>
      <p:ext uri="{BB962C8B-B14F-4D97-AF65-F5344CB8AC3E}">
        <p14:creationId xmlns:p14="http://schemas.microsoft.com/office/powerpoint/2010/main" val="4054042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8BC223-868C-AD76-1F58-FFF076A35B1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NI"/>
          </a:p>
        </p:txBody>
      </p:sp>
      <p:sp>
        <p:nvSpPr>
          <p:cNvPr id="3" name="Subtítulo 2">
            <a:extLst>
              <a:ext uri="{FF2B5EF4-FFF2-40B4-BE49-F238E27FC236}">
                <a16:creationId xmlns:a16="http://schemas.microsoft.com/office/drawing/2014/main" id="{E1DF4E66-53B0-EB87-508F-9027664E1B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NI"/>
          </a:p>
        </p:txBody>
      </p:sp>
      <p:sp>
        <p:nvSpPr>
          <p:cNvPr id="4" name="Marcador de fecha 3">
            <a:extLst>
              <a:ext uri="{FF2B5EF4-FFF2-40B4-BE49-F238E27FC236}">
                <a16:creationId xmlns:a16="http://schemas.microsoft.com/office/drawing/2014/main" id="{BFE0E5AC-CAC4-A648-229C-8002FF3F972A}"/>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5" name="Marcador de pie de página 4">
            <a:extLst>
              <a:ext uri="{FF2B5EF4-FFF2-40B4-BE49-F238E27FC236}">
                <a16:creationId xmlns:a16="http://schemas.microsoft.com/office/drawing/2014/main" id="{1B23D501-E184-FCAD-60B6-F4E9A1E04E13}"/>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9923D256-24A9-3A3D-F8CF-FEA46A7FCA67}"/>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539744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64D22C-F117-4373-8EBC-E80F466045D5}"/>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BB1659AC-18F4-DABD-8B15-8403A5DB9E7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75F8E133-04E0-5BF2-3AFD-385BF850E996}"/>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5" name="Marcador de pie de página 4">
            <a:extLst>
              <a:ext uri="{FF2B5EF4-FFF2-40B4-BE49-F238E27FC236}">
                <a16:creationId xmlns:a16="http://schemas.microsoft.com/office/drawing/2014/main" id="{0F7DD510-6B38-DCC2-9205-DE3CAF4D26AA}"/>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7458E34A-56CE-AA18-7BDE-0E142389799A}"/>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374457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0CBB60-51EF-63A4-A67E-7000947428C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97D337A1-D4ED-846F-4C77-4343B40CCC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6CB207-4B0C-BE17-8B94-20A26FB05E3C}"/>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5" name="Marcador de pie de página 4">
            <a:extLst>
              <a:ext uri="{FF2B5EF4-FFF2-40B4-BE49-F238E27FC236}">
                <a16:creationId xmlns:a16="http://schemas.microsoft.com/office/drawing/2014/main" id="{93EE0C72-CC78-A7C4-18A9-674869400966}"/>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90FE5568-6CB5-6164-17C5-C7B5988743C8}"/>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4050902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76B409-3E9D-A7E2-E18B-73E8DB229058}"/>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9C923326-4BDF-A700-CFDB-8A9DC82A111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contenido 3">
            <a:extLst>
              <a:ext uri="{FF2B5EF4-FFF2-40B4-BE49-F238E27FC236}">
                <a16:creationId xmlns:a16="http://schemas.microsoft.com/office/drawing/2014/main" id="{7B0410CA-9060-EE48-BFD0-49E2E9E275E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fecha 4">
            <a:extLst>
              <a:ext uri="{FF2B5EF4-FFF2-40B4-BE49-F238E27FC236}">
                <a16:creationId xmlns:a16="http://schemas.microsoft.com/office/drawing/2014/main" id="{206C109F-043A-129B-FB75-AB6A5B5B3897}"/>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6" name="Marcador de pie de página 5">
            <a:extLst>
              <a:ext uri="{FF2B5EF4-FFF2-40B4-BE49-F238E27FC236}">
                <a16:creationId xmlns:a16="http://schemas.microsoft.com/office/drawing/2014/main" id="{051DF0F7-70B3-0E60-F1BC-716456DF8654}"/>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EE8AEF79-73A5-7765-8841-146697903E22}"/>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3416465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FF3F71-FF44-6C3C-5ACF-E1A3D96EE52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32612129-DD5B-E494-C708-B1DEFC7FBC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ED6E63-D63B-17EB-E656-5190B40B82A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texto 4">
            <a:extLst>
              <a:ext uri="{FF2B5EF4-FFF2-40B4-BE49-F238E27FC236}">
                <a16:creationId xmlns:a16="http://schemas.microsoft.com/office/drawing/2014/main" id="{188059E1-9770-7E60-EACB-D51B332ECB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B072F1-E23A-B330-F64F-D9F7A4A342B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7" name="Marcador de fecha 6">
            <a:extLst>
              <a:ext uri="{FF2B5EF4-FFF2-40B4-BE49-F238E27FC236}">
                <a16:creationId xmlns:a16="http://schemas.microsoft.com/office/drawing/2014/main" id="{58F5C7B6-38CE-07AB-7CD2-BE8673014067}"/>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8" name="Marcador de pie de página 7">
            <a:extLst>
              <a:ext uri="{FF2B5EF4-FFF2-40B4-BE49-F238E27FC236}">
                <a16:creationId xmlns:a16="http://schemas.microsoft.com/office/drawing/2014/main" id="{4B1E7AC5-B3D0-A6B9-7342-09BAC3A3ACDB}"/>
              </a:ext>
            </a:extLst>
          </p:cNvPr>
          <p:cNvSpPr>
            <a:spLocks noGrp="1"/>
          </p:cNvSpPr>
          <p:nvPr>
            <p:ph type="ftr" sz="quarter" idx="11"/>
          </p:nvPr>
        </p:nvSpPr>
        <p:spPr/>
        <p:txBody>
          <a:bodyPr/>
          <a:lstStyle/>
          <a:p>
            <a:endParaRPr lang="es-NI"/>
          </a:p>
        </p:txBody>
      </p:sp>
      <p:sp>
        <p:nvSpPr>
          <p:cNvPr id="9" name="Marcador de número de diapositiva 8">
            <a:extLst>
              <a:ext uri="{FF2B5EF4-FFF2-40B4-BE49-F238E27FC236}">
                <a16:creationId xmlns:a16="http://schemas.microsoft.com/office/drawing/2014/main" id="{15282114-E49E-1DB3-F1AB-7379C13D2725}"/>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2783444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0BCCBA-C83E-FE14-8B99-BC9AD1D39520}"/>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fecha 2">
            <a:extLst>
              <a:ext uri="{FF2B5EF4-FFF2-40B4-BE49-F238E27FC236}">
                <a16:creationId xmlns:a16="http://schemas.microsoft.com/office/drawing/2014/main" id="{11277E10-C926-956C-15F3-74E0E231355F}"/>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4" name="Marcador de pie de página 3">
            <a:extLst>
              <a:ext uri="{FF2B5EF4-FFF2-40B4-BE49-F238E27FC236}">
                <a16:creationId xmlns:a16="http://schemas.microsoft.com/office/drawing/2014/main" id="{CF4EFBE0-379E-287A-7E10-49B7246125F2}"/>
              </a:ext>
            </a:extLst>
          </p:cNvPr>
          <p:cNvSpPr>
            <a:spLocks noGrp="1"/>
          </p:cNvSpPr>
          <p:nvPr>
            <p:ph type="ftr" sz="quarter" idx="11"/>
          </p:nvPr>
        </p:nvSpPr>
        <p:spPr/>
        <p:txBody>
          <a:bodyPr/>
          <a:lstStyle/>
          <a:p>
            <a:endParaRPr lang="es-NI"/>
          </a:p>
        </p:txBody>
      </p:sp>
      <p:sp>
        <p:nvSpPr>
          <p:cNvPr id="5" name="Marcador de número de diapositiva 4">
            <a:extLst>
              <a:ext uri="{FF2B5EF4-FFF2-40B4-BE49-F238E27FC236}">
                <a16:creationId xmlns:a16="http://schemas.microsoft.com/office/drawing/2014/main" id="{D687631D-4D1C-5941-0A95-060AF7A9DBA0}"/>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3942219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870DADF-309E-D5D2-D21A-8F2518A12645}"/>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3" name="Marcador de pie de página 2">
            <a:extLst>
              <a:ext uri="{FF2B5EF4-FFF2-40B4-BE49-F238E27FC236}">
                <a16:creationId xmlns:a16="http://schemas.microsoft.com/office/drawing/2014/main" id="{D702A37C-6FA9-2F2F-B500-549E9B41D471}"/>
              </a:ext>
            </a:extLst>
          </p:cNvPr>
          <p:cNvSpPr>
            <a:spLocks noGrp="1"/>
          </p:cNvSpPr>
          <p:nvPr>
            <p:ph type="ftr" sz="quarter" idx="11"/>
          </p:nvPr>
        </p:nvSpPr>
        <p:spPr/>
        <p:txBody>
          <a:bodyPr/>
          <a:lstStyle/>
          <a:p>
            <a:endParaRPr lang="es-NI"/>
          </a:p>
        </p:txBody>
      </p:sp>
      <p:sp>
        <p:nvSpPr>
          <p:cNvPr id="4" name="Marcador de número de diapositiva 3">
            <a:extLst>
              <a:ext uri="{FF2B5EF4-FFF2-40B4-BE49-F238E27FC236}">
                <a16:creationId xmlns:a16="http://schemas.microsoft.com/office/drawing/2014/main" id="{C993FD47-0C06-9ED1-CD86-64B1A335522F}"/>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3037056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5DFB95-78C1-CF35-C565-F7582D54FE7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412D65FD-87B0-2A19-6CEE-E663D2FFD6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texto 3">
            <a:extLst>
              <a:ext uri="{FF2B5EF4-FFF2-40B4-BE49-F238E27FC236}">
                <a16:creationId xmlns:a16="http://schemas.microsoft.com/office/drawing/2014/main" id="{2C323F5A-6003-1CBD-170B-59344B5612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DEF1B3F-4EC3-24EC-8914-D25616B4F451}"/>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6" name="Marcador de pie de página 5">
            <a:extLst>
              <a:ext uri="{FF2B5EF4-FFF2-40B4-BE49-F238E27FC236}">
                <a16:creationId xmlns:a16="http://schemas.microsoft.com/office/drawing/2014/main" id="{5251ADD3-5F3B-3B55-69B0-DF8CA8CFAE88}"/>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7A5F0AFE-137B-EDD1-4C56-83B929EDC916}"/>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806881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99F417-83E0-3FD7-BF0F-74C4ECAB010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posición de imagen 2">
            <a:extLst>
              <a:ext uri="{FF2B5EF4-FFF2-40B4-BE49-F238E27FC236}">
                <a16:creationId xmlns:a16="http://schemas.microsoft.com/office/drawing/2014/main" id="{58EFA6BC-5F56-A09E-5EAE-B41F7D71AC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NI"/>
          </a:p>
        </p:txBody>
      </p:sp>
      <p:sp>
        <p:nvSpPr>
          <p:cNvPr id="4" name="Marcador de texto 3">
            <a:extLst>
              <a:ext uri="{FF2B5EF4-FFF2-40B4-BE49-F238E27FC236}">
                <a16:creationId xmlns:a16="http://schemas.microsoft.com/office/drawing/2014/main" id="{D562976E-6B0C-31A2-1587-8106707973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A753AFF-4667-B51A-D39D-D0F79026FB4A}"/>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6" name="Marcador de pie de página 5">
            <a:extLst>
              <a:ext uri="{FF2B5EF4-FFF2-40B4-BE49-F238E27FC236}">
                <a16:creationId xmlns:a16="http://schemas.microsoft.com/office/drawing/2014/main" id="{7BFF9A9E-689D-0EC6-55ED-C6AC8CF5B81D}"/>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01BE5303-CBD4-7333-20E3-718DC580A315}"/>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3318083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210B86-FBC8-3097-D61B-19511BBE4785}"/>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8C74B502-4DCF-A235-7CEF-D3240024946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277D1D0D-9B07-78CF-E229-C67E8E7952F9}"/>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5" name="Marcador de pie de página 4">
            <a:extLst>
              <a:ext uri="{FF2B5EF4-FFF2-40B4-BE49-F238E27FC236}">
                <a16:creationId xmlns:a16="http://schemas.microsoft.com/office/drawing/2014/main" id="{CD61FECF-E980-9336-E69B-4C8B7AC3943F}"/>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DE5B47F2-D90F-CA3D-FBC7-26B55096F547}"/>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30022163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BD3A5C9-8A2A-8EFE-0591-25BEAEC3DFD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505C0FD9-DAC3-DB7E-C3B6-41D350F3928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520311ED-69A4-08A5-12AF-F7F4C06FE74A}"/>
              </a:ext>
            </a:extLst>
          </p:cNvPr>
          <p:cNvSpPr>
            <a:spLocks noGrp="1"/>
          </p:cNvSpPr>
          <p:nvPr>
            <p:ph type="dt" sz="half" idx="10"/>
          </p:nvPr>
        </p:nvSpPr>
        <p:spPr/>
        <p:txBody>
          <a:bodyPr/>
          <a:lstStyle/>
          <a:p>
            <a:fld id="{F3BE418D-C059-4658-A7F4-6E2CE7BE7C9B}" type="datetimeFigureOut">
              <a:rPr lang="es-NI" smtClean="0"/>
              <a:t>13/3/2026</a:t>
            </a:fld>
            <a:endParaRPr lang="es-NI"/>
          </a:p>
        </p:txBody>
      </p:sp>
      <p:sp>
        <p:nvSpPr>
          <p:cNvPr id="5" name="Marcador de pie de página 4">
            <a:extLst>
              <a:ext uri="{FF2B5EF4-FFF2-40B4-BE49-F238E27FC236}">
                <a16:creationId xmlns:a16="http://schemas.microsoft.com/office/drawing/2014/main" id="{D7B9A6CC-FDF9-16BD-5141-9567BEFDF280}"/>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4FAC3912-D25C-F4D0-6F2A-6232DDAD39B7}"/>
              </a:ext>
            </a:extLst>
          </p:cNvPr>
          <p:cNvSpPr>
            <a:spLocks noGrp="1"/>
          </p:cNvSpPr>
          <p:nvPr>
            <p:ph type="sldNum" sz="quarter" idx="12"/>
          </p:nvPr>
        </p:nvSpPr>
        <p:spPr/>
        <p:txBody>
          <a:bodyPr/>
          <a:lstStyle/>
          <a:p>
            <a:fld id="{51B20CB6-DB93-4C38-986B-F65F851173D1}" type="slidenum">
              <a:rPr lang="es-NI" smtClean="0"/>
              <a:t>‹Nº›</a:t>
            </a:fld>
            <a:endParaRPr lang="es-NI"/>
          </a:p>
        </p:txBody>
      </p:sp>
    </p:spTree>
    <p:extLst>
      <p:ext uri="{BB962C8B-B14F-4D97-AF65-F5344CB8AC3E}">
        <p14:creationId xmlns:p14="http://schemas.microsoft.com/office/powerpoint/2010/main" val="1520538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ABB47EE-C30F-63C0-61E0-B56C7B830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5FA247-D4FD-37C5-E35D-C534C35DB4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871EC46-51E5-5979-7238-F5F90C2FA2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F46443-F6B8-438A-9CB3-FEE41DEAE957}" type="datetimeFigureOut">
              <a:rPr lang="es-ES" smtClean="0"/>
              <a:t>13/03/2026</a:t>
            </a:fld>
            <a:endParaRPr lang="es-ES"/>
          </a:p>
        </p:txBody>
      </p:sp>
      <p:sp>
        <p:nvSpPr>
          <p:cNvPr id="5" name="Marcador de pie de página 4">
            <a:extLst>
              <a:ext uri="{FF2B5EF4-FFF2-40B4-BE49-F238E27FC236}">
                <a16:creationId xmlns:a16="http://schemas.microsoft.com/office/drawing/2014/main" id="{E1CFACB8-F042-F6B8-48CA-EDB6CA6CF4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BC01A57-C123-3EA8-06DD-59899ABFCB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755EC2-9647-4F67-B3D7-A6500131FDC1}" type="slidenum">
              <a:rPr lang="es-ES" smtClean="0"/>
              <a:t>‹Nº›</a:t>
            </a:fld>
            <a:endParaRPr lang="es-ES"/>
          </a:p>
        </p:txBody>
      </p:sp>
    </p:spTree>
    <p:extLst>
      <p:ext uri="{BB962C8B-B14F-4D97-AF65-F5344CB8AC3E}">
        <p14:creationId xmlns:p14="http://schemas.microsoft.com/office/powerpoint/2010/main" val="433717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2C4191C-3BBE-358A-B8EE-AACEB5CABD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B83D454E-5DD5-6720-334B-231A30D784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3EF985B2-1497-CE85-F5E1-6AB87C6CB5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E418D-C059-4658-A7F4-6E2CE7BE7C9B}" type="datetimeFigureOut">
              <a:rPr lang="es-NI" smtClean="0"/>
              <a:t>13/3/2026</a:t>
            </a:fld>
            <a:endParaRPr lang="es-NI"/>
          </a:p>
        </p:txBody>
      </p:sp>
      <p:sp>
        <p:nvSpPr>
          <p:cNvPr id="5" name="Marcador de pie de página 4">
            <a:extLst>
              <a:ext uri="{FF2B5EF4-FFF2-40B4-BE49-F238E27FC236}">
                <a16:creationId xmlns:a16="http://schemas.microsoft.com/office/drawing/2014/main" id="{235D0701-3B8C-AD78-2FD9-D6E6185FF5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NI"/>
          </a:p>
        </p:txBody>
      </p:sp>
      <p:sp>
        <p:nvSpPr>
          <p:cNvPr id="6" name="Marcador de número de diapositiva 5">
            <a:extLst>
              <a:ext uri="{FF2B5EF4-FFF2-40B4-BE49-F238E27FC236}">
                <a16:creationId xmlns:a16="http://schemas.microsoft.com/office/drawing/2014/main" id="{D9A6F99F-A109-2912-6F62-EDE564B9B2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20CB6-DB93-4C38-986B-F65F851173D1}" type="slidenum">
              <a:rPr lang="es-NI" smtClean="0"/>
              <a:t>‹Nº›</a:t>
            </a:fld>
            <a:endParaRPr lang="es-NI"/>
          </a:p>
        </p:txBody>
      </p:sp>
    </p:spTree>
    <p:extLst>
      <p:ext uri="{BB962C8B-B14F-4D97-AF65-F5344CB8AC3E}">
        <p14:creationId xmlns:p14="http://schemas.microsoft.com/office/powerpoint/2010/main" val="3371963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E5FB287-5071-E14F-A2EA-7905DEEEA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590" y="125730"/>
            <a:ext cx="12043410" cy="6732269"/>
          </a:xfrm>
          <a:prstGeom prst="rect">
            <a:avLst/>
          </a:prstGeom>
        </p:spPr>
      </p:pic>
    </p:spTree>
    <p:extLst>
      <p:ext uri="{BB962C8B-B14F-4D97-AF65-F5344CB8AC3E}">
        <p14:creationId xmlns:p14="http://schemas.microsoft.com/office/powerpoint/2010/main" val="1060045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D1954-D69E-E798-EDBD-502E0B9BE942}"/>
            </a:ext>
          </a:extLst>
        </p:cNvPr>
        <p:cNvGrpSpPr/>
        <p:nvPr/>
      </p:nvGrpSpPr>
      <p:grpSpPr>
        <a:xfrm>
          <a:off x="0" y="0"/>
          <a:ext cx="0" cy="0"/>
          <a:chOff x="0" y="0"/>
          <a:chExt cx="0" cy="0"/>
        </a:xfrm>
      </p:grpSpPr>
      <p:sp>
        <p:nvSpPr>
          <p:cNvPr id="5" name="Rectángulo: esquinas redondeadas 4">
            <a:extLst>
              <a:ext uri="{FF2B5EF4-FFF2-40B4-BE49-F238E27FC236}">
                <a16:creationId xmlns:a16="http://schemas.microsoft.com/office/drawing/2014/main" id="{942C7F8D-E4C1-3A1A-ABFE-0DFBFA42F06A}"/>
              </a:ext>
            </a:extLst>
          </p:cNvPr>
          <p:cNvSpPr/>
          <p:nvPr/>
        </p:nvSpPr>
        <p:spPr>
          <a:xfrm>
            <a:off x="8563896" y="1917290"/>
            <a:ext cx="3515033" cy="4409768"/>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3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22</a:t>
            </a:r>
            <a:r>
              <a:rPr kumimoji="0" lang="es-ES" sz="23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y sometió todas las cosas bajo sus pies, y lo dio por cabeza sobre todas las cosas a la iglesia, </a:t>
            </a:r>
            <a:r>
              <a:rPr kumimoji="0" lang="es-ES" sz="23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23</a:t>
            </a:r>
            <a:r>
              <a:rPr kumimoji="0" lang="es-ES" sz="23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la cual es su cuerpo, la plenitud de Aquel que todo lo llena en todo.</a:t>
            </a:r>
            <a:endParaRPr kumimoji="0" lang="es-NI" sz="23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F7563465-DBE1-5355-103B-E344A1259F1A}"/>
              </a:ext>
            </a:extLst>
          </p:cNvPr>
          <p:cNvSpPr/>
          <p:nvPr/>
        </p:nvSpPr>
        <p:spPr>
          <a:xfrm>
            <a:off x="8436076" y="2462981"/>
            <a:ext cx="3642841" cy="3598606"/>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NI" sz="23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B6336A4D-BBE6-A4D0-70BB-D1CC4CA2D3D0}"/>
              </a:ext>
            </a:extLst>
          </p:cNvPr>
          <p:cNvSpPr/>
          <p:nvPr/>
        </p:nvSpPr>
        <p:spPr>
          <a:xfrm>
            <a:off x="8436062" y="1076632"/>
            <a:ext cx="3546971" cy="5250426"/>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s-MX" b="1" dirty="0"/>
              <a:t>11 No lo digo porque tenga </a:t>
            </a:r>
            <a:r>
              <a:rPr lang="es-MX" b="1" dirty="0">
                <a:latin typeface="Georgia" panose="02040502050405020303" pitchFamily="18" charset="0"/>
              </a:rPr>
              <a:t>11 No lo digo porque tenga escase</a:t>
            </a:r>
            <a:r>
              <a:rPr lang="es-MX" b="1" dirty="0"/>
              <a:t>11 No lo digo porque tenga escasez, pues he aprendido a contentarme, cualquiera que sea mi situación. </a:t>
            </a:r>
            <a:br>
              <a:rPr lang="es-MX" b="1" dirty="0"/>
            </a:br>
            <a:r>
              <a:rPr lang="es-MX" b="1" dirty="0"/>
              <a:t>12 Sé vivir humildemente, y sé </a:t>
            </a:r>
          </a:p>
          <a:p>
            <a:pPr lvl="0"/>
            <a:endParaRPr lang="es-MX" b="1" dirty="0">
              <a:solidFill>
                <a:schemeClr val="tx1"/>
              </a:solidFill>
            </a:endParaRPr>
          </a:p>
          <a:p>
            <a:pPr lvl="0"/>
            <a:r>
              <a:rPr lang="es-MX" b="1" dirty="0"/>
              <a:t>aprendido a contentarme, cualquiera 1</a:t>
            </a:r>
          </a:p>
          <a:p>
            <a:pPr lvl="0"/>
            <a:r>
              <a:rPr lang="es-MX" b="1" dirty="0"/>
              <a:t>1 </a:t>
            </a:r>
            <a:r>
              <a:rPr lang="es-MX" dirty="0">
                <a:solidFill>
                  <a:schemeClr val="tx1"/>
                </a:solidFill>
                <a:highlight>
                  <a:srgbClr val="FFFF00"/>
                </a:highlight>
              </a:rPr>
              <a:t>Filipenses 4:11-13 </a:t>
            </a:r>
            <a:r>
              <a:rPr lang="es-MX" b="1" dirty="0"/>
              <a:t>he </a:t>
            </a:r>
          </a:p>
          <a:p>
            <a:pPr lvl="0"/>
            <a:r>
              <a:rPr lang="es-MX" b="1" dirty="0">
                <a:solidFill>
                  <a:schemeClr val="tx1"/>
                </a:solidFill>
              </a:rPr>
              <a:t>11 No lo digo porque tenga escasez, pues he aprendido a contentarme, cualquiera que sea mi situación. </a:t>
            </a:r>
            <a:br>
              <a:rPr lang="es-MX" b="1" dirty="0">
                <a:solidFill>
                  <a:schemeClr val="tx1"/>
                </a:solidFill>
              </a:rPr>
            </a:br>
            <a:r>
              <a:rPr lang="es-MX" b="1" dirty="0">
                <a:solidFill>
                  <a:schemeClr val="tx1"/>
                </a:solidFill>
              </a:rPr>
              <a:t>sea mi situación. </a:t>
            </a:r>
            <a:br>
              <a:rPr lang="es-MX" b="1" dirty="0">
                <a:solidFill>
                  <a:schemeClr val="tx1"/>
                </a:solidFill>
              </a:rPr>
            </a:br>
            <a:r>
              <a:rPr lang="es-MX" b="1" dirty="0">
                <a:solidFill>
                  <a:schemeClr val="tx1"/>
                </a:solidFill>
              </a:rPr>
              <a:t>12 Sé vivir humildemente, y sé tener abundancia; en todo y por todo estoy enseñado, así para estar saciado como para tener hambre, así para tener abundancia como para padecer necesidad. </a:t>
            </a:r>
            <a:br>
              <a:rPr lang="es-MX" b="1" dirty="0">
                <a:solidFill>
                  <a:schemeClr val="tx1"/>
                </a:solidFill>
              </a:rPr>
            </a:br>
            <a:r>
              <a:rPr lang="es-MX" b="1" dirty="0">
                <a:solidFill>
                  <a:schemeClr val="tx1"/>
                </a:solidFill>
              </a:rPr>
              <a:t>13 Todo lo puedo en Cristo que me fortalece. </a:t>
            </a:r>
          </a:p>
          <a:p>
            <a:pPr lvl="0"/>
            <a:r>
              <a:rPr lang="es-MX" b="1" dirty="0">
                <a:latin typeface="Georgia" panose="02040502050405020303" pitchFamily="18" charset="0"/>
              </a:rPr>
              <a:t>pues he aprendido a contentarme, cu</a:t>
            </a:r>
            <a:r>
              <a:rPr lang="es-MX" b="1" dirty="0"/>
              <a:t>11 No lo digo porque tenga escasez, pues he aprendido a contentarme, cualquiera que sea mi situación. </a:t>
            </a:r>
            <a:br>
              <a:rPr lang="es-MX" b="1" dirty="0"/>
            </a:br>
            <a:r>
              <a:rPr lang="es-MX" b="1" dirty="0"/>
              <a:t>12 Sé vivir humildemente, y sé </a:t>
            </a:r>
            <a:r>
              <a:rPr lang="es-MX" b="1" dirty="0">
                <a:latin typeface="Georgia" panose="02040502050405020303" pitchFamily="18" charset="0"/>
              </a:rPr>
              <a:t>tener hambre, así para tener abundancia como para padecer necesidad. </a:t>
            </a:r>
            <a:br>
              <a:rPr lang="es-MX" b="1" dirty="0">
                <a:latin typeface="Georgia" panose="02040502050405020303" pitchFamily="18" charset="0"/>
              </a:rPr>
            </a:br>
            <a:r>
              <a:rPr lang="es-MX" b="1" dirty="0">
                <a:latin typeface="Georgia" panose="02040502050405020303" pitchFamily="18" charset="0"/>
              </a:rPr>
              <a:t>13 Todo lo puedo en Cristo que me fortalece. </a:t>
            </a:r>
            <a:r>
              <a:rPr lang="es-MX" b="1" dirty="0"/>
              <a:t>Cristo que me fortalece. </a:t>
            </a:r>
            <a:endParaRPr kumimoji="0" lang="es-N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Conector recto 6">
            <a:extLst>
              <a:ext uri="{FF2B5EF4-FFF2-40B4-BE49-F238E27FC236}">
                <a16:creationId xmlns:a16="http://schemas.microsoft.com/office/drawing/2014/main" id="{2079584B-FA3D-C734-6675-588B03D6AE9E}"/>
              </a:ext>
            </a:extLst>
          </p:cNvPr>
          <p:cNvCxnSpPr/>
          <p:nvPr/>
        </p:nvCxnSpPr>
        <p:spPr>
          <a:xfrm>
            <a:off x="8436077" y="1076632"/>
            <a:ext cx="0" cy="4984955"/>
          </a:xfrm>
          <a:prstGeom prst="line">
            <a:avLst/>
          </a:prstGeom>
        </p:spPr>
        <p:style>
          <a:lnRef idx="3">
            <a:schemeClr val="dk1"/>
          </a:lnRef>
          <a:fillRef idx="0">
            <a:schemeClr val="dk1"/>
          </a:fillRef>
          <a:effectRef idx="2">
            <a:schemeClr val="dk1"/>
          </a:effectRef>
          <a:fontRef idx="minor">
            <a:schemeClr val="tx1"/>
          </a:fontRef>
        </p:style>
      </p:cxnSp>
      <p:sp>
        <p:nvSpPr>
          <p:cNvPr id="3" name="CuadroTexto 2">
            <a:extLst>
              <a:ext uri="{FF2B5EF4-FFF2-40B4-BE49-F238E27FC236}">
                <a16:creationId xmlns:a16="http://schemas.microsoft.com/office/drawing/2014/main" id="{7BBA67D4-7FC8-4F05-D1E8-8B68D493EE1C}"/>
              </a:ext>
            </a:extLst>
          </p:cNvPr>
          <p:cNvSpPr txBox="1"/>
          <p:nvPr/>
        </p:nvSpPr>
        <p:spPr>
          <a:xfrm>
            <a:off x="-14762" y="13357"/>
            <a:ext cx="8386914" cy="7232749"/>
          </a:xfrm>
          <a:prstGeom prst="rect">
            <a:avLst/>
          </a:prstGeom>
          <a:noFill/>
        </p:spPr>
        <p:txBody>
          <a:bodyPr wrap="square">
            <a:spAutoFit/>
          </a:bodyPr>
          <a:lstStyle/>
          <a:p>
            <a:pPr algn="ctr"/>
            <a:r>
              <a:rPr lang="es-MX" sz="2400" b="1" dirty="0">
                <a:latin typeface="Abadi" panose="020B0604020104020204" pitchFamily="34" charset="0"/>
              </a:rPr>
              <a:t>“Todo lo puedo en Cristo que me fortalece”</a:t>
            </a:r>
          </a:p>
          <a:p>
            <a:pPr algn="ctr"/>
            <a:r>
              <a:rPr lang="es-ES" sz="2400" b="1" dirty="0">
                <a:latin typeface="Abadi" panose="020B0604020104020204" pitchFamily="34" charset="0"/>
              </a:rPr>
              <a:t>FILIPENSES 4:13</a:t>
            </a:r>
            <a:endParaRPr lang="es-MX" sz="2400" b="1" dirty="0">
              <a:latin typeface="Abadi" panose="020B0604020104020204" pitchFamily="34" charset="0"/>
            </a:endParaRPr>
          </a:p>
          <a:p>
            <a:r>
              <a:rPr lang="es-MX" sz="2000" dirty="0">
                <a:latin typeface="Abadi" panose="020B0604020104020204" pitchFamily="34" charset="0"/>
              </a:rPr>
              <a:t>Introducción: </a:t>
            </a:r>
          </a:p>
          <a:p>
            <a:pPr marL="457200" indent="-457200" algn="just">
              <a:buAutoNum type="alphaUcPeriod"/>
            </a:pPr>
            <a:r>
              <a:rPr lang="es-MX" sz="2000" dirty="0">
                <a:latin typeface="Abadi" panose="020B0604020104020204" pitchFamily="34" charset="0"/>
              </a:rPr>
              <a:t>Pablo escribe desde la prisión en Roma (aprox. 61 d.C.). </a:t>
            </a:r>
          </a:p>
          <a:p>
            <a:pPr marL="457200" indent="-457200" algn="just">
              <a:buAutoNum type="alphaUcPeriod"/>
            </a:pPr>
            <a:r>
              <a:rPr lang="es-MX" sz="2000" dirty="0">
                <a:latin typeface="Abadi" panose="020B0604020104020204" pitchFamily="34" charset="0"/>
              </a:rPr>
              <a:t> A pesar de la incertidumbre, transmite gozo y gratitud. </a:t>
            </a:r>
          </a:p>
          <a:p>
            <a:pPr marL="457200" indent="-457200" algn="just">
              <a:buAutoNum type="alphaUcPeriod"/>
            </a:pPr>
            <a:r>
              <a:rPr lang="es-MX" sz="2000" dirty="0">
                <a:latin typeface="Abadi" panose="020B0604020104020204" pitchFamily="34" charset="0"/>
              </a:rPr>
              <a:t> La iglesia de Filipos era fiel y generosa, apoyando a Pablo en sus necesidades </a:t>
            </a:r>
          </a:p>
          <a:p>
            <a:pPr marL="457200" indent="-457200" algn="just">
              <a:buAutoNum type="alphaUcPeriod"/>
            </a:pPr>
            <a:r>
              <a:rPr lang="es-MX" sz="2000" dirty="0">
                <a:latin typeface="Abadi" panose="020B0604020104020204" pitchFamily="34" charset="0"/>
              </a:rPr>
              <a:t>Este versículo no es un lema de éxito personal, sino una confesión de dependencia en Cristo</a:t>
            </a:r>
            <a:endParaRPr lang="es-MX" sz="2000" b="1" dirty="0">
              <a:latin typeface="Abadi" panose="020B0604020104020204" pitchFamily="34" charset="0"/>
            </a:endParaRPr>
          </a:p>
          <a:p>
            <a:pPr algn="just"/>
            <a:r>
              <a:rPr lang="es-MX" sz="2400" dirty="0">
                <a:highlight>
                  <a:srgbClr val="FFFF00"/>
                </a:highlight>
                <a:latin typeface="Abadi" panose="020B0604020104020204" pitchFamily="34" charset="0"/>
              </a:rPr>
              <a:t>I- Contexto del pasaje (Filipenses 4:11-13</a:t>
            </a:r>
          </a:p>
          <a:p>
            <a:pPr algn="just"/>
            <a:r>
              <a:rPr lang="es-MX" sz="2000" dirty="0">
                <a:latin typeface="Abadi" panose="020B0604020104020204" pitchFamily="34" charset="0"/>
              </a:rPr>
              <a:t>. A. El versículo se encuentra dentro de un pasaje sobre contentamiento (Filipenses 4:11-12). </a:t>
            </a:r>
          </a:p>
          <a:p>
            <a:pPr algn="just"/>
            <a:r>
              <a:rPr lang="es-MX" sz="2000" dirty="0">
                <a:latin typeface="Abadi" panose="020B0604020104020204" pitchFamily="34" charset="0"/>
              </a:rPr>
              <a:t>B. Pablo afirma que ha aprendido a vivir en contentamiento en cualquier situación. </a:t>
            </a:r>
          </a:p>
          <a:p>
            <a:pPr algn="just"/>
            <a:r>
              <a:rPr lang="es-MX" sz="2000" dirty="0">
                <a:latin typeface="Abadi" panose="020B0604020104020204" pitchFamily="34" charset="0"/>
              </a:rPr>
              <a:t>C. Ha experimentado abundancia y escasez, libertad y prisión. D. “Todo lo puedo” significa resistir y perseverar en cualquier circunstancia, gracias a la fuerza que Cristo le da. </a:t>
            </a:r>
          </a:p>
          <a:p>
            <a:pPr algn="just"/>
            <a:r>
              <a:rPr lang="es-MX" sz="2000" dirty="0">
                <a:latin typeface="Abadi" panose="020B0604020104020204" pitchFamily="34" charset="0"/>
              </a:rPr>
              <a:t>E. No se trata de poder lograr cualquier meta humana, sino de permanecer fiel en medio de pruebas</a:t>
            </a:r>
            <a:endParaRPr lang="es-MX" sz="2000" b="1" dirty="0">
              <a:latin typeface="Abadi" panose="020B0604020104020204" pitchFamily="34" charset="0"/>
            </a:endParaRPr>
          </a:p>
          <a:p>
            <a:pPr algn="just"/>
            <a:endParaRPr lang="es-MX" sz="2400" b="1" dirty="0">
              <a:highlight>
                <a:srgbClr val="FFFF00"/>
              </a:highlight>
            </a:endParaRPr>
          </a:p>
          <a:p>
            <a:pPr algn="just"/>
            <a:endParaRPr lang="es-MX" sz="2400" b="1" dirty="0">
              <a:highlight>
                <a:srgbClr val="FFFF00"/>
              </a:highlight>
            </a:endParaRPr>
          </a:p>
          <a:p>
            <a:endParaRPr lang="es-ES" sz="2400" b="1" dirty="0"/>
          </a:p>
        </p:txBody>
      </p:sp>
      <p:sp>
        <p:nvSpPr>
          <p:cNvPr id="4" name="Rectángulo 3">
            <a:extLst>
              <a:ext uri="{FF2B5EF4-FFF2-40B4-BE49-F238E27FC236}">
                <a16:creationId xmlns:a16="http://schemas.microsoft.com/office/drawing/2014/main" id="{D65246B3-A051-C755-F6A5-4A33D3EFF2F6}"/>
              </a:ext>
            </a:extLst>
          </p:cNvPr>
          <p:cNvSpPr/>
          <p:nvPr/>
        </p:nvSpPr>
        <p:spPr>
          <a:xfrm>
            <a:off x="8436062" y="1636334"/>
            <a:ext cx="3451105" cy="359860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b="1" dirty="0">
              <a:latin typeface="Georgia" panose="02040502050405020303" pitchFamily="18" charset="0"/>
            </a:endParaRPr>
          </a:p>
        </p:txBody>
      </p:sp>
    </p:spTree>
    <p:extLst>
      <p:ext uri="{BB962C8B-B14F-4D97-AF65-F5344CB8AC3E}">
        <p14:creationId xmlns:p14="http://schemas.microsoft.com/office/powerpoint/2010/main" val="3296464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1000"/>
                                        <p:tgtEl>
                                          <p:spTgt spid="3">
                                            <p:txEl>
                                              <p:pRg st="8" end="8"/>
                                            </p:txEl>
                                          </p:spTgt>
                                        </p:tgtEl>
                                      </p:cBhvr>
                                    </p:animEffect>
                                    <p:anim calcmode="lin" valueType="num">
                                      <p:cBhvr>
                                        <p:cTn id="6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Effect transition="in" filter="fade">
                                      <p:cBhvr>
                                        <p:cTn id="68" dur="1000"/>
                                        <p:tgtEl>
                                          <p:spTgt spid="3">
                                            <p:txEl>
                                              <p:pRg st="9" end="9"/>
                                            </p:txEl>
                                          </p:spTgt>
                                        </p:tgtEl>
                                      </p:cBhvr>
                                    </p:animEffect>
                                    <p:anim calcmode="lin" valueType="num">
                                      <p:cBhvr>
                                        <p:cTn id="6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Effect transition="in" filter="fade">
                                      <p:cBhvr>
                                        <p:cTn id="75" dur="1000"/>
                                        <p:tgtEl>
                                          <p:spTgt spid="3">
                                            <p:txEl>
                                              <p:pRg st="10" end="10"/>
                                            </p:txEl>
                                          </p:spTgt>
                                        </p:tgtEl>
                                      </p:cBhvr>
                                    </p:animEffect>
                                    <p:anim calcmode="lin" valueType="num">
                                      <p:cBhvr>
                                        <p:cTn id="7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3">
                                            <p:txEl>
                                              <p:pRg st="11" end="11"/>
                                            </p:txEl>
                                          </p:spTgt>
                                        </p:tgtEl>
                                        <p:attrNameLst>
                                          <p:attrName>style.visibility</p:attrName>
                                        </p:attrNameLst>
                                      </p:cBhvr>
                                      <p:to>
                                        <p:strVal val="visible"/>
                                      </p:to>
                                    </p:set>
                                    <p:animEffect transition="in" filter="fade">
                                      <p:cBhvr>
                                        <p:cTn id="82" dur="1000"/>
                                        <p:tgtEl>
                                          <p:spTgt spid="3">
                                            <p:txEl>
                                              <p:pRg st="11" end="11"/>
                                            </p:txEl>
                                          </p:spTgt>
                                        </p:tgtEl>
                                      </p:cBhvr>
                                    </p:animEffect>
                                    <p:anim calcmode="lin" valueType="num">
                                      <p:cBhvr>
                                        <p:cTn id="8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10">
                                            <p:txEl>
                                              <p:pRg st="3" end="3"/>
                                            </p:txEl>
                                          </p:spTgt>
                                        </p:tgtEl>
                                        <p:attrNameLst>
                                          <p:attrName>style.visibility</p:attrName>
                                        </p:attrNameLst>
                                      </p:cBhvr>
                                      <p:to>
                                        <p:strVal val="visible"/>
                                      </p:to>
                                    </p:set>
                                    <p:animEffect transition="in" filter="fade">
                                      <p:cBhvr>
                                        <p:cTn id="89" dur="1000"/>
                                        <p:tgtEl>
                                          <p:spTgt spid="10">
                                            <p:txEl>
                                              <p:pRg st="3" end="3"/>
                                            </p:txEl>
                                          </p:spTgt>
                                        </p:tgtEl>
                                      </p:cBhvr>
                                    </p:animEffect>
                                    <p:anim calcmode="lin" valueType="num">
                                      <p:cBhvr>
                                        <p:cTn id="90"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91"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10">
                                            <p:txEl>
                                              <p:pRg st="4" end="4"/>
                                            </p:txEl>
                                          </p:spTgt>
                                        </p:tgtEl>
                                        <p:attrNameLst>
                                          <p:attrName>style.visibility</p:attrName>
                                        </p:attrNameLst>
                                      </p:cBhvr>
                                      <p:to>
                                        <p:strVal val="visible"/>
                                      </p:to>
                                    </p:set>
                                    <p:animEffect transition="in" filter="fade">
                                      <p:cBhvr>
                                        <p:cTn id="94" dur="1000"/>
                                        <p:tgtEl>
                                          <p:spTgt spid="10">
                                            <p:txEl>
                                              <p:pRg st="4" end="4"/>
                                            </p:txEl>
                                          </p:spTgt>
                                        </p:tgtEl>
                                      </p:cBhvr>
                                    </p:animEffect>
                                    <p:anim calcmode="lin" valueType="num">
                                      <p:cBhvr>
                                        <p:cTn id="95"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96"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65E81-E216-DCF7-3FE1-9E82EEA2B609}"/>
            </a:ext>
          </a:extLst>
        </p:cNvPr>
        <p:cNvGrpSpPr/>
        <p:nvPr/>
      </p:nvGrpSpPr>
      <p:grpSpPr>
        <a:xfrm>
          <a:off x="0" y="0"/>
          <a:ext cx="0" cy="0"/>
          <a:chOff x="0" y="0"/>
          <a:chExt cx="0" cy="0"/>
        </a:xfrm>
      </p:grpSpPr>
      <p:sp>
        <p:nvSpPr>
          <p:cNvPr id="9" name="Rectángulo: esquinas redondeadas 8">
            <a:extLst>
              <a:ext uri="{FF2B5EF4-FFF2-40B4-BE49-F238E27FC236}">
                <a16:creationId xmlns:a16="http://schemas.microsoft.com/office/drawing/2014/main" id="{CF0BDE6C-5F06-D964-A302-972BC8F3796C}"/>
              </a:ext>
            </a:extLst>
          </p:cNvPr>
          <p:cNvSpPr/>
          <p:nvPr/>
        </p:nvSpPr>
        <p:spPr>
          <a:xfrm>
            <a:off x="8436076" y="2462981"/>
            <a:ext cx="3642841" cy="3598606"/>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3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22</a:t>
            </a:r>
            <a:r>
              <a:rPr kumimoji="0" lang="es-ES" sz="23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sino que os habéis acercado al monte de Sion, a la ciudad del Dios vivo, Jerusalén la celestial, a la compañía de muchos millares de ángeles, </a:t>
            </a:r>
            <a:endParaRPr kumimoji="0" lang="es-NI" sz="23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B1F950CC-80D5-26E7-9BAA-57FAE9726755}"/>
              </a:ext>
            </a:extLst>
          </p:cNvPr>
          <p:cNvSpPr/>
          <p:nvPr/>
        </p:nvSpPr>
        <p:spPr>
          <a:xfrm>
            <a:off x="8436075" y="2462981"/>
            <a:ext cx="3642839" cy="3598606"/>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3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23</a:t>
            </a:r>
            <a:r>
              <a:rPr kumimoji="0" lang="es-ES" sz="23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 la congregación de los primogénitos que están inscritos en los cielos, a Dios el Juez de todos, a los espíritus de los justos hechos perfectos, </a:t>
            </a:r>
            <a:endParaRPr kumimoji="0" lang="es-N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ángulo: esquinas redondeadas 10">
            <a:extLst>
              <a:ext uri="{FF2B5EF4-FFF2-40B4-BE49-F238E27FC236}">
                <a16:creationId xmlns:a16="http://schemas.microsoft.com/office/drawing/2014/main" id="{AD3C8BD0-17B6-E0AD-9D2B-D5151AA8A76D}"/>
              </a:ext>
            </a:extLst>
          </p:cNvPr>
          <p:cNvSpPr/>
          <p:nvPr/>
        </p:nvSpPr>
        <p:spPr>
          <a:xfrm>
            <a:off x="8436074" y="2462981"/>
            <a:ext cx="3642835" cy="3598606"/>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N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Conector recto 6">
            <a:extLst>
              <a:ext uri="{FF2B5EF4-FFF2-40B4-BE49-F238E27FC236}">
                <a16:creationId xmlns:a16="http://schemas.microsoft.com/office/drawing/2014/main" id="{32AD8DBD-C23E-FE3F-D432-E60AE599093C}"/>
              </a:ext>
            </a:extLst>
          </p:cNvPr>
          <p:cNvCxnSpPr/>
          <p:nvPr/>
        </p:nvCxnSpPr>
        <p:spPr>
          <a:xfrm>
            <a:off x="8436077" y="1076632"/>
            <a:ext cx="0" cy="4984955"/>
          </a:xfrm>
          <a:prstGeom prst="line">
            <a:avLst/>
          </a:prstGeom>
        </p:spPr>
        <p:style>
          <a:lnRef idx="3">
            <a:schemeClr val="dk1"/>
          </a:lnRef>
          <a:fillRef idx="0">
            <a:schemeClr val="dk1"/>
          </a:fillRef>
          <a:effectRef idx="2">
            <a:schemeClr val="dk1"/>
          </a:effectRef>
          <a:fontRef idx="minor">
            <a:schemeClr val="tx1"/>
          </a:fontRef>
        </p:style>
      </p:cxnSp>
      <p:sp>
        <p:nvSpPr>
          <p:cNvPr id="3" name="CuadroTexto 2">
            <a:extLst>
              <a:ext uri="{FF2B5EF4-FFF2-40B4-BE49-F238E27FC236}">
                <a16:creationId xmlns:a16="http://schemas.microsoft.com/office/drawing/2014/main" id="{B2E15AEB-2312-31D6-9447-FE73587B8FE8}"/>
              </a:ext>
            </a:extLst>
          </p:cNvPr>
          <p:cNvSpPr txBox="1"/>
          <p:nvPr/>
        </p:nvSpPr>
        <p:spPr>
          <a:xfrm>
            <a:off x="623305" y="285690"/>
            <a:ext cx="7943849" cy="7078861"/>
          </a:xfrm>
          <a:prstGeom prst="rect">
            <a:avLst/>
          </a:prstGeom>
          <a:noFill/>
        </p:spPr>
        <p:txBody>
          <a:bodyPr wrap="square">
            <a:spAutoFit/>
          </a:bodyPr>
          <a:lstStyle/>
          <a:p>
            <a:r>
              <a:rPr lang="es-MX" sz="2800" dirty="0">
                <a:highlight>
                  <a:srgbClr val="FFFF00"/>
                </a:highlight>
                <a:latin typeface="Abadi" panose="020B0604020104020204" pitchFamily="34" charset="0"/>
              </a:rPr>
              <a:t>II -. El secreto del contentamiento (v. 11-12</a:t>
            </a:r>
            <a:r>
              <a:rPr lang="es-MX" dirty="0">
                <a:highlight>
                  <a:srgbClr val="FFFF00"/>
                </a:highlight>
                <a:latin typeface="Abadi" panose="020B0604020104020204" pitchFamily="34" charset="0"/>
              </a:rPr>
              <a:t>)</a:t>
            </a:r>
          </a:p>
          <a:p>
            <a:endParaRPr lang="es-MX" dirty="0">
              <a:latin typeface="Abadi" panose="020B0604020104020204" pitchFamily="34" charset="0"/>
            </a:endParaRPr>
          </a:p>
          <a:p>
            <a:pPr marL="342900" indent="-342900">
              <a:buAutoNum type="alphaUcPeriod"/>
            </a:pPr>
            <a:r>
              <a:rPr lang="es-MX" sz="2400" dirty="0">
                <a:latin typeface="Abadi" panose="020B0604020104020204" pitchFamily="34" charset="0"/>
              </a:rPr>
              <a:t>No depende de las circunstancias externas. </a:t>
            </a:r>
          </a:p>
          <a:p>
            <a:pPr marL="342900" indent="-342900">
              <a:buAutoNum type="alphaUcPeriod"/>
            </a:pPr>
            <a:r>
              <a:rPr lang="es-MX" sz="2400" dirty="0">
                <a:latin typeface="Abadi" panose="020B0604020104020204" pitchFamily="34" charset="0"/>
              </a:rPr>
              <a:t>La paz y la alegría provienen de Cristo, no de lo material. </a:t>
            </a:r>
          </a:p>
          <a:p>
            <a:pPr marL="342900" indent="-342900">
              <a:buAutoNum type="alphaUcPeriod"/>
            </a:pPr>
            <a:r>
              <a:rPr lang="es-MX" sz="2400" dirty="0">
                <a:latin typeface="Abadi" panose="020B0604020104020204" pitchFamily="34" charset="0"/>
              </a:rPr>
              <a:t>Todo lo puedo” no significa que Pablo podía lograr cualquier meta personal,</a:t>
            </a:r>
          </a:p>
          <a:p>
            <a:pPr marL="342900" indent="-342900">
              <a:buAutoNum type="alphaUcPeriod"/>
            </a:pPr>
            <a:r>
              <a:rPr lang="es-MX" sz="2400" dirty="0">
                <a:latin typeface="Abadi" panose="020B0604020104020204" pitchFamily="34" charset="0"/>
              </a:rPr>
              <a:t> “sino que podía perseverar en cualquier circunstancia gracias a la fuerza que Cristo le daba</a:t>
            </a:r>
          </a:p>
          <a:p>
            <a:pPr marL="342900" indent="-342900">
              <a:buAutoNum type="alphaUcPeriod"/>
            </a:pPr>
            <a:r>
              <a:rPr lang="es-MX" sz="2400" dirty="0">
                <a:latin typeface="Abadi" panose="020B0604020104020204" pitchFamily="34" charset="0"/>
              </a:rPr>
              <a:t>  En el v. 12 el apóstol menciona algunas cosas en las que él aprendió el contentamiento</a:t>
            </a:r>
          </a:p>
          <a:p>
            <a:pPr marL="342900" indent="-342900">
              <a:buAutoNum type="alphaUcPeriod"/>
            </a:pPr>
            <a:r>
              <a:rPr lang="es-MX" sz="2400" dirty="0">
                <a:latin typeface="Abadi" panose="020B0604020104020204" pitchFamily="34" charset="0"/>
              </a:rPr>
              <a:t>. Él sabía cómo administrarse económica y socialmente. </a:t>
            </a:r>
          </a:p>
          <a:p>
            <a:pPr marL="342900" indent="-342900">
              <a:buAutoNum type="alphaUcPeriod"/>
            </a:pPr>
            <a:r>
              <a:rPr lang="es-MX" sz="2400" dirty="0">
                <a:latin typeface="Abadi" panose="020B0604020104020204" pitchFamily="34" charset="0"/>
              </a:rPr>
              <a:t>. Sabía tener abundancia. </a:t>
            </a:r>
          </a:p>
          <a:p>
            <a:pPr marL="342900" indent="-342900">
              <a:buAutoNum type="alphaUcPeriod"/>
            </a:pPr>
            <a:r>
              <a:rPr lang="es-MX" sz="2400" dirty="0">
                <a:latin typeface="Abadi" panose="020B0604020104020204" pitchFamily="34" charset="0"/>
              </a:rPr>
              <a:t>Sabía cómo sentirse satisfecho. </a:t>
            </a:r>
          </a:p>
          <a:p>
            <a:r>
              <a:rPr lang="es-MX" sz="2400" dirty="0">
                <a:latin typeface="Abadi" panose="020B0604020104020204" pitchFamily="34" charset="0"/>
              </a:rPr>
              <a:t>I  Sabía cómo tener hambre.  </a:t>
            </a:r>
          </a:p>
          <a:p>
            <a:r>
              <a:rPr lang="es-MX" sz="2400" dirty="0"/>
              <a:t>J   Sabía cómo sentirse contento</a:t>
            </a:r>
          </a:p>
          <a:p>
            <a:endParaRPr lang="es-MX" sz="2400" dirty="0"/>
          </a:p>
          <a:p>
            <a:pPr marL="342900" indent="-342900">
              <a:buAutoNum type="alphaUcPeriod"/>
            </a:pPr>
            <a:endParaRPr lang="es-MX" sz="2400" dirty="0"/>
          </a:p>
          <a:p>
            <a:r>
              <a:rPr lang="es-MX" sz="2400" dirty="0"/>
              <a:t> </a:t>
            </a:r>
            <a:endParaRPr lang="es-ES" sz="2400" dirty="0"/>
          </a:p>
        </p:txBody>
      </p:sp>
      <p:sp>
        <p:nvSpPr>
          <p:cNvPr id="4" name="Rectángulo 3">
            <a:extLst>
              <a:ext uri="{FF2B5EF4-FFF2-40B4-BE49-F238E27FC236}">
                <a16:creationId xmlns:a16="http://schemas.microsoft.com/office/drawing/2014/main" id="{EC26D88A-7CAE-2ECB-BAE4-048DDB88CDAA}"/>
              </a:ext>
            </a:extLst>
          </p:cNvPr>
          <p:cNvSpPr/>
          <p:nvPr/>
        </p:nvSpPr>
        <p:spPr>
          <a:xfrm>
            <a:off x="8698230" y="1440180"/>
            <a:ext cx="3380678" cy="440055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br>
              <a:rPr lang="es-MX" b="1" dirty="0">
                <a:latin typeface="Georgia" panose="02040502050405020303" pitchFamily="18" charset="0"/>
              </a:rPr>
            </a:br>
            <a:r>
              <a:rPr lang="es-MX" b="1" dirty="0">
                <a:latin typeface="Georgia" panose="02040502050405020303" pitchFamily="18" charset="0"/>
              </a:rPr>
              <a:t>12 Sé vivir humildemente, y sé tener abundancia; en todo y por todo estoy enseñado, así para estar saciado como para tener hambre, así para tener abundancia como para padecer necesidad. </a:t>
            </a:r>
            <a:endParaRPr lang="es-ES" dirty="0"/>
          </a:p>
        </p:txBody>
      </p:sp>
    </p:spTree>
    <p:extLst>
      <p:ext uri="{BB962C8B-B14F-4D97-AF65-F5344CB8AC3E}">
        <p14:creationId xmlns:p14="http://schemas.microsoft.com/office/powerpoint/2010/main" val="9649902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0" end="0"/>
                                            </p:txEl>
                                          </p:spTgt>
                                        </p:tgtEl>
                                        <p:attrNameLst>
                                          <p:attrName>style.visibility</p:attrName>
                                        </p:attrNameLst>
                                      </p:cBhvr>
                                      <p:to>
                                        <p:strVal val="visible"/>
                                      </p:to>
                                    </p:set>
                                    <p:animEffect transition="in" filter="fade">
                                      <p:cBhvr>
                                        <p:cTn id="49" dur="1000"/>
                                        <p:tgtEl>
                                          <p:spTgt spid="4">
                                            <p:txEl>
                                              <p:pRg st="0" end="0"/>
                                            </p:txEl>
                                          </p:spTgt>
                                        </p:tgtEl>
                                      </p:cBhvr>
                                    </p:animEffect>
                                    <p:anim calcmode="lin" valueType="num">
                                      <p:cBhvr>
                                        <p:cTn id="5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4AB3D-AA83-AD4E-F471-A3D45473C85C}"/>
            </a:ext>
          </a:extLst>
        </p:cNvPr>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83CD94FC-E2B1-2D41-6638-031FEA85A5A9}"/>
              </a:ext>
            </a:extLst>
          </p:cNvPr>
          <p:cNvCxnSpPr/>
          <p:nvPr/>
        </p:nvCxnSpPr>
        <p:spPr>
          <a:xfrm>
            <a:off x="8436077" y="1076632"/>
            <a:ext cx="0" cy="4984955"/>
          </a:xfrm>
          <a:prstGeom prst="line">
            <a:avLst/>
          </a:prstGeom>
        </p:spPr>
        <p:style>
          <a:lnRef idx="3">
            <a:schemeClr val="dk1"/>
          </a:lnRef>
          <a:fillRef idx="0">
            <a:schemeClr val="dk1"/>
          </a:fillRef>
          <a:effectRef idx="2">
            <a:schemeClr val="dk1"/>
          </a:effectRef>
          <a:fontRef idx="minor">
            <a:schemeClr val="tx1"/>
          </a:fontRef>
        </p:style>
      </p:cxnSp>
      <p:sp>
        <p:nvSpPr>
          <p:cNvPr id="3" name="CuadroTexto 2">
            <a:extLst>
              <a:ext uri="{FF2B5EF4-FFF2-40B4-BE49-F238E27FC236}">
                <a16:creationId xmlns:a16="http://schemas.microsoft.com/office/drawing/2014/main" id="{28C1D4CF-25B1-C7C1-80F3-0EE5F0466712}"/>
              </a:ext>
            </a:extLst>
          </p:cNvPr>
          <p:cNvSpPr txBox="1"/>
          <p:nvPr/>
        </p:nvSpPr>
        <p:spPr>
          <a:xfrm>
            <a:off x="1165860" y="354330"/>
            <a:ext cx="4274820" cy="369332"/>
          </a:xfrm>
          <a:prstGeom prst="rect">
            <a:avLst/>
          </a:prstGeom>
          <a:noFill/>
        </p:spPr>
        <p:txBody>
          <a:bodyPr wrap="square">
            <a:spAutoFit/>
          </a:bodyPr>
          <a:lstStyle/>
          <a:p>
            <a:r>
              <a:rPr lang="es-MX" dirty="0">
                <a:highlight>
                  <a:srgbClr val="FFFF00"/>
                </a:highlight>
              </a:rPr>
              <a:t>III-. La fuente de la fortaleza (v. 13)</a:t>
            </a:r>
            <a:endParaRPr lang="es-ES" dirty="0">
              <a:highlight>
                <a:srgbClr val="FFFF00"/>
              </a:highlight>
            </a:endParaRPr>
          </a:p>
        </p:txBody>
      </p:sp>
      <p:sp>
        <p:nvSpPr>
          <p:cNvPr id="6" name="CuadroTexto 5">
            <a:extLst>
              <a:ext uri="{FF2B5EF4-FFF2-40B4-BE49-F238E27FC236}">
                <a16:creationId xmlns:a16="http://schemas.microsoft.com/office/drawing/2014/main" id="{35F6ACD6-290B-9A40-25AF-7C78B50AA061}"/>
              </a:ext>
            </a:extLst>
          </p:cNvPr>
          <p:cNvSpPr txBox="1"/>
          <p:nvPr/>
        </p:nvSpPr>
        <p:spPr>
          <a:xfrm>
            <a:off x="113071" y="354330"/>
            <a:ext cx="8047946" cy="6432530"/>
          </a:xfrm>
          <a:prstGeom prst="rect">
            <a:avLst/>
          </a:prstGeom>
          <a:noFill/>
        </p:spPr>
        <p:txBody>
          <a:bodyPr wrap="square">
            <a:spAutoFit/>
          </a:bodyPr>
          <a:lstStyle/>
          <a:p>
            <a:endParaRPr lang="es-MX" sz="3600" b="1" dirty="0">
              <a:latin typeface="Abadi" panose="020B0604020104020204" pitchFamily="34" charset="0"/>
            </a:endParaRPr>
          </a:p>
          <a:p>
            <a:r>
              <a:rPr lang="es-MX" sz="2000" dirty="0">
                <a:latin typeface="Abadi" panose="020B0604020104020204" pitchFamily="34" charset="0"/>
              </a:rPr>
              <a:t>A dependencia en Cristo: La fortaleza no es humana, sino un don divino. </a:t>
            </a:r>
          </a:p>
          <a:p>
            <a:r>
              <a:rPr lang="es-MX" sz="2000" dirty="0">
                <a:latin typeface="Abadi" panose="020B0604020104020204" pitchFamily="34" charset="0"/>
              </a:rPr>
              <a:t>B   Cristo es quien capacita al creyente. </a:t>
            </a:r>
          </a:p>
          <a:p>
            <a:r>
              <a:rPr lang="es-MX" sz="2000" dirty="0">
                <a:latin typeface="Abadi" panose="020B0604020104020204" pitchFamily="34" charset="0"/>
              </a:rPr>
              <a:t>D. La fuerza espiritual supera la debilidad humana</a:t>
            </a:r>
          </a:p>
          <a:p>
            <a:r>
              <a:rPr lang="es-MX" sz="2000" dirty="0">
                <a:latin typeface="Abadi" panose="020B0604020104020204" pitchFamily="34" charset="0"/>
              </a:rPr>
              <a:t>C   Dependencia en Cristo: La fortaleza no es humana, sino un don divino. </a:t>
            </a:r>
          </a:p>
          <a:p>
            <a:r>
              <a:rPr lang="es-MX" sz="2000" dirty="0">
                <a:latin typeface="Abadi" panose="020B0604020104020204" pitchFamily="34" charset="0"/>
              </a:rPr>
              <a:t>E  . Cristo es quien capacita al creyente. </a:t>
            </a:r>
          </a:p>
          <a:p>
            <a:r>
              <a:rPr lang="es-MX" sz="2000" dirty="0">
                <a:latin typeface="Abadi" panose="020B0604020104020204" pitchFamily="34" charset="0"/>
              </a:rPr>
              <a:t>H  La fuerza espiritual supera la debilidad humana. </a:t>
            </a:r>
          </a:p>
          <a:p>
            <a:r>
              <a:rPr lang="es-MX" sz="2000" dirty="0">
                <a:latin typeface="Abadi" panose="020B0604020104020204" pitchFamily="34" charset="0"/>
              </a:rPr>
              <a:t>I .Cristo fortalecía a Pablo de una manera continua, 2 Tim. 4:17</a:t>
            </a:r>
          </a:p>
          <a:p>
            <a:pPr marL="182563" indent="-182563"/>
            <a:r>
              <a:rPr lang="es-MX" sz="2000" dirty="0">
                <a:latin typeface="Abadi" panose="020B0604020104020204" pitchFamily="34" charset="0"/>
              </a:rPr>
              <a:t>J   El poder de Pablo para vivir por Cristo y para predicar a Cristo estaba fundado en la estrecha</a:t>
            </a:r>
          </a:p>
          <a:p>
            <a:pPr marL="92075" indent="-92075" algn="just"/>
            <a:r>
              <a:rPr lang="es-MX" sz="2000" dirty="0">
                <a:latin typeface="Abadi" panose="020B0604020104020204" pitchFamily="34" charset="0"/>
              </a:rPr>
              <a:t>H  Comunión que tenía con Cristo, Ef. 6:10; 1 . </a:t>
            </a:r>
            <a:r>
              <a:rPr lang="es-MX" sz="2000" dirty="0" err="1">
                <a:latin typeface="Abadi" panose="020B0604020104020204" pitchFamily="34" charset="0"/>
              </a:rPr>
              <a:t>Galata</a:t>
            </a:r>
            <a:r>
              <a:rPr lang="es-MX" sz="2000" dirty="0">
                <a:latin typeface="Abadi" panose="020B0604020104020204" pitchFamily="34" charset="0"/>
              </a:rPr>
              <a:t> 4.13: la palabra «puedo» es traducción de una forma verbal de la palabra para «fuerte» (</a:t>
            </a:r>
            <a:r>
              <a:rPr lang="es-MX" sz="2000" dirty="0" err="1">
                <a:latin typeface="Abadi" panose="020B0604020104020204" pitchFamily="34" charset="0"/>
              </a:rPr>
              <a:t>ischuros</a:t>
            </a:r>
            <a:r>
              <a:rPr lang="es-MX" sz="2000" dirty="0">
                <a:latin typeface="Abadi" panose="020B0604020104020204" pitchFamily="34" charset="0"/>
              </a:rPr>
              <a:t>).21 Hugo </a:t>
            </a:r>
            <a:r>
              <a:rPr lang="es-MX" sz="2000" dirty="0" err="1">
                <a:latin typeface="Abadi" panose="020B0604020104020204" pitchFamily="34" charset="0"/>
              </a:rPr>
              <a:t>McCord</a:t>
            </a:r>
            <a:r>
              <a:rPr lang="es-MX" sz="2000" dirty="0">
                <a:latin typeface="Abadi" panose="020B0604020104020204" pitchFamily="34" charset="0"/>
              </a:rPr>
              <a:t> tradujo la primera parte del versículo 13 como sigue: «Tengo fuerzas para toda situación».22 En la segunda mitad del versículo, «fortalece» es traducción de una palabra griega compuesta. La esencia de esa palabra</a:t>
            </a:r>
          </a:p>
          <a:p>
            <a:pPr marL="342900" indent="-342900">
              <a:buAutoNum type="alphaUcPeriod"/>
            </a:pPr>
            <a:endParaRPr lang="es-MX" dirty="0"/>
          </a:p>
          <a:p>
            <a:pPr marL="342900" indent="-342900">
              <a:buAutoNum type="alphaUcPeriod"/>
            </a:pPr>
            <a:endParaRPr lang="es-ES" dirty="0"/>
          </a:p>
        </p:txBody>
      </p:sp>
      <p:sp>
        <p:nvSpPr>
          <p:cNvPr id="12" name="Rectángulo: esquinas redondeadas 11">
            <a:extLst>
              <a:ext uri="{FF2B5EF4-FFF2-40B4-BE49-F238E27FC236}">
                <a16:creationId xmlns:a16="http://schemas.microsoft.com/office/drawing/2014/main" id="{88DC4B76-002C-4BB9-E0BA-BEB468B4E6C5}"/>
              </a:ext>
            </a:extLst>
          </p:cNvPr>
          <p:cNvSpPr/>
          <p:nvPr/>
        </p:nvSpPr>
        <p:spPr>
          <a:xfrm>
            <a:off x="8789670" y="1291590"/>
            <a:ext cx="3200400" cy="81153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s-MX" b="1" dirty="0">
                <a:latin typeface="Georgia" panose="02040502050405020303" pitchFamily="18" charset="0"/>
              </a:rPr>
              <a:t>Todo lo puedo en Cristo que me fortalece</a:t>
            </a:r>
            <a:endParaRPr lang="es-ES" dirty="0"/>
          </a:p>
        </p:txBody>
      </p:sp>
      <p:sp>
        <p:nvSpPr>
          <p:cNvPr id="13" name="Rectángulo: esquinas redondeadas 12">
            <a:extLst>
              <a:ext uri="{FF2B5EF4-FFF2-40B4-BE49-F238E27FC236}">
                <a16:creationId xmlns:a16="http://schemas.microsoft.com/office/drawing/2014/main" id="{2C1C22D8-5657-A049-BB94-3C54778818CC}"/>
              </a:ext>
            </a:extLst>
          </p:cNvPr>
          <p:cNvSpPr/>
          <p:nvPr/>
        </p:nvSpPr>
        <p:spPr>
          <a:xfrm>
            <a:off x="8436077" y="1908810"/>
            <a:ext cx="3642850" cy="1783080"/>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s-MX" dirty="0"/>
              <a:t>2 Tim. 4:17</a:t>
            </a:r>
          </a:p>
          <a:p>
            <a:pPr algn="ctr"/>
            <a:r>
              <a:rPr lang="es-MX" dirty="0"/>
              <a:t>Pero el Señor estuvo a mi lado, y me dio fuerzas, para que por mí fuese cumplida la predicación, y que todos los gentiles oyesen. Así fui librado de la boca del león. </a:t>
            </a:r>
            <a:endParaRPr lang="es-ES" dirty="0"/>
          </a:p>
        </p:txBody>
      </p:sp>
      <p:sp>
        <p:nvSpPr>
          <p:cNvPr id="14" name="Rectángulo 13">
            <a:extLst>
              <a:ext uri="{FF2B5EF4-FFF2-40B4-BE49-F238E27FC236}">
                <a16:creationId xmlns:a16="http://schemas.microsoft.com/office/drawing/2014/main" id="{062A64B5-900D-28A2-D2CF-C8714B3B4FBB}"/>
              </a:ext>
            </a:extLst>
          </p:cNvPr>
          <p:cNvSpPr/>
          <p:nvPr/>
        </p:nvSpPr>
        <p:spPr>
          <a:xfrm>
            <a:off x="8538212" y="3691890"/>
            <a:ext cx="3540712" cy="14744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s-MX" dirty="0"/>
              <a:t>Ef. 6:10;</a:t>
            </a:r>
            <a:endParaRPr lang="es-MX" dirty="0">
              <a:latin typeface="Georgia" panose="02040502050405020303" pitchFamily="18" charset="0"/>
            </a:endParaRPr>
          </a:p>
          <a:p>
            <a:pPr algn="ctr"/>
            <a:r>
              <a:rPr lang="es-MX" dirty="0">
                <a:latin typeface="Georgia" panose="02040502050405020303" pitchFamily="18" charset="0"/>
              </a:rPr>
              <a:t>Por lo demás, hermanos míos, fortaleceos en el Señor, y en el poder de su fuerza. </a:t>
            </a:r>
            <a:endParaRPr lang="es-ES" dirty="0"/>
          </a:p>
        </p:txBody>
      </p:sp>
      <p:sp>
        <p:nvSpPr>
          <p:cNvPr id="15" name="Rectángulo 14">
            <a:extLst>
              <a:ext uri="{FF2B5EF4-FFF2-40B4-BE49-F238E27FC236}">
                <a16:creationId xmlns:a16="http://schemas.microsoft.com/office/drawing/2014/main" id="{22E611E7-ACE0-C8B5-57AB-646CE99B8052}"/>
              </a:ext>
            </a:extLst>
          </p:cNvPr>
          <p:cNvSpPr/>
          <p:nvPr/>
        </p:nvSpPr>
        <p:spPr>
          <a:xfrm>
            <a:off x="8582642" y="5020719"/>
            <a:ext cx="3451851" cy="14744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s-MX" dirty="0"/>
              <a:t>G. 4.13:</a:t>
            </a:r>
            <a:endParaRPr lang="es-MX" dirty="0">
              <a:latin typeface="Georgia" panose="02040502050405020303" pitchFamily="18" charset="0"/>
            </a:endParaRPr>
          </a:p>
          <a:p>
            <a:pPr algn="ctr"/>
            <a:r>
              <a:rPr lang="es-MX" dirty="0">
                <a:latin typeface="Georgia" panose="02040502050405020303" pitchFamily="18" charset="0"/>
              </a:rPr>
              <a:t>Pues vosotros sabéis que a causa de una enfermedad del cuerpo os anuncié el evangelio al principio; </a:t>
            </a:r>
            <a:endParaRPr lang="es-ES" dirty="0"/>
          </a:p>
        </p:txBody>
      </p:sp>
    </p:spTree>
    <p:extLst>
      <p:ext uri="{BB962C8B-B14F-4D97-AF65-F5344CB8AC3E}">
        <p14:creationId xmlns:p14="http://schemas.microsoft.com/office/powerpoint/2010/main" val="4223180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xEl>
                                              <p:pRg st="0" end="0"/>
                                            </p:txEl>
                                          </p:spTgt>
                                        </p:tgtEl>
                                        <p:attrNameLst>
                                          <p:attrName>style.visibility</p:attrName>
                                        </p:attrNameLst>
                                      </p:cBhvr>
                                      <p:to>
                                        <p:strVal val="visible"/>
                                      </p:to>
                                    </p:set>
                                    <p:animEffect transition="in" filter="fade">
                                      <p:cBhvr>
                                        <p:cTn id="21" dur="1000"/>
                                        <p:tgtEl>
                                          <p:spTgt spid="14">
                                            <p:txEl>
                                              <p:pRg st="0" end="0"/>
                                            </p:txEl>
                                          </p:spTgt>
                                        </p:tgtEl>
                                      </p:cBhvr>
                                    </p:animEffect>
                                    <p:anim calcmode="lin" valueType="num">
                                      <p:cBhvr>
                                        <p:cTn id="2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4">
                                            <p:txEl>
                                              <p:pRg st="1" end="1"/>
                                            </p:txEl>
                                          </p:spTgt>
                                        </p:tgtEl>
                                        <p:attrNameLst>
                                          <p:attrName>style.visibility</p:attrName>
                                        </p:attrNameLst>
                                      </p:cBhvr>
                                      <p:to>
                                        <p:strVal val="visible"/>
                                      </p:to>
                                    </p:set>
                                    <p:animEffect transition="in" filter="fade">
                                      <p:cBhvr>
                                        <p:cTn id="26" dur="1000"/>
                                        <p:tgtEl>
                                          <p:spTgt spid="14">
                                            <p:txEl>
                                              <p:pRg st="1" end="1"/>
                                            </p:txEl>
                                          </p:spTgt>
                                        </p:tgtEl>
                                      </p:cBhvr>
                                    </p:animEffect>
                                    <p:anim calcmode="lin" valueType="num">
                                      <p:cBhvr>
                                        <p:cTn id="27"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fade">
                                      <p:cBhvr>
                                        <p:cTn id="33" dur="1000"/>
                                        <p:tgtEl>
                                          <p:spTgt spid="6">
                                            <p:txEl>
                                              <p:pRg st="2" end="2"/>
                                            </p:txEl>
                                          </p:spTgt>
                                        </p:tgtEl>
                                      </p:cBhvr>
                                    </p:animEffect>
                                    <p:anim calcmode="lin" valueType="num">
                                      <p:cBhvr>
                                        <p:cTn id="3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fade">
                                      <p:cBhvr>
                                        <p:cTn id="40" dur="1000"/>
                                        <p:tgtEl>
                                          <p:spTgt spid="6">
                                            <p:txEl>
                                              <p:pRg st="4" end="4"/>
                                            </p:txEl>
                                          </p:spTgt>
                                        </p:tgtEl>
                                      </p:cBhvr>
                                    </p:animEffect>
                                    <p:anim calcmode="lin" valueType="num">
                                      <p:cBhvr>
                                        <p:cTn id="41"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animEffect transition="in" filter="fade">
                                      <p:cBhvr>
                                        <p:cTn id="47" dur="1000"/>
                                        <p:tgtEl>
                                          <p:spTgt spid="6">
                                            <p:txEl>
                                              <p:pRg st="5" end="5"/>
                                            </p:txEl>
                                          </p:spTgt>
                                        </p:tgtEl>
                                      </p:cBhvr>
                                    </p:animEffect>
                                    <p:anim calcmode="lin" valueType="num">
                                      <p:cBhvr>
                                        <p:cTn id="4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6">
                                            <p:txEl>
                                              <p:pRg st="6" end="6"/>
                                            </p:txEl>
                                          </p:spTgt>
                                        </p:tgtEl>
                                        <p:attrNameLst>
                                          <p:attrName>style.visibility</p:attrName>
                                        </p:attrNameLst>
                                      </p:cBhvr>
                                      <p:to>
                                        <p:strVal val="visible"/>
                                      </p:to>
                                    </p:set>
                                    <p:animEffect transition="in" filter="fade">
                                      <p:cBhvr>
                                        <p:cTn id="54" dur="1000"/>
                                        <p:tgtEl>
                                          <p:spTgt spid="6">
                                            <p:txEl>
                                              <p:pRg st="6" end="6"/>
                                            </p:txEl>
                                          </p:spTgt>
                                        </p:tgtEl>
                                      </p:cBhvr>
                                    </p:animEffect>
                                    <p:anim calcmode="lin" valueType="num">
                                      <p:cBhvr>
                                        <p:cTn id="5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6">
                                            <p:txEl>
                                              <p:pRg st="7" end="7"/>
                                            </p:txEl>
                                          </p:spTgt>
                                        </p:tgtEl>
                                        <p:attrNameLst>
                                          <p:attrName>style.visibility</p:attrName>
                                        </p:attrNameLst>
                                      </p:cBhvr>
                                      <p:to>
                                        <p:strVal val="visible"/>
                                      </p:to>
                                    </p:set>
                                    <p:animEffect transition="in" filter="fade">
                                      <p:cBhvr>
                                        <p:cTn id="61" dur="1000"/>
                                        <p:tgtEl>
                                          <p:spTgt spid="6">
                                            <p:txEl>
                                              <p:pRg st="7" end="7"/>
                                            </p:txEl>
                                          </p:spTgt>
                                        </p:tgtEl>
                                      </p:cBhvr>
                                    </p:animEffect>
                                    <p:anim calcmode="lin" valueType="num">
                                      <p:cBhvr>
                                        <p:cTn id="6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3">
                                            <p:txEl>
                                              <p:pRg st="0" end="0"/>
                                            </p:txEl>
                                          </p:spTgt>
                                        </p:tgtEl>
                                        <p:attrNameLst>
                                          <p:attrName>style.visibility</p:attrName>
                                        </p:attrNameLst>
                                      </p:cBhvr>
                                      <p:to>
                                        <p:strVal val="visible"/>
                                      </p:to>
                                    </p:set>
                                    <p:animEffect transition="in" filter="fade">
                                      <p:cBhvr>
                                        <p:cTn id="68" dur="1000"/>
                                        <p:tgtEl>
                                          <p:spTgt spid="13">
                                            <p:txEl>
                                              <p:pRg st="0" end="0"/>
                                            </p:txEl>
                                          </p:spTgt>
                                        </p:tgtEl>
                                      </p:cBhvr>
                                    </p:animEffect>
                                    <p:anim calcmode="lin" valueType="num">
                                      <p:cBhvr>
                                        <p:cTn id="69"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70"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3">
                                            <p:txEl>
                                              <p:pRg st="1" end="1"/>
                                            </p:txEl>
                                          </p:spTgt>
                                        </p:tgtEl>
                                        <p:attrNameLst>
                                          <p:attrName>style.visibility</p:attrName>
                                        </p:attrNameLst>
                                      </p:cBhvr>
                                      <p:to>
                                        <p:strVal val="visible"/>
                                      </p:to>
                                    </p:set>
                                    <p:animEffect transition="in" filter="fade">
                                      <p:cBhvr>
                                        <p:cTn id="73" dur="1000"/>
                                        <p:tgtEl>
                                          <p:spTgt spid="13">
                                            <p:txEl>
                                              <p:pRg st="1" end="1"/>
                                            </p:txEl>
                                          </p:spTgt>
                                        </p:tgtEl>
                                      </p:cBhvr>
                                    </p:animEffect>
                                    <p:anim calcmode="lin" valueType="num">
                                      <p:cBhvr>
                                        <p:cTn id="7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75"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nodeType="clickEffect">
                                  <p:stCondLst>
                                    <p:cond delay="0"/>
                                  </p:stCondLst>
                                  <p:childTnLst>
                                    <p:set>
                                      <p:cBhvr>
                                        <p:cTn id="79" dur="1" fill="hold">
                                          <p:stCondLst>
                                            <p:cond delay="0"/>
                                          </p:stCondLst>
                                        </p:cTn>
                                        <p:tgtEl>
                                          <p:spTgt spid="6">
                                            <p:txEl>
                                              <p:pRg st="8" end="8"/>
                                            </p:txEl>
                                          </p:spTgt>
                                        </p:tgtEl>
                                        <p:attrNameLst>
                                          <p:attrName>style.visibility</p:attrName>
                                        </p:attrNameLst>
                                      </p:cBhvr>
                                      <p:to>
                                        <p:strVal val="visible"/>
                                      </p:to>
                                    </p:set>
                                    <p:animEffect transition="in" filter="fade">
                                      <p:cBhvr>
                                        <p:cTn id="80" dur="1000"/>
                                        <p:tgtEl>
                                          <p:spTgt spid="6">
                                            <p:txEl>
                                              <p:pRg st="8" end="8"/>
                                            </p:txEl>
                                          </p:spTgt>
                                        </p:tgtEl>
                                      </p:cBhvr>
                                    </p:animEffect>
                                    <p:anim calcmode="lin" valueType="num">
                                      <p:cBhvr>
                                        <p:cTn id="81"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82"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6">
                                            <p:txEl>
                                              <p:pRg st="9" end="9"/>
                                            </p:txEl>
                                          </p:spTgt>
                                        </p:tgtEl>
                                        <p:attrNameLst>
                                          <p:attrName>style.visibility</p:attrName>
                                        </p:attrNameLst>
                                      </p:cBhvr>
                                      <p:to>
                                        <p:strVal val="visible"/>
                                      </p:to>
                                    </p:set>
                                    <p:animEffect transition="in" filter="fade">
                                      <p:cBhvr>
                                        <p:cTn id="87" dur="1000"/>
                                        <p:tgtEl>
                                          <p:spTgt spid="6">
                                            <p:txEl>
                                              <p:pRg st="9" end="9"/>
                                            </p:txEl>
                                          </p:spTgt>
                                        </p:tgtEl>
                                      </p:cBhvr>
                                    </p:animEffect>
                                    <p:anim calcmode="lin" valueType="num">
                                      <p:cBhvr>
                                        <p:cTn id="88"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89"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nodeType="clickEffect">
                                  <p:stCondLst>
                                    <p:cond delay="0"/>
                                  </p:stCondLst>
                                  <p:childTnLst>
                                    <p:set>
                                      <p:cBhvr>
                                        <p:cTn id="93" dur="1" fill="hold">
                                          <p:stCondLst>
                                            <p:cond delay="0"/>
                                          </p:stCondLst>
                                        </p:cTn>
                                        <p:tgtEl>
                                          <p:spTgt spid="15">
                                            <p:txEl>
                                              <p:pRg st="0" end="0"/>
                                            </p:txEl>
                                          </p:spTgt>
                                        </p:tgtEl>
                                        <p:attrNameLst>
                                          <p:attrName>style.visibility</p:attrName>
                                        </p:attrNameLst>
                                      </p:cBhvr>
                                      <p:to>
                                        <p:strVal val="visible"/>
                                      </p:to>
                                    </p:set>
                                    <p:animEffect transition="in" filter="fade">
                                      <p:cBhvr>
                                        <p:cTn id="94" dur="1000"/>
                                        <p:tgtEl>
                                          <p:spTgt spid="15">
                                            <p:txEl>
                                              <p:pRg st="0" end="0"/>
                                            </p:txEl>
                                          </p:spTgt>
                                        </p:tgtEl>
                                      </p:cBhvr>
                                    </p:animEffect>
                                    <p:anim calcmode="lin" valueType="num">
                                      <p:cBhvr>
                                        <p:cTn id="95"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6"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15">
                                            <p:txEl>
                                              <p:pRg st="1" end="1"/>
                                            </p:txEl>
                                          </p:spTgt>
                                        </p:tgtEl>
                                        <p:attrNameLst>
                                          <p:attrName>style.visibility</p:attrName>
                                        </p:attrNameLst>
                                      </p:cBhvr>
                                      <p:to>
                                        <p:strVal val="visible"/>
                                      </p:to>
                                    </p:set>
                                    <p:animEffect transition="in" filter="fade">
                                      <p:cBhvr>
                                        <p:cTn id="99" dur="1000"/>
                                        <p:tgtEl>
                                          <p:spTgt spid="15">
                                            <p:txEl>
                                              <p:pRg st="1" end="1"/>
                                            </p:txEl>
                                          </p:spTgt>
                                        </p:tgtEl>
                                      </p:cBhvr>
                                    </p:animEffect>
                                    <p:anim calcmode="lin" valueType="num">
                                      <p:cBhvr>
                                        <p:cTn id="100"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01"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642EA-FBB9-0730-3D6B-02955300CB9C}"/>
            </a:ext>
          </a:extLst>
        </p:cNvPr>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95187486-4B84-9E84-DD5B-9671C0248AC0}"/>
              </a:ext>
            </a:extLst>
          </p:cNvPr>
          <p:cNvCxnSpPr/>
          <p:nvPr/>
        </p:nvCxnSpPr>
        <p:spPr>
          <a:xfrm>
            <a:off x="8436077" y="1076632"/>
            <a:ext cx="0" cy="4984955"/>
          </a:xfrm>
          <a:prstGeom prst="line">
            <a:avLst/>
          </a:prstGeom>
        </p:spPr>
        <p:style>
          <a:lnRef idx="3">
            <a:schemeClr val="dk1"/>
          </a:lnRef>
          <a:fillRef idx="0">
            <a:schemeClr val="dk1"/>
          </a:fillRef>
          <a:effectRef idx="2">
            <a:schemeClr val="dk1"/>
          </a:effectRef>
          <a:fontRef idx="minor">
            <a:schemeClr val="tx1"/>
          </a:fontRef>
        </p:style>
      </p:cxnSp>
      <p:sp>
        <p:nvSpPr>
          <p:cNvPr id="3" name="CuadroTexto 2">
            <a:extLst>
              <a:ext uri="{FF2B5EF4-FFF2-40B4-BE49-F238E27FC236}">
                <a16:creationId xmlns:a16="http://schemas.microsoft.com/office/drawing/2014/main" id="{EF5E7810-E7C6-D95F-3924-552855351BE4}"/>
              </a:ext>
            </a:extLst>
          </p:cNvPr>
          <p:cNvSpPr txBox="1"/>
          <p:nvPr/>
        </p:nvSpPr>
        <p:spPr>
          <a:xfrm>
            <a:off x="192756" y="539260"/>
            <a:ext cx="8179407" cy="5570756"/>
          </a:xfrm>
          <a:prstGeom prst="rect">
            <a:avLst/>
          </a:prstGeom>
          <a:noFill/>
        </p:spPr>
        <p:txBody>
          <a:bodyPr wrap="square">
            <a:spAutoFit/>
          </a:bodyPr>
          <a:lstStyle/>
          <a:p>
            <a:endParaRPr lang="es-MX" dirty="0"/>
          </a:p>
          <a:p>
            <a:pPr algn="ctr"/>
            <a:r>
              <a:rPr lang="es-MX" dirty="0">
                <a:highlight>
                  <a:srgbClr val="FFFF00"/>
                </a:highlight>
                <a:latin typeface="Abadi" panose="020B0604020104020204" pitchFamily="34" charset="0"/>
              </a:rPr>
              <a:t>III-. La fuente de la fortaleza (v. 13) </a:t>
            </a:r>
          </a:p>
          <a:p>
            <a:pPr marL="354013" indent="-354013" algn="just"/>
            <a:r>
              <a:rPr lang="es-MX" sz="2000" dirty="0">
                <a:latin typeface="Abadi" panose="020B0604020104020204" pitchFamily="34" charset="0"/>
              </a:rPr>
              <a:t>A   Es una forma verbal de </a:t>
            </a:r>
            <a:r>
              <a:rPr lang="es-MX" sz="2000" dirty="0" err="1">
                <a:latin typeface="Abadi" panose="020B0604020104020204" pitchFamily="34" charset="0"/>
              </a:rPr>
              <a:t>dunamis</a:t>
            </a:r>
            <a:r>
              <a:rPr lang="es-MX" sz="2000" dirty="0">
                <a:latin typeface="Abadi" panose="020B0604020104020204" pitchFamily="34" charset="0"/>
              </a:rPr>
              <a:t>, la palabra de la cual obtenemos «dinamita». Esta lleva antepuesta la preposición «en» (del griego en). Otra manera de traducir esta parte del versículo es «que infunde poder en mí El pasaje está en el tiempo presente (que indica acción continua), ¡de modo que podría traducirse como sigue: «Yo puedo seguir haciendo todas las cosas por Aquel que constantemente me fortalece»! Como sea que se traduzca el versículo, este está lleno de palpitante poder y seguridad</a:t>
            </a:r>
          </a:p>
          <a:p>
            <a:pPr marL="446088" indent="-446088"/>
            <a:r>
              <a:rPr lang="es-MX" sz="2000" dirty="0">
                <a:latin typeface="Abadi" panose="020B0604020104020204" pitchFamily="34" charset="0"/>
              </a:rPr>
              <a:t>B •  «Tengo la fortaleza para hacer frente a todas las condiciones por el poder que Cristo me da». •</a:t>
            </a:r>
          </a:p>
          <a:p>
            <a:endParaRPr lang="es-MX" sz="2000" dirty="0">
              <a:latin typeface="Abadi" panose="020B0604020104020204" pitchFamily="34" charset="0"/>
            </a:endParaRPr>
          </a:p>
          <a:p>
            <a:pPr marL="446088" indent="-446088"/>
            <a:r>
              <a:rPr lang="es-MX" sz="2000" dirty="0">
                <a:latin typeface="Abadi" panose="020B0604020104020204" pitchFamily="34" charset="0"/>
              </a:rPr>
              <a:t> C      CEV: «Cristo me da la fortaleza para hacerle frente a cualquier cosa». • Phillips: «</a:t>
            </a:r>
          </a:p>
          <a:p>
            <a:pPr marL="446088" indent="-446088"/>
            <a:r>
              <a:rPr lang="es-MX" sz="2000" dirty="0">
                <a:latin typeface="Abadi" panose="020B0604020104020204" pitchFamily="34" charset="0"/>
              </a:rPr>
              <a:t>      </a:t>
            </a:r>
          </a:p>
          <a:p>
            <a:pPr marL="982663" indent="-982663"/>
            <a:r>
              <a:rPr lang="es-MX" sz="2000" dirty="0">
                <a:latin typeface="Abadi" panose="020B0604020104020204" pitchFamily="34" charset="0"/>
              </a:rPr>
              <a:t>D  Estoy preparado para lo que sea por la fortaleza de aquel que vive en mí»</a:t>
            </a:r>
            <a:endParaRPr lang="es-ES" sz="2000" dirty="0">
              <a:latin typeface="Abadi" panose="020B0604020104020204" pitchFamily="34" charset="0"/>
            </a:endParaRPr>
          </a:p>
        </p:txBody>
      </p:sp>
    </p:spTree>
    <p:extLst>
      <p:ext uri="{BB962C8B-B14F-4D97-AF65-F5344CB8AC3E}">
        <p14:creationId xmlns:p14="http://schemas.microsoft.com/office/powerpoint/2010/main" val="2213645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2272D-1B23-3F42-C396-2D5DB89B8D88}"/>
            </a:ext>
          </a:extLst>
        </p:cNvPr>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984558B4-7532-1C14-52AC-4F39B54CD8F1}"/>
              </a:ext>
            </a:extLst>
          </p:cNvPr>
          <p:cNvCxnSpPr/>
          <p:nvPr/>
        </p:nvCxnSpPr>
        <p:spPr>
          <a:xfrm>
            <a:off x="8436077" y="1076632"/>
            <a:ext cx="0" cy="4984955"/>
          </a:xfrm>
          <a:prstGeom prst="line">
            <a:avLst/>
          </a:prstGeom>
        </p:spPr>
        <p:style>
          <a:lnRef idx="3">
            <a:schemeClr val="dk1"/>
          </a:lnRef>
          <a:fillRef idx="0">
            <a:schemeClr val="dk1"/>
          </a:fillRef>
          <a:effectRef idx="2">
            <a:schemeClr val="dk1"/>
          </a:effectRef>
          <a:fontRef idx="minor">
            <a:schemeClr val="tx1"/>
          </a:fontRef>
        </p:style>
      </p:cxnSp>
      <p:sp>
        <p:nvSpPr>
          <p:cNvPr id="3" name="CuadroTexto 2">
            <a:extLst>
              <a:ext uri="{FF2B5EF4-FFF2-40B4-BE49-F238E27FC236}">
                <a16:creationId xmlns:a16="http://schemas.microsoft.com/office/drawing/2014/main" id="{41B785B6-A9C1-9EE7-3F36-FA95484B1206}"/>
              </a:ext>
            </a:extLst>
          </p:cNvPr>
          <p:cNvSpPr txBox="1"/>
          <p:nvPr/>
        </p:nvSpPr>
        <p:spPr>
          <a:xfrm>
            <a:off x="148590" y="318254"/>
            <a:ext cx="8023855" cy="6986528"/>
          </a:xfrm>
          <a:prstGeom prst="rect">
            <a:avLst/>
          </a:prstGeom>
          <a:noFill/>
        </p:spPr>
        <p:txBody>
          <a:bodyPr wrap="square">
            <a:spAutoFit/>
          </a:bodyPr>
          <a:lstStyle/>
          <a:p>
            <a:r>
              <a:rPr lang="es-MX" sz="2800" dirty="0">
                <a:highlight>
                  <a:srgbClr val="FFFF00"/>
                </a:highlight>
              </a:rPr>
              <a:t>IV. El testimonio de Pablo</a:t>
            </a:r>
          </a:p>
          <a:p>
            <a:endParaRPr lang="es-MX" sz="2800" dirty="0">
              <a:highlight>
                <a:srgbClr val="FFFF00"/>
              </a:highlight>
            </a:endParaRPr>
          </a:p>
          <a:p>
            <a:pPr marL="457200" indent="-457200">
              <a:buAutoNum type="alphaUcPeriod"/>
            </a:pPr>
            <a:r>
              <a:rPr lang="es-MX" sz="2000" dirty="0">
                <a:latin typeface="Abadi" panose="020B0604020104020204" pitchFamily="34" charset="0"/>
              </a:rPr>
              <a:t>Desde la cárcel, muestra que la fe no se quiebra en la adversidad.</a:t>
            </a:r>
          </a:p>
          <a:p>
            <a:pPr marL="457200" indent="-457200">
              <a:buAutoNum type="alphaUcPeriod"/>
            </a:pPr>
            <a:r>
              <a:rPr lang="es-MX" sz="2000" dirty="0">
                <a:latin typeface="Abadi" panose="020B0604020104020204" pitchFamily="34" charset="0"/>
              </a:rPr>
              <a:t>  Su vida es ejemplo. En el contexto, «todo» tiene aplicación específica a lo que se comenta en los versículos 11 y 12: ¡Gracias a Jesús, el apóstol podía estar contento en situaciones «buenas» y «malas»! No obstante, podemos ampliar la aplicación en alguna medida. En el texto original, la palabra «Todo» está al comienzo del versículo, lo cual le da énfasis: «Todo lo puedo»</a:t>
            </a:r>
          </a:p>
          <a:p>
            <a:pPr marL="628650" indent="-628650"/>
            <a:r>
              <a:rPr lang="es-MX" sz="2000" dirty="0">
                <a:latin typeface="Abadi" panose="020B0604020104020204" pitchFamily="34" charset="0"/>
              </a:rPr>
              <a:t> C. «Todo lo que el Señor requiere de mí: todo lo que sea consecuente con Su voluntad». </a:t>
            </a:r>
          </a:p>
          <a:p>
            <a:pPr marL="628650" indent="-628650"/>
            <a:r>
              <a:rPr lang="es-MX" sz="2000" dirty="0">
                <a:latin typeface="Abadi" panose="020B0604020104020204" pitchFamily="34" charset="0"/>
              </a:rPr>
              <a:t>D      En la LB se lee esta paráfrasis: «Puedo hacer todo lo que Dios me pide que haga». A veces la gente trata de justificarse, diciendo: «Pero yo no puedo hacer lo que el Señor espera de mí». Filipenses 4.13 da la seguridad de que, si el Señor le pide hacer algo, usted puede hacerlo. Él le ayudará hacerlo. ¡Deje de justificarse! </a:t>
            </a:r>
          </a:p>
          <a:p>
            <a:pPr marL="628650" indent="-628650"/>
            <a:endParaRPr lang="es-MX" sz="2800" dirty="0">
              <a:highlight>
                <a:srgbClr val="FFFF00"/>
              </a:highlight>
            </a:endParaRPr>
          </a:p>
          <a:p>
            <a:endParaRPr lang="es-MX" sz="2800" dirty="0">
              <a:highlight>
                <a:srgbClr val="FFFF00"/>
              </a:highlight>
            </a:endParaRPr>
          </a:p>
          <a:p>
            <a:endParaRPr lang="es-MX" sz="2800" dirty="0">
              <a:highlight>
                <a:srgbClr val="FFFF00"/>
              </a:highlight>
            </a:endParaRPr>
          </a:p>
          <a:p>
            <a:endParaRPr lang="es-ES" sz="2800" dirty="0">
              <a:highlight>
                <a:srgbClr val="FFFF00"/>
              </a:highlight>
            </a:endParaRPr>
          </a:p>
        </p:txBody>
      </p:sp>
    </p:spTree>
    <p:extLst>
      <p:ext uri="{BB962C8B-B14F-4D97-AF65-F5344CB8AC3E}">
        <p14:creationId xmlns:p14="http://schemas.microsoft.com/office/powerpoint/2010/main" val="3815447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3FC6A-EC41-18D2-FC2E-6D3CD0CE4381}"/>
            </a:ext>
          </a:extLst>
        </p:cNvPr>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570CFCFD-C898-06CA-DFAA-A7E295F0D364}"/>
              </a:ext>
            </a:extLst>
          </p:cNvPr>
          <p:cNvCxnSpPr/>
          <p:nvPr/>
        </p:nvCxnSpPr>
        <p:spPr>
          <a:xfrm>
            <a:off x="8436077" y="1076632"/>
            <a:ext cx="0" cy="4984955"/>
          </a:xfrm>
          <a:prstGeom prst="line">
            <a:avLst/>
          </a:prstGeom>
        </p:spPr>
        <p:style>
          <a:lnRef idx="3">
            <a:schemeClr val="dk1"/>
          </a:lnRef>
          <a:fillRef idx="0">
            <a:schemeClr val="dk1"/>
          </a:fillRef>
          <a:effectRef idx="2">
            <a:schemeClr val="dk1"/>
          </a:effectRef>
          <a:fontRef idx="minor">
            <a:schemeClr val="tx1"/>
          </a:fontRef>
        </p:style>
      </p:cxnSp>
      <p:sp>
        <p:nvSpPr>
          <p:cNvPr id="3" name="CuadroTexto 2">
            <a:extLst>
              <a:ext uri="{FF2B5EF4-FFF2-40B4-BE49-F238E27FC236}">
                <a16:creationId xmlns:a16="http://schemas.microsoft.com/office/drawing/2014/main" id="{D50609BD-14F5-5AB0-0F05-6E17DB3D7D4B}"/>
              </a:ext>
            </a:extLst>
          </p:cNvPr>
          <p:cNvSpPr txBox="1"/>
          <p:nvPr/>
        </p:nvSpPr>
        <p:spPr>
          <a:xfrm>
            <a:off x="957263" y="430301"/>
            <a:ext cx="6097904" cy="523220"/>
          </a:xfrm>
          <a:prstGeom prst="rect">
            <a:avLst/>
          </a:prstGeom>
          <a:noFill/>
        </p:spPr>
        <p:txBody>
          <a:bodyPr wrap="square">
            <a:spAutoFit/>
          </a:bodyPr>
          <a:lstStyle/>
          <a:p>
            <a:pPr algn="ctr"/>
            <a:r>
              <a:rPr lang="es-ES" sz="2800" dirty="0">
                <a:highlight>
                  <a:srgbClr val="FFFF00"/>
                </a:highlight>
              </a:rPr>
              <a:t>V Aplicación práctica</a:t>
            </a:r>
          </a:p>
        </p:txBody>
      </p:sp>
      <p:sp>
        <p:nvSpPr>
          <p:cNvPr id="6" name="CuadroTexto 5">
            <a:extLst>
              <a:ext uri="{FF2B5EF4-FFF2-40B4-BE49-F238E27FC236}">
                <a16:creationId xmlns:a16="http://schemas.microsoft.com/office/drawing/2014/main" id="{9392699A-519F-F175-0F27-2A844ACE4E74}"/>
              </a:ext>
            </a:extLst>
          </p:cNvPr>
          <p:cNvSpPr txBox="1"/>
          <p:nvPr/>
        </p:nvSpPr>
        <p:spPr>
          <a:xfrm>
            <a:off x="320779" y="1164720"/>
            <a:ext cx="8115298" cy="5262979"/>
          </a:xfrm>
          <a:prstGeom prst="rect">
            <a:avLst/>
          </a:prstGeom>
          <a:noFill/>
        </p:spPr>
        <p:txBody>
          <a:bodyPr wrap="square">
            <a:spAutoFit/>
          </a:bodyPr>
          <a:lstStyle/>
          <a:p>
            <a:pPr marL="457200" indent="-457200" algn="just">
              <a:buAutoNum type="alphaUcPeriod"/>
            </a:pPr>
            <a:r>
              <a:rPr lang="es-MX" sz="2400" dirty="0"/>
              <a:t>Para la iglesia: En tiempos de persecución o escasez, la fortaleza viene de Cristo. </a:t>
            </a:r>
          </a:p>
          <a:p>
            <a:pPr marL="457200" indent="-457200" algn="just">
              <a:buAutoNum type="alphaUcPeriod"/>
            </a:pPr>
            <a:r>
              <a:rPr lang="es-MX" sz="2400" dirty="0"/>
              <a:t> El secreto de Pablo era Jesús. Su fuente de permanente fortaleza era el Señor (vea 2ª Corintios 12.9–10). </a:t>
            </a:r>
          </a:p>
          <a:p>
            <a:pPr marL="457200" indent="-457200" algn="just">
              <a:buAutoNum type="alphaUcPeriod"/>
            </a:pPr>
            <a:r>
              <a:rPr lang="es-MX" sz="2400" dirty="0"/>
              <a:t>El apóstol había sido iniciado en el ministerio del contentamiento (</a:t>
            </a:r>
            <a:r>
              <a:rPr lang="es-MX" sz="2400" dirty="0" err="1"/>
              <a:t>vers.o</a:t>
            </a:r>
            <a:r>
              <a:rPr lang="es-MX" sz="2400" dirty="0"/>
              <a:t> 12) al aprender a confiar en Cristo (</a:t>
            </a:r>
            <a:r>
              <a:rPr lang="es-MX" sz="2400" dirty="0" err="1"/>
              <a:t>vers.o</a:t>
            </a:r>
            <a:r>
              <a:rPr lang="es-MX" sz="2400" dirty="0"/>
              <a:t> 13). </a:t>
            </a:r>
          </a:p>
          <a:p>
            <a:pPr marL="457200" indent="-457200" algn="just">
              <a:buAutoNum type="alphaUcPeriod"/>
            </a:pPr>
            <a:r>
              <a:rPr lang="es-MX" sz="2400" dirty="0"/>
              <a:t>Era autosuficiente (</a:t>
            </a:r>
            <a:r>
              <a:rPr lang="es-MX" sz="2400" dirty="0" err="1"/>
              <a:t>vers.o</a:t>
            </a:r>
            <a:r>
              <a:rPr lang="es-MX" sz="2400" dirty="0"/>
              <a:t> 11) no por sus propios recursos, sino por los recursos de Cristo (</a:t>
            </a:r>
            <a:r>
              <a:rPr lang="es-MX" sz="2400" dirty="0" err="1"/>
              <a:t>vers.o</a:t>
            </a:r>
            <a:r>
              <a:rPr lang="es-MX" sz="2400" dirty="0"/>
              <a:t> 13; vea </a:t>
            </a:r>
            <a:r>
              <a:rPr lang="es-MX" sz="2400" dirty="0" err="1"/>
              <a:t>vers.o</a:t>
            </a:r>
            <a:r>
              <a:rPr lang="es-MX" sz="2400" dirty="0"/>
              <a:t> 19). C. Para la vida personal: No es un versículo para triunfos deportivos o metas materiales, sino para enfrentar crisis, dolor y pruebas. D. Hoy: Nos recuerda que la verdadera fuerza no está en la autosuficiencia, sino en la dependencia de Cristo </a:t>
            </a:r>
            <a:endParaRPr lang="es-ES" sz="2400" dirty="0"/>
          </a:p>
        </p:txBody>
      </p:sp>
      <p:sp>
        <p:nvSpPr>
          <p:cNvPr id="12" name="Rectángulo: esquinas redondeadas 11">
            <a:extLst>
              <a:ext uri="{FF2B5EF4-FFF2-40B4-BE49-F238E27FC236}">
                <a16:creationId xmlns:a16="http://schemas.microsoft.com/office/drawing/2014/main" id="{3663DB8B-D9F1-0AB9-05B4-E88FFC185990}"/>
              </a:ext>
            </a:extLst>
          </p:cNvPr>
          <p:cNvSpPr/>
          <p:nvPr/>
        </p:nvSpPr>
        <p:spPr>
          <a:xfrm>
            <a:off x="8526782" y="1076632"/>
            <a:ext cx="3554726" cy="3975428"/>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s-MX" dirty="0">
                <a:latin typeface="Georgia" panose="02040502050405020303" pitchFamily="18" charset="0"/>
              </a:rPr>
              <a:t>9 Y me ha dicho: Bástate mi gracia; porque mi poder se perfecciona en la debilidad. Por tanto, de buena gana me gloriaré más bien en mis debilidades, para que repose sobre mí el poder de Cristo. </a:t>
            </a:r>
            <a:br>
              <a:rPr lang="es-MX" dirty="0">
                <a:latin typeface="Georgia" panose="02040502050405020303" pitchFamily="18" charset="0"/>
              </a:rPr>
            </a:br>
            <a:r>
              <a:rPr lang="es-MX" dirty="0">
                <a:latin typeface="Georgia" panose="02040502050405020303" pitchFamily="18" charset="0"/>
              </a:rPr>
              <a:t>10 Por lo cual, por amor a Cristo me gozo en las debilidades, en afrentas, en necesidades, en persecuciones, en angustias; porque cuando soy débil, entonces soy fuerte.</a:t>
            </a:r>
            <a:endParaRPr lang="es-ES" dirty="0"/>
          </a:p>
        </p:txBody>
      </p:sp>
    </p:spTree>
    <p:extLst>
      <p:ext uri="{BB962C8B-B14F-4D97-AF65-F5344CB8AC3E}">
        <p14:creationId xmlns:p14="http://schemas.microsoft.com/office/powerpoint/2010/main" val="2952395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1000"/>
                                        <p:tgtEl>
                                          <p:spTgt spid="12">
                                            <p:txEl>
                                              <p:pRg st="0" end="0"/>
                                            </p:txEl>
                                          </p:spTgt>
                                        </p:tgtEl>
                                      </p:cBhvr>
                                    </p:animEffect>
                                    <p:anim calcmode="lin" valueType="num">
                                      <p:cBhvr>
                                        <p:cTn id="29"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1000"/>
                                        <p:tgtEl>
                                          <p:spTgt spid="6">
                                            <p:txEl>
                                              <p:pRg st="2" end="2"/>
                                            </p:txEl>
                                          </p:spTgt>
                                        </p:tgtEl>
                                      </p:cBhvr>
                                    </p:animEffect>
                                    <p:anim calcmode="lin" valueType="num">
                                      <p:cBhvr>
                                        <p:cTn id="36"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fade">
                                      <p:cBhvr>
                                        <p:cTn id="42" dur="1000"/>
                                        <p:tgtEl>
                                          <p:spTgt spid="6">
                                            <p:txEl>
                                              <p:pRg st="3" end="3"/>
                                            </p:txEl>
                                          </p:spTgt>
                                        </p:tgtEl>
                                      </p:cBhvr>
                                    </p:animEffect>
                                    <p:anim calcmode="lin" valueType="num">
                                      <p:cBhvr>
                                        <p:cTn id="4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F802B29E-792B-81B7-0166-C64F1C2CA44C}"/>
              </a:ext>
            </a:extLst>
          </p:cNvPr>
          <p:cNvCxnSpPr/>
          <p:nvPr/>
        </p:nvCxnSpPr>
        <p:spPr>
          <a:xfrm>
            <a:off x="8436077" y="1076632"/>
            <a:ext cx="0" cy="4984955"/>
          </a:xfrm>
          <a:prstGeom prst="line">
            <a:avLst/>
          </a:prstGeom>
        </p:spPr>
        <p:style>
          <a:lnRef idx="3">
            <a:schemeClr val="dk1"/>
          </a:lnRef>
          <a:fillRef idx="0">
            <a:schemeClr val="dk1"/>
          </a:fillRef>
          <a:effectRef idx="2">
            <a:schemeClr val="dk1"/>
          </a:effectRef>
          <a:fontRef idx="minor">
            <a:schemeClr val="tx1"/>
          </a:fontRef>
        </p:style>
      </p:cxnSp>
      <p:sp>
        <p:nvSpPr>
          <p:cNvPr id="3" name="CuadroTexto 2">
            <a:extLst>
              <a:ext uri="{FF2B5EF4-FFF2-40B4-BE49-F238E27FC236}">
                <a16:creationId xmlns:a16="http://schemas.microsoft.com/office/drawing/2014/main" id="{3A9365A1-9339-83E7-44D7-F3CBEB088D9D}"/>
              </a:ext>
            </a:extLst>
          </p:cNvPr>
          <p:cNvSpPr txBox="1"/>
          <p:nvPr/>
        </p:nvSpPr>
        <p:spPr>
          <a:xfrm>
            <a:off x="1" y="125730"/>
            <a:ext cx="8308256" cy="461665"/>
          </a:xfrm>
          <a:prstGeom prst="rect">
            <a:avLst/>
          </a:prstGeom>
          <a:noFill/>
        </p:spPr>
        <p:txBody>
          <a:bodyPr wrap="square">
            <a:spAutoFit/>
          </a:bodyPr>
          <a:lstStyle/>
          <a:p>
            <a:r>
              <a:rPr lang="es-ES" sz="2400" b="1" dirty="0"/>
              <a:t>Conclusión: </a:t>
            </a:r>
          </a:p>
        </p:txBody>
      </p:sp>
      <p:sp>
        <p:nvSpPr>
          <p:cNvPr id="6" name="CuadroTexto 5">
            <a:extLst>
              <a:ext uri="{FF2B5EF4-FFF2-40B4-BE49-F238E27FC236}">
                <a16:creationId xmlns:a16="http://schemas.microsoft.com/office/drawing/2014/main" id="{32120592-A7A6-A90E-F6FE-BAEDFF9FB8D2}"/>
              </a:ext>
            </a:extLst>
          </p:cNvPr>
          <p:cNvSpPr txBox="1"/>
          <p:nvPr/>
        </p:nvSpPr>
        <p:spPr>
          <a:xfrm>
            <a:off x="113070" y="1399852"/>
            <a:ext cx="8195179" cy="3785652"/>
          </a:xfrm>
          <a:prstGeom prst="rect">
            <a:avLst/>
          </a:prstGeom>
          <a:noFill/>
        </p:spPr>
        <p:txBody>
          <a:bodyPr wrap="square">
            <a:spAutoFit/>
          </a:bodyPr>
          <a:lstStyle/>
          <a:p>
            <a:pPr marL="720725" indent="-720725"/>
            <a:r>
              <a:rPr lang="es-MX" sz="2400" dirty="0">
                <a:latin typeface="Abadi" panose="020B0604020104020204" pitchFamily="34" charset="0"/>
              </a:rPr>
              <a:t>A "Todo lo puedo en Cristo” significa que ninguna situación puede quebrar al creyente que se apoya en Él. </a:t>
            </a:r>
          </a:p>
          <a:p>
            <a:endParaRPr lang="es-MX" sz="2400" dirty="0">
              <a:latin typeface="Abadi" panose="020B0604020104020204" pitchFamily="34" charset="0"/>
            </a:endParaRPr>
          </a:p>
          <a:p>
            <a:pPr marL="628650" indent="-628650"/>
            <a:r>
              <a:rPr lang="es-MX" sz="2400" dirty="0">
                <a:latin typeface="Abadi" panose="020B0604020104020204" pitchFamily="34" charset="0"/>
              </a:rPr>
              <a:t> B  El mensaje central: Cristo es suficiente, Cristo fortalece, Cristo sostiene. </a:t>
            </a:r>
          </a:p>
          <a:p>
            <a:endParaRPr lang="es-MX" sz="2400" dirty="0">
              <a:latin typeface="Abadi" panose="020B0604020104020204" pitchFamily="34" charset="0"/>
            </a:endParaRPr>
          </a:p>
          <a:p>
            <a:endParaRPr lang="es-MX" sz="2400" dirty="0">
              <a:latin typeface="Abadi" panose="020B0604020104020204" pitchFamily="34" charset="0"/>
            </a:endParaRPr>
          </a:p>
          <a:p>
            <a:r>
              <a:rPr lang="es-MX" sz="2400" dirty="0">
                <a:latin typeface="Abadi" panose="020B0604020104020204" pitchFamily="34" charset="0"/>
              </a:rPr>
              <a:t>Por Hoswaldo Moreno Parrales </a:t>
            </a:r>
          </a:p>
          <a:p>
            <a:r>
              <a:rPr lang="es-MX" sz="2400" dirty="0">
                <a:latin typeface="Abadi" panose="020B0604020104020204" pitchFamily="34" charset="0"/>
              </a:rPr>
              <a:t>www.creiporochauhable.com </a:t>
            </a:r>
          </a:p>
          <a:p>
            <a:r>
              <a:rPr lang="es-MX" sz="2400" dirty="0">
                <a:latin typeface="Abadi" panose="020B0604020104020204" pitchFamily="34" charset="0"/>
              </a:rPr>
              <a:t>13-3-2026</a:t>
            </a:r>
            <a:endParaRPr lang="es-ES" dirty="0">
              <a:latin typeface="Abadi" panose="020B0604020104020204" pitchFamily="34" charset="0"/>
            </a:endParaRPr>
          </a:p>
        </p:txBody>
      </p:sp>
    </p:spTree>
    <p:extLst>
      <p:ext uri="{BB962C8B-B14F-4D97-AF65-F5344CB8AC3E}">
        <p14:creationId xmlns:p14="http://schemas.microsoft.com/office/powerpoint/2010/main" val="2328725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animEffect transition="in" filter="fade">
                                      <p:cBhvr>
                                        <p:cTn id="33" dur="1000"/>
                                        <p:tgtEl>
                                          <p:spTgt spid="6">
                                            <p:txEl>
                                              <p:pRg st="6" end="6"/>
                                            </p:txEl>
                                          </p:spTgt>
                                        </p:tgtEl>
                                      </p:cBhvr>
                                    </p:animEffect>
                                    <p:anim calcmode="lin" valueType="num">
                                      <p:cBhvr>
                                        <p:cTn id="34"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6" end="6"/>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6">
                                            <p:txEl>
                                              <p:pRg st="7" end="7"/>
                                            </p:txEl>
                                          </p:spTgt>
                                        </p:tgtEl>
                                        <p:attrNameLst>
                                          <p:attrName>style.visibility</p:attrName>
                                        </p:attrNameLst>
                                      </p:cBhvr>
                                      <p:to>
                                        <p:strVal val="visible"/>
                                      </p:to>
                                    </p:set>
                                    <p:animEffect transition="in" filter="fade">
                                      <p:cBhvr>
                                        <p:cTn id="38" dur="1000"/>
                                        <p:tgtEl>
                                          <p:spTgt spid="6">
                                            <p:txEl>
                                              <p:pRg st="7" end="7"/>
                                            </p:txEl>
                                          </p:spTgt>
                                        </p:tgtEl>
                                      </p:cBhvr>
                                    </p:animEffect>
                                    <p:anim calcmode="lin" valueType="num">
                                      <p:cBhvr>
                                        <p:cTn id="39"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1247</TotalTime>
  <Words>1550</Words>
  <Application>Microsoft Office PowerPoint</Application>
  <PresentationFormat>Panorámica</PresentationFormat>
  <Paragraphs>87</Paragraphs>
  <Slides>8</Slides>
  <Notes>0</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8</vt:i4>
      </vt:variant>
    </vt:vector>
  </HeadingPairs>
  <TitlesOfParts>
    <vt:vector size="18" baseType="lpstr">
      <vt:lpstr>Abadi</vt:lpstr>
      <vt:lpstr>Aptos</vt:lpstr>
      <vt:lpstr>Aptos Display</vt:lpstr>
      <vt:lpstr>Arial</vt:lpstr>
      <vt:lpstr>Calibri</vt:lpstr>
      <vt:lpstr>Calibri Light</vt:lpstr>
      <vt:lpstr>Georgia</vt:lpstr>
      <vt:lpstr>Times New Roman</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Hoswaldo antonio Hoswaldo Moreno</dc:creator>
  <cp:lastModifiedBy>Hoswaldo antonio Hoswaldo Moreno</cp:lastModifiedBy>
  <cp:revision>2</cp:revision>
  <dcterms:created xsi:type="dcterms:W3CDTF">2026-03-14T01:47:03Z</dcterms:created>
  <dcterms:modified xsi:type="dcterms:W3CDTF">2026-03-14T22:34:41Z</dcterms:modified>
</cp:coreProperties>
</file>