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2" r:id="rId6"/>
    <p:sldId id="263" r:id="rId7"/>
    <p:sldId id="264" r:id="rId8"/>
    <p:sldId id="265" r:id="rId9"/>
    <p:sldId id="266" r:id="rId10"/>
    <p:sldId id="267" r:id="rId11"/>
    <p:sldId id="268" r:id="rId12"/>
    <p:sldId id="269" r:id="rId13"/>
    <p:sldId id="270" r:id="rId14"/>
  </p:sldIdLst>
  <p:sldSz cx="12192000" cy="6858000"/>
  <p:notesSz cx="6858000" cy="9144000"/>
  <p:defaultText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DFDF"/>
    <a:srgbClr val="D8D6D6"/>
    <a:srgbClr val="DCDADA"/>
    <a:srgbClr val="D4D2D2"/>
    <a:srgbClr val="CFCFCF"/>
    <a:srgbClr val="D0CECE"/>
    <a:srgbClr val="D2D0D0"/>
    <a:srgbClr val="C7C7C7"/>
    <a:srgbClr val="CE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6" d="100"/>
          <a:sy n="56" d="100"/>
        </p:scale>
        <p:origin x="27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5B6A87-9C7B-48D6-8E57-E003718C06F6}" type="datetimeFigureOut">
              <a:rPr lang="es-ES" smtClean="0"/>
              <a:t>21/10/2025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E940C-7E8F-45C8-B99B-A0E1E1EE1A89}" type="slidenum">
              <a:rPr lang="es-ES" smtClean="0"/>
              <a:t>‹Nº›</a:t>
            </a:fld>
            <a:endParaRPr lang="es-ES"/>
          </a:p>
        </p:txBody>
      </p:sp>
    </p:spTree>
    <p:extLst>
      <p:ext uri="{BB962C8B-B14F-4D97-AF65-F5344CB8AC3E}">
        <p14:creationId xmlns:p14="http://schemas.microsoft.com/office/powerpoint/2010/main" val="3792268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A2E940C-7E8F-45C8-B99B-A0E1E1EE1A89}" type="slidenum">
              <a:rPr lang="es-ES" smtClean="0"/>
              <a:t>11</a:t>
            </a:fld>
            <a:endParaRPr lang="es-ES"/>
          </a:p>
        </p:txBody>
      </p:sp>
    </p:spTree>
    <p:extLst>
      <p:ext uri="{BB962C8B-B14F-4D97-AF65-F5344CB8AC3E}">
        <p14:creationId xmlns:p14="http://schemas.microsoft.com/office/powerpoint/2010/main" val="113054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2CCECE-A936-DC03-A1F3-1B65A3E7183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NI"/>
          </a:p>
        </p:txBody>
      </p:sp>
      <p:sp>
        <p:nvSpPr>
          <p:cNvPr id="3" name="Subtítulo 2">
            <a:extLst>
              <a:ext uri="{FF2B5EF4-FFF2-40B4-BE49-F238E27FC236}">
                <a16:creationId xmlns:a16="http://schemas.microsoft.com/office/drawing/2014/main" id="{268798D8-B835-3F0F-C1C3-6707E99107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NI"/>
          </a:p>
        </p:txBody>
      </p:sp>
      <p:sp>
        <p:nvSpPr>
          <p:cNvPr id="4" name="Marcador de fecha 3">
            <a:extLst>
              <a:ext uri="{FF2B5EF4-FFF2-40B4-BE49-F238E27FC236}">
                <a16:creationId xmlns:a16="http://schemas.microsoft.com/office/drawing/2014/main" id="{B5B3C1A4-67C1-5C4D-3BD4-8B086528A1C9}"/>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5" name="Marcador de pie de página 4">
            <a:extLst>
              <a:ext uri="{FF2B5EF4-FFF2-40B4-BE49-F238E27FC236}">
                <a16:creationId xmlns:a16="http://schemas.microsoft.com/office/drawing/2014/main" id="{AB27ED8C-E862-EEB4-4A66-44DF1990444C}"/>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63164FCB-3241-F165-CDCE-0B02665A76F1}"/>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2204672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123D70-6500-69F6-9FE9-819CB03E139A}"/>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03B58406-49DF-4BE7-0F88-DF3577F991D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027670AB-A435-A106-86F8-41BA63D7CC56}"/>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5" name="Marcador de pie de página 4">
            <a:extLst>
              <a:ext uri="{FF2B5EF4-FFF2-40B4-BE49-F238E27FC236}">
                <a16:creationId xmlns:a16="http://schemas.microsoft.com/office/drawing/2014/main" id="{9007B34B-3D24-0B3B-6CC3-56767EF7BB25}"/>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D7F2F4C2-DFBC-5F4D-C7B3-E904F5CD5B1E}"/>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157776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2E7616-4494-1C0D-CB4C-1066946BDA3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40B508A9-E2EA-5399-ABCB-5DE6BF94E4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4DD4043-01AC-133F-0817-52577FF66B21}"/>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5" name="Marcador de pie de página 4">
            <a:extLst>
              <a:ext uri="{FF2B5EF4-FFF2-40B4-BE49-F238E27FC236}">
                <a16:creationId xmlns:a16="http://schemas.microsoft.com/office/drawing/2014/main" id="{31508B9A-99DE-27D4-440C-AB5E98454152}"/>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F3211BEC-5AB7-DDB5-C122-6005FDEBE315}"/>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488684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EC5D81-7C06-C5E6-B3D9-F97DCE186D96}"/>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9FF094B7-152A-CEEA-D08E-B1828735DC8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contenido 3">
            <a:extLst>
              <a:ext uri="{FF2B5EF4-FFF2-40B4-BE49-F238E27FC236}">
                <a16:creationId xmlns:a16="http://schemas.microsoft.com/office/drawing/2014/main" id="{3897449F-3CD4-453E-2DD7-1001BC8A8AE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fecha 4">
            <a:extLst>
              <a:ext uri="{FF2B5EF4-FFF2-40B4-BE49-F238E27FC236}">
                <a16:creationId xmlns:a16="http://schemas.microsoft.com/office/drawing/2014/main" id="{2D95AA05-564A-CBF6-5DEF-E3D3A6ECC5BD}"/>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6" name="Marcador de pie de página 5">
            <a:extLst>
              <a:ext uri="{FF2B5EF4-FFF2-40B4-BE49-F238E27FC236}">
                <a16:creationId xmlns:a16="http://schemas.microsoft.com/office/drawing/2014/main" id="{3260D2F7-03EF-CF52-0A3D-C141AC1BE33F}"/>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A4BAFC79-FFCA-1F45-A1AF-365292DE7DAA}"/>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399242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D4EB9-0C34-CE32-C442-22E430C7D22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1AA90A23-84C7-D0F1-2C6D-B791C40A87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C1FDC0C-98CA-EA96-77CD-32836EF8C8C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5" name="Marcador de texto 4">
            <a:extLst>
              <a:ext uri="{FF2B5EF4-FFF2-40B4-BE49-F238E27FC236}">
                <a16:creationId xmlns:a16="http://schemas.microsoft.com/office/drawing/2014/main" id="{1983D593-6CF5-313F-7CBA-B08FAA161A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DD1B7C6-5203-5C70-E55C-CBD4B699233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7" name="Marcador de fecha 6">
            <a:extLst>
              <a:ext uri="{FF2B5EF4-FFF2-40B4-BE49-F238E27FC236}">
                <a16:creationId xmlns:a16="http://schemas.microsoft.com/office/drawing/2014/main" id="{86BAE105-A8AA-CA65-3874-D7763B967F0E}"/>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8" name="Marcador de pie de página 7">
            <a:extLst>
              <a:ext uri="{FF2B5EF4-FFF2-40B4-BE49-F238E27FC236}">
                <a16:creationId xmlns:a16="http://schemas.microsoft.com/office/drawing/2014/main" id="{E18F2A82-496C-72DC-D9D3-8AE73F378C65}"/>
              </a:ext>
            </a:extLst>
          </p:cNvPr>
          <p:cNvSpPr>
            <a:spLocks noGrp="1"/>
          </p:cNvSpPr>
          <p:nvPr>
            <p:ph type="ftr" sz="quarter" idx="11"/>
          </p:nvPr>
        </p:nvSpPr>
        <p:spPr/>
        <p:txBody>
          <a:bodyPr/>
          <a:lstStyle/>
          <a:p>
            <a:endParaRPr lang="es-NI"/>
          </a:p>
        </p:txBody>
      </p:sp>
      <p:sp>
        <p:nvSpPr>
          <p:cNvPr id="9" name="Marcador de número de diapositiva 8">
            <a:extLst>
              <a:ext uri="{FF2B5EF4-FFF2-40B4-BE49-F238E27FC236}">
                <a16:creationId xmlns:a16="http://schemas.microsoft.com/office/drawing/2014/main" id="{1C374B74-057F-0826-1BB5-6E0C0A0768A8}"/>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2201958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3F4658-F5C8-F738-6D6C-A9D71F31A1B3}"/>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fecha 2">
            <a:extLst>
              <a:ext uri="{FF2B5EF4-FFF2-40B4-BE49-F238E27FC236}">
                <a16:creationId xmlns:a16="http://schemas.microsoft.com/office/drawing/2014/main" id="{F74A97BF-4930-61FA-101D-8488AF12D92C}"/>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4" name="Marcador de pie de página 3">
            <a:extLst>
              <a:ext uri="{FF2B5EF4-FFF2-40B4-BE49-F238E27FC236}">
                <a16:creationId xmlns:a16="http://schemas.microsoft.com/office/drawing/2014/main" id="{0D447B33-E26D-10C8-4274-1D908EC0940A}"/>
              </a:ext>
            </a:extLst>
          </p:cNvPr>
          <p:cNvSpPr>
            <a:spLocks noGrp="1"/>
          </p:cNvSpPr>
          <p:nvPr>
            <p:ph type="ftr" sz="quarter" idx="11"/>
          </p:nvPr>
        </p:nvSpPr>
        <p:spPr/>
        <p:txBody>
          <a:bodyPr/>
          <a:lstStyle/>
          <a:p>
            <a:endParaRPr lang="es-NI"/>
          </a:p>
        </p:txBody>
      </p:sp>
      <p:sp>
        <p:nvSpPr>
          <p:cNvPr id="5" name="Marcador de número de diapositiva 4">
            <a:extLst>
              <a:ext uri="{FF2B5EF4-FFF2-40B4-BE49-F238E27FC236}">
                <a16:creationId xmlns:a16="http://schemas.microsoft.com/office/drawing/2014/main" id="{30B81FD5-57EA-E130-EA2A-223A46A05980}"/>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2309768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C769C85-78C8-EC78-74E2-E56544A33FF9}"/>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3" name="Marcador de pie de página 2">
            <a:extLst>
              <a:ext uri="{FF2B5EF4-FFF2-40B4-BE49-F238E27FC236}">
                <a16:creationId xmlns:a16="http://schemas.microsoft.com/office/drawing/2014/main" id="{09DC69B7-8970-E568-5C4F-614AF094BAF0}"/>
              </a:ext>
            </a:extLst>
          </p:cNvPr>
          <p:cNvSpPr>
            <a:spLocks noGrp="1"/>
          </p:cNvSpPr>
          <p:nvPr>
            <p:ph type="ftr" sz="quarter" idx="11"/>
          </p:nvPr>
        </p:nvSpPr>
        <p:spPr/>
        <p:txBody>
          <a:bodyPr/>
          <a:lstStyle/>
          <a:p>
            <a:endParaRPr lang="es-NI"/>
          </a:p>
        </p:txBody>
      </p:sp>
      <p:sp>
        <p:nvSpPr>
          <p:cNvPr id="4" name="Marcador de número de diapositiva 3">
            <a:extLst>
              <a:ext uri="{FF2B5EF4-FFF2-40B4-BE49-F238E27FC236}">
                <a16:creationId xmlns:a16="http://schemas.microsoft.com/office/drawing/2014/main" id="{4C82C1E8-B467-CF3D-E76A-DCCDFFD06856}"/>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2217358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F31402-CD5F-2D5E-B34F-E2A11E8A0F9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contenido 2">
            <a:extLst>
              <a:ext uri="{FF2B5EF4-FFF2-40B4-BE49-F238E27FC236}">
                <a16:creationId xmlns:a16="http://schemas.microsoft.com/office/drawing/2014/main" id="{07BE1F7E-B0FD-65EE-E0C1-329721D47B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texto 3">
            <a:extLst>
              <a:ext uri="{FF2B5EF4-FFF2-40B4-BE49-F238E27FC236}">
                <a16:creationId xmlns:a16="http://schemas.microsoft.com/office/drawing/2014/main" id="{B4034D7B-94F2-45B9-FDCF-D3FC6AABA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6184B26-1739-8C18-F153-7E2470ABB930}"/>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6" name="Marcador de pie de página 5">
            <a:extLst>
              <a:ext uri="{FF2B5EF4-FFF2-40B4-BE49-F238E27FC236}">
                <a16:creationId xmlns:a16="http://schemas.microsoft.com/office/drawing/2014/main" id="{A9A30FC7-A1A3-03AD-2F4B-DBA9284743F8}"/>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A394B866-718C-400A-38B0-83233BFA4300}"/>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3401844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EFFF6-EA11-8C0C-B520-0FCF0341BCE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NI"/>
          </a:p>
        </p:txBody>
      </p:sp>
      <p:sp>
        <p:nvSpPr>
          <p:cNvPr id="3" name="Marcador de posición de imagen 2">
            <a:extLst>
              <a:ext uri="{FF2B5EF4-FFF2-40B4-BE49-F238E27FC236}">
                <a16:creationId xmlns:a16="http://schemas.microsoft.com/office/drawing/2014/main" id="{9A78A885-EB14-F337-53EC-1826EF4520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NI"/>
          </a:p>
        </p:txBody>
      </p:sp>
      <p:sp>
        <p:nvSpPr>
          <p:cNvPr id="4" name="Marcador de texto 3">
            <a:extLst>
              <a:ext uri="{FF2B5EF4-FFF2-40B4-BE49-F238E27FC236}">
                <a16:creationId xmlns:a16="http://schemas.microsoft.com/office/drawing/2014/main" id="{543E7D8E-4223-24FC-67F9-DF8512342F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6778372-8CB5-E69F-1A23-334A0DFC8A65}"/>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6" name="Marcador de pie de página 5">
            <a:extLst>
              <a:ext uri="{FF2B5EF4-FFF2-40B4-BE49-F238E27FC236}">
                <a16:creationId xmlns:a16="http://schemas.microsoft.com/office/drawing/2014/main" id="{279C91CF-9008-B6FF-F506-35670536601C}"/>
              </a:ext>
            </a:extLst>
          </p:cNvPr>
          <p:cNvSpPr>
            <a:spLocks noGrp="1"/>
          </p:cNvSpPr>
          <p:nvPr>
            <p:ph type="ftr" sz="quarter" idx="11"/>
          </p:nvPr>
        </p:nvSpPr>
        <p:spPr/>
        <p:txBody>
          <a:bodyPr/>
          <a:lstStyle/>
          <a:p>
            <a:endParaRPr lang="es-NI"/>
          </a:p>
        </p:txBody>
      </p:sp>
      <p:sp>
        <p:nvSpPr>
          <p:cNvPr id="7" name="Marcador de número de diapositiva 6">
            <a:extLst>
              <a:ext uri="{FF2B5EF4-FFF2-40B4-BE49-F238E27FC236}">
                <a16:creationId xmlns:a16="http://schemas.microsoft.com/office/drawing/2014/main" id="{D31F329A-6CA0-9ECE-D679-D464915D764A}"/>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2659989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E7F6EF-E348-B0C7-CA2A-3F5DC672B78E}"/>
              </a:ext>
            </a:extLst>
          </p:cNvPr>
          <p:cNvSpPr>
            <a:spLocks noGrp="1"/>
          </p:cNvSpPr>
          <p:nvPr>
            <p:ph type="title"/>
          </p:nvPr>
        </p:nvSpPr>
        <p:spPr/>
        <p:txBody>
          <a:bodyPr/>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9A6B239E-5C44-202A-39BB-E0B432C9962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879EAC12-6F45-C991-2FFA-2C2B215C2380}"/>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5" name="Marcador de pie de página 4">
            <a:extLst>
              <a:ext uri="{FF2B5EF4-FFF2-40B4-BE49-F238E27FC236}">
                <a16:creationId xmlns:a16="http://schemas.microsoft.com/office/drawing/2014/main" id="{93D5C2D0-2BDC-BDDD-0014-1E007B55C121}"/>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23EAC1B0-741F-65C8-F1A1-CA681F3EC463}"/>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1402449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4F53DEA-51E7-9124-1903-71B7BB3196A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NI"/>
          </a:p>
        </p:txBody>
      </p:sp>
      <p:sp>
        <p:nvSpPr>
          <p:cNvPr id="3" name="Marcador de texto vertical 2">
            <a:extLst>
              <a:ext uri="{FF2B5EF4-FFF2-40B4-BE49-F238E27FC236}">
                <a16:creationId xmlns:a16="http://schemas.microsoft.com/office/drawing/2014/main" id="{BA5B3667-9B1B-D12F-7086-C24DCA269AE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3CEF39F9-9C31-64B2-4FCC-2C4276336C14}"/>
              </a:ext>
            </a:extLst>
          </p:cNvPr>
          <p:cNvSpPr>
            <a:spLocks noGrp="1"/>
          </p:cNvSpPr>
          <p:nvPr>
            <p:ph type="dt" sz="half" idx="10"/>
          </p:nvPr>
        </p:nvSpPr>
        <p:spPr/>
        <p:txBody>
          <a:bodyPr/>
          <a:lstStyle/>
          <a:p>
            <a:fld id="{30B574ED-7ED3-4C6C-9A99-DC2B4CB5C01B}" type="datetimeFigureOut">
              <a:rPr lang="es-NI" smtClean="0"/>
              <a:t>21/10/2025</a:t>
            </a:fld>
            <a:endParaRPr lang="es-NI"/>
          </a:p>
        </p:txBody>
      </p:sp>
      <p:sp>
        <p:nvSpPr>
          <p:cNvPr id="5" name="Marcador de pie de página 4">
            <a:extLst>
              <a:ext uri="{FF2B5EF4-FFF2-40B4-BE49-F238E27FC236}">
                <a16:creationId xmlns:a16="http://schemas.microsoft.com/office/drawing/2014/main" id="{C85A242C-9BF0-EB30-B35E-663C97021E20}"/>
              </a:ext>
            </a:extLst>
          </p:cNvPr>
          <p:cNvSpPr>
            <a:spLocks noGrp="1"/>
          </p:cNvSpPr>
          <p:nvPr>
            <p:ph type="ftr" sz="quarter" idx="11"/>
          </p:nvPr>
        </p:nvSpPr>
        <p:spPr/>
        <p:txBody>
          <a:bodyPr/>
          <a:lstStyle/>
          <a:p>
            <a:endParaRPr lang="es-NI"/>
          </a:p>
        </p:txBody>
      </p:sp>
      <p:sp>
        <p:nvSpPr>
          <p:cNvPr id="6" name="Marcador de número de diapositiva 5">
            <a:extLst>
              <a:ext uri="{FF2B5EF4-FFF2-40B4-BE49-F238E27FC236}">
                <a16:creationId xmlns:a16="http://schemas.microsoft.com/office/drawing/2014/main" id="{BD13E4BB-E7A7-4288-70E1-A8FA6AAE71DC}"/>
              </a:ext>
            </a:extLst>
          </p:cNvPr>
          <p:cNvSpPr>
            <a:spLocks noGrp="1"/>
          </p:cNvSpPr>
          <p:nvPr>
            <p:ph type="sldNum" sz="quarter" idx="12"/>
          </p:nvPr>
        </p:nvSpPr>
        <p:spPr/>
        <p:txBody>
          <a:bodyPr/>
          <a:lstStyle/>
          <a:p>
            <a:fld id="{57F96380-AF41-4C38-BE31-F4DEE6C54D53}" type="slidenum">
              <a:rPr lang="es-NI" smtClean="0"/>
              <a:t>‹Nº›</a:t>
            </a:fld>
            <a:endParaRPr lang="es-NI"/>
          </a:p>
        </p:txBody>
      </p:sp>
    </p:spTree>
    <p:extLst>
      <p:ext uri="{BB962C8B-B14F-4D97-AF65-F5344CB8AC3E}">
        <p14:creationId xmlns:p14="http://schemas.microsoft.com/office/powerpoint/2010/main" val="2349385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C9D9117-498B-FDD5-551D-6AF6BAB8A4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NI"/>
          </a:p>
        </p:txBody>
      </p:sp>
      <p:sp>
        <p:nvSpPr>
          <p:cNvPr id="3" name="Marcador de texto 2">
            <a:extLst>
              <a:ext uri="{FF2B5EF4-FFF2-40B4-BE49-F238E27FC236}">
                <a16:creationId xmlns:a16="http://schemas.microsoft.com/office/drawing/2014/main" id="{5BE2A293-430A-FD23-1F76-CC36A10917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NI"/>
          </a:p>
        </p:txBody>
      </p:sp>
      <p:sp>
        <p:nvSpPr>
          <p:cNvPr id="4" name="Marcador de fecha 3">
            <a:extLst>
              <a:ext uri="{FF2B5EF4-FFF2-40B4-BE49-F238E27FC236}">
                <a16:creationId xmlns:a16="http://schemas.microsoft.com/office/drawing/2014/main" id="{B02D6FCF-85F7-9C4B-DE95-63C10784C6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574ED-7ED3-4C6C-9A99-DC2B4CB5C01B}" type="datetimeFigureOut">
              <a:rPr lang="es-NI" smtClean="0"/>
              <a:t>21/10/2025</a:t>
            </a:fld>
            <a:endParaRPr lang="es-NI"/>
          </a:p>
        </p:txBody>
      </p:sp>
      <p:sp>
        <p:nvSpPr>
          <p:cNvPr id="5" name="Marcador de pie de página 4">
            <a:extLst>
              <a:ext uri="{FF2B5EF4-FFF2-40B4-BE49-F238E27FC236}">
                <a16:creationId xmlns:a16="http://schemas.microsoft.com/office/drawing/2014/main" id="{9E6D3362-DF33-DEF1-6EA1-82EF2FB203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NI"/>
          </a:p>
        </p:txBody>
      </p:sp>
      <p:sp>
        <p:nvSpPr>
          <p:cNvPr id="6" name="Marcador de número de diapositiva 5">
            <a:extLst>
              <a:ext uri="{FF2B5EF4-FFF2-40B4-BE49-F238E27FC236}">
                <a16:creationId xmlns:a16="http://schemas.microsoft.com/office/drawing/2014/main" id="{AB51D9F2-FB28-DB4A-8DFA-7D159167B5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F96380-AF41-4C38-BE31-F4DEE6C54D53}" type="slidenum">
              <a:rPr lang="es-NI" smtClean="0"/>
              <a:t>‹Nº›</a:t>
            </a:fld>
            <a:endParaRPr lang="es-NI"/>
          </a:p>
        </p:txBody>
      </p:sp>
    </p:spTree>
    <p:extLst>
      <p:ext uri="{BB962C8B-B14F-4D97-AF65-F5344CB8AC3E}">
        <p14:creationId xmlns:p14="http://schemas.microsoft.com/office/powerpoint/2010/main" val="3234167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creiporlocualhable.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creiporlocualhable.com/"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CE1992A4-4FA4-63F6-935B-931536921DDC}"/>
              </a:ext>
            </a:extLst>
          </p:cNvPr>
          <p:cNvPicPr>
            <a:picLocks noChangeAspect="1"/>
          </p:cNvPicPr>
          <p:nvPr/>
        </p:nvPicPr>
        <p:blipFill>
          <a:blip r:embed="rId2"/>
          <a:srcRect l="7508" t="9206" r="8689" b="9206"/>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869975FB-9ED4-282D-3202-E86793CE4909}"/>
              </a:ext>
            </a:extLst>
          </p:cNvPr>
          <p:cNvSpPr txBox="1"/>
          <p:nvPr/>
        </p:nvSpPr>
        <p:spPr>
          <a:xfrm>
            <a:off x="1012725" y="446624"/>
            <a:ext cx="4975119" cy="6278642"/>
          </a:xfrm>
          <a:prstGeom prst="rect">
            <a:avLst/>
          </a:prstGeom>
          <a:noFill/>
        </p:spPr>
        <p:txBody>
          <a:bodyPr wrap="square" rtlCol="0">
            <a:spAutoFit/>
          </a:bodyPr>
          <a:lstStyle/>
          <a:p>
            <a:pPr algn="ctr"/>
            <a:r>
              <a:rPr lang="es-ES" sz="2000" b="1" dirty="0">
                <a:effectLst>
                  <a:outerShdw blurRad="38100" dist="38100" dir="2700000" algn="tl">
                    <a:srgbClr val="000000">
                      <a:alpha val="43137"/>
                    </a:srgbClr>
                  </a:outerShdw>
                </a:effectLst>
                <a:latin typeface="Arial Narrow" panose="020B0606020202030204" pitchFamily="34" charset="0"/>
              </a:rPr>
              <a:t>“LA RIQUEZA NO PUEDE COMPARAR LA REDENCIÓN”</a:t>
            </a:r>
          </a:p>
          <a:p>
            <a:pPr algn="ctr"/>
            <a:r>
              <a:rPr lang="es-ES" sz="2000" b="1" dirty="0">
                <a:effectLst>
                  <a:outerShdw blurRad="38100" dist="38100" dir="2700000" algn="tl">
                    <a:srgbClr val="000000">
                      <a:alpha val="43137"/>
                    </a:srgbClr>
                  </a:outerShdw>
                </a:effectLst>
                <a:latin typeface="Arial Narrow" panose="020B0606020202030204" pitchFamily="34" charset="0"/>
              </a:rPr>
              <a:t>(Salmos.49: 1- 20)</a:t>
            </a:r>
          </a:p>
          <a:p>
            <a:pPr algn="just"/>
            <a:r>
              <a:rPr lang="es-ES" sz="1900" b="1" u="sng" dirty="0">
                <a:effectLst>
                  <a:outerShdw blurRad="38100" dist="38100" dir="2700000" algn="tl">
                    <a:srgbClr val="000000">
                      <a:alpha val="43137"/>
                    </a:srgbClr>
                  </a:outerShdw>
                </a:effectLst>
                <a:latin typeface="Arial Narrow" panose="020B0606020202030204" pitchFamily="34" charset="0"/>
              </a:rPr>
              <a:t>INTRODUCCIÓN</a:t>
            </a:r>
            <a:r>
              <a:rPr lang="es-ES" sz="1900" b="1" dirty="0">
                <a:effectLst>
                  <a:outerShdw blurRad="38100" dist="38100" dir="2700000" algn="tl">
                    <a:srgbClr val="000000">
                      <a:alpha val="43137"/>
                    </a:srgbClr>
                  </a:outerShdw>
                </a:effectLst>
                <a:latin typeface="Arial Narrow" panose="020B0606020202030204" pitchFamily="34" charset="0"/>
              </a:rPr>
              <a:t>:</a:t>
            </a:r>
          </a:p>
          <a:p>
            <a:pPr marL="354013" indent="-280988" algn="just">
              <a:buFont typeface="+mj-lt"/>
              <a:buAutoNum type="alphaUcPeriod"/>
            </a:pPr>
            <a:r>
              <a:rPr lang="es-ES" sz="1900" dirty="0">
                <a:latin typeface="Arial Narrow" panose="020B0606020202030204" pitchFamily="34" charset="0"/>
              </a:rPr>
              <a:t>El </a:t>
            </a:r>
            <a:r>
              <a:rPr lang="es-ES" sz="1900" b="1" dirty="0">
                <a:latin typeface="Arial Narrow" panose="020B0606020202030204" pitchFamily="34" charset="0"/>
              </a:rPr>
              <a:t>(Salm.49)</a:t>
            </a:r>
            <a:r>
              <a:rPr lang="es-ES" sz="1900" dirty="0">
                <a:latin typeface="Arial Narrow" panose="020B0606020202030204" pitchFamily="34" charset="0"/>
              </a:rPr>
              <a:t>, es un salmo sapiencial que se atribuye a los hijos de Coré… </a:t>
            </a:r>
          </a:p>
          <a:p>
            <a:pPr marL="530225" indent="-265113" algn="just">
              <a:buFont typeface="+mj-lt"/>
              <a:buAutoNum type="arabicPeriod"/>
            </a:pPr>
            <a:r>
              <a:rPr lang="es-ES" sz="1900" dirty="0">
                <a:latin typeface="Arial Narrow" panose="020B0606020202030204" pitchFamily="34" charset="0"/>
              </a:rPr>
              <a:t>Un grupo de levitas que se encargaban de la música y la adoración en el templo de Jerusalén. </a:t>
            </a:r>
          </a:p>
          <a:p>
            <a:pPr marL="530225" indent="-265113" algn="just">
              <a:buFont typeface="+mj-lt"/>
              <a:buAutoNum type="arabicPeriod"/>
            </a:pPr>
            <a:r>
              <a:rPr lang="es-ES" sz="1900" dirty="0">
                <a:latin typeface="Arial Narrow" panose="020B0606020202030204" pitchFamily="34" charset="0"/>
              </a:rPr>
              <a:t>Aunque no se especifica el autor exacto, se cree que fue escrito durante el período postexílico, después del regreso de los judíos del exilio en  Babilonia (siglo VI a.C.)</a:t>
            </a:r>
          </a:p>
          <a:p>
            <a:pPr marL="354013" indent="-277813" algn="just">
              <a:buFont typeface="+mj-lt"/>
              <a:buAutoNum type="alphaUcPeriod" startAt="2"/>
            </a:pPr>
            <a:r>
              <a:rPr lang="es-ES" sz="1900" dirty="0">
                <a:latin typeface="Arial Narrow" panose="020B0606020202030204" pitchFamily="34" charset="0"/>
              </a:rPr>
              <a:t>En ese momento, la sociedad judía estaba experimentando un período de gran cambio y reflexión. </a:t>
            </a:r>
          </a:p>
          <a:p>
            <a:pPr marL="530225" indent="-277813" algn="just">
              <a:buFont typeface="+mj-lt"/>
              <a:buAutoNum type="arabicPeriod"/>
            </a:pPr>
            <a:r>
              <a:rPr lang="es-ES" sz="1900" dirty="0">
                <a:latin typeface="Arial Narrow" panose="020B0606020202030204" pitchFamily="34" charset="0"/>
              </a:rPr>
              <a:t>Después de la destrucción del templo de Jerusalén y el exilio.</a:t>
            </a:r>
          </a:p>
          <a:p>
            <a:pPr marL="530225" indent="-277813" algn="just">
              <a:buFont typeface="+mj-lt"/>
              <a:buAutoNum type="arabicPeriod"/>
            </a:pPr>
            <a:r>
              <a:rPr lang="es-ES" sz="1900" dirty="0">
                <a:latin typeface="Arial Narrow" panose="020B0606020202030204" pitchFamily="34" charset="0"/>
              </a:rPr>
              <a:t>Los judíos se vieron obligados a reevaluar su relación con Dios y su comprensión de la justicia divina.</a:t>
            </a:r>
            <a:endParaRPr lang="es-NI" sz="1900" dirty="0">
              <a:latin typeface="Arial Narrow" panose="020B0606020202030204" pitchFamily="34" charset="0"/>
            </a:endParaRPr>
          </a:p>
        </p:txBody>
      </p:sp>
      <p:sp>
        <p:nvSpPr>
          <p:cNvPr id="3" name="CuadroTexto 2">
            <a:extLst>
              <a:ext uri="{FF2B5EF4-FFF2-40B4-BE49-F238E27FC236}">
                <a16:creationId xmlns:a16="http://schemas.microsoft.com/office/drawing/2014/main" id="{5B223B63-0281-DE94-C709-6EF3A451A01D}"/>
              </a:ext>
            </a:extLst>
          </p:cNvPr>
          <p:cNvSpPr txBox="1"/>
          <p:nvPr/>
        </p:nvSpPr>
        <p:spPr>
          <a:xfrm>
            <a:off x="6204156" y="295900"/>
            <a:ext cx="4857133" cy="5647700"/>
          </a:xfrm>
          <a:prstGeom prst="rect">
            <a:avLst/>
          </a:prstGeom>
          <a:noFill/>
        </p:spPr>
        <p:txBody>
          <a:bodyPr wrap="square" rtlCol="0">
            <a:spAutoFit/>
          </a:bodyPr>
          <a:lstStyle/>
          <a:p>
            <a:pPr marL="342900" indent="-254000" algn="just">
              <a:buFont typeface="+mj-lt"/>
              <a:buAutoNum type="alphaUcPeriod" startAt="3"/>
            </a:pPr>
            <a:r>
              <a:rPr lang="es-ES" sz="1900" dirty="0">
                <a:latin typeface="Arial Narrow" panose="020B0606020202030204" pitchFamily="34" charset="0"/>
              </a:rPr>
              <a:t>El </a:t>
            </a:r>
            <a:r>
              <a:rPr lang="es-ES" sz="1900" b="1" dirty="0">
                <a:latin typeface="Arial Narrow" panose="020B0606020202030204" pitchFamily="34" charset="0"/>
              </a:rPr>
              <a:t>(Salm.49)</a:t>
            </a:r>
            <a:r>
              <a:rPr lang="es-ES" sz="1900" dirty="0">
                <a:latin typeface="Arial Narrow" panose="020B0606020202030204" pitchFamily="34" charset="0"/>
              </a:rPr>
              <a:t>, refleja esa búsqueda de sentido y sabiduría en un mundo que parecía haber sido trastornado.</a:t>
            </a:r>
          </a:p>
          <a:p>
            <a:pPr marL="342900" indent="-254000" algn="just">
              <a:buFont typeface="+mj-lt"/>
              <a:buAutoNum type="alphaUcPeriod" startAt="3"/>
            </a:pPr>
            <a:r>
              <a:rPr lang="es-ES" sz="1900" dirty="0">
                <a:latin typeface="Arial Narrow" panose="020B0606020202030204" pitchFamily="34" charset="0"/>
              </a:rPr>
              <a:t>El propósito del </a:t>
            </a:r>
            <a:r>
              <a:rPr lang="es-ES" sz="1900" b="1" dirty="0">
                <a:latin typeface="Arial Narrow" panose="020B0606020202030204" pitchFamily="34" charset="0"/>
              </a:rPr>
              <a:t>(Salm.49)</a:t>
            </a:r>
            <a:r>
              <a:rPr lang="es-ES" sz="1900" dirty="0">
                <a:latin typeface="Arial Narrow" panose="020B0606020202030204" pitchFamily="34" charset="0"/>
              </a:rPr>
              <a:t>, es enseñar a los creyentes a no confiar en las riquezas y el poder material, sino en la sabiduría y la providencia de Dios. </a:t>
            </a:r>
          </a:p>
          <a:p>
            <a:pPr marL="530225" indent="-280988" algn="just">
              <a:buFont typeface="+mj-lt"/>
              <a:buAutoNum type="arabicPeriod"/>
            </a:pPr>
            <a:r>
              <a:rPr lang="es-ES" sz="1900" dirty="0">
                <a:latin typeface="Arial Narrow" panose="020B0606020202030204" pitchFamily="34" charset="0"/>
              </a:rPr>
              <a:t>El salmista argumenta que la riqueza no puede comprar la salvación, ni la vida eterna.</a:t>
            </a:r>
          </a:p>
          <a:p>
            <a:pPr marL="530225" indent="-280988" algn="just">
              <a:buFont typeface="+mj-lt"/>
              <a:buAutoNum type="arabicPeriod"/>
            </a:pPr>
            <a:r>
              <a:rPr lang="es-ES" sz="1900" dirty="0">
                <a:latin typeface="Arial Narrow" panose="020B0606020202030204" pitchFamily="34" charset="0"/>
              </a:rPr>
              <a:t>Que todos, ricos y pobres, deben enfrentar la muerte y rendir cuentas ante Dios </a:t>
            </a:r>
            <a:r>
              <a:rPr lang="es-ES" sz="1900" b="1" dirty="0">
                <a:latin typeface="Arial Narrow" panose="020B0606020202030204" pitchFamily="34" charset="0"/>
              </a:rPr>
              <a:t>(Heb.9: 27)</a:t>
            </a:r>
          </a:p>
          <a:p>
            <a:pPr marL="354013" indent="-280988" algn="just">
              <a:buFont typeface="+mj-lt"/>
              <a:buAutoNum type="alphaUcPeriod" startAt="5"/>
            </a:pPr>
            <a:r>
              <a:rPr lang="es-ES" sz="1900" dirty="0">
                <a:latin typeface="Arial Narrow" panose="020B0606020202030204" pitchFamily="34" charset="0"/>
              </a:rPr>
              <a:t>Los temas principales del </a:t>
            </a:r>
            <a:r>
              <a:rPr lang="es-ES" sz="1900" b="1" dirty="0">
                <a:latin typeface="Arial Narrow" panose="020B0606020202030204" pitchFamily="34" charset="0"/>
              </a:rPr>
              <a:t>(Salm.49)</a:t>
            </a:r>
            <a:r>
              <a:rPr lang="es-ES" sz="1900" dirty="0">
                <a:latin typeface="Arial Narrow" panose="020B0606020202030204" pitchFamily="34" charset="0"/>
              </a:rPr>
              <a:t>, son…</a:t>
            </a:r>
          </a:p>
          <a:p>
            <a:pPr marL="530225" indent="-261938" algn="just">
              <a:buFont typeface="+mj-lt"/>
              <a:buAutoNum type="arabicPeriod"/>
            </a:pPr>
            <a:r>
              <a:rPr lang="es-ES" sz="1900" dirty="0">
                <a:latin typeface="Arial Narrow" panose="020B0606020202030204" pitchFamily="34" charset="0"/>
              </a:rPr>
              <a:t>La vanidad de las riquezas materiales. </a:t>
            </a:r>
          </a:p>
          <a:p>
            <a:pPr marL="530225" indent="-261938" algn="just">
              <a:buFont typeface="+mj-lt"/>
              <a:buAutoNum type="arabicPeriod"/>
            </a:pPr>
            <a:r>
              <a:rPr lang="es-ES" sz="1900" dirty="0">
                <a:latin typeface="Arial Narrow" panose="020B0606020202030204" pitchFamily="34" charset="0"/>
              </a:rPr>
              <a:t>La importancia de la sabiduría y la inteligencia espiritual. </a:t>
            </a:r>
          </a:p>
          <a:p>
            <a:pPr marL="530225" indent="-261938" algn="just">
              <a:buFont typeface="+mj-lt"/>
              <a:buAutoNum type="arabicPeriod"/>
            </a:pPr>
            <a:r>
              <a:rPr lang="es-ES" sz="1900" dirty="0">
                <a:latin typeface="Arial Narrow" panose="020B0606020202030204" pitchFamily="34" charset="0"/>
              </a:rPr>
              <a:t>La igualdad de todos ante la muerte y el juicio de Dios. </a:t>
            </a:r>
          </a:p>
          <a:p>
            <a:pPr marL="530225" indent="-261938" algn="just">
              <a:buFont typeface="+mj-lt"/>
              <a:buAutoNum type="arabicPeriod"/>
            </a:pPr>
            <a:r>
              <a:rPr lang="es-ES" sz="1900" dirty="0">
                <a:latin typeface="Arial Narrow" panose="020B0606020202030204" pitchFamily="34" charset="0"/>
              </a:rPr>
              <a:t>La necesidad de confiar en Dios y no en las riquezas.</a:t>
            </a:r>
            <a:endParaRPr lang="es-NI" sz="1900" dirty="0">
              <a:latin typeface="Arial Narrow" panose="020B0606020202030204" pitchFamily="34" charset="0"/>
            </a:endParaRPr>
          </a:p>
        </p:txBody>
      </p:sp>
      <p:sp>
        <p:nvSpPr>
          <p:cNvPr id="4" name="Rectángulo: esquinas redondeadas 3">
            <a:extLst>
              <a:ext uri="{FF2B5EF4-FFF2-40B4-BE49-F238E27FC236}">
                <a16:creationId xmlns:a16="http://schemas.microsoft.com/office/drawing/2014/main" id="{374D3D14-2342-2183-5D98-9B69977D1A6A}"/>
              </a:ext>
            </a:extLst>
          </p:cNvPr>
          <p:cNvSpPr/>
          <p:nvPr/>
        </p:nvSpPr>
        <p:spPr>
          <a:xfrm>
            <a:off x="6204157" y="5825614"/>
            <a:ext cx="4857132" cy="899652"/>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21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 de la manera que está establecido para los hombres que mueran una sola vez, y después de esto el juicio</a:t>
            </a:r>
            <a:endParaRPr lang="es-NI" sz="21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2036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additive="base">
                                        <p:cTn id="3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anim calcmode="lin" valueType="num">
                                      <p:cBhvr additive="base">
                                        <p:cTn id="4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 calcmode="lin" valueType="num">
                                      <p:cBhvr>
                                        <p:cTn id="4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9" dur="500"/>
                                        <p:tgtEl>
                                          <p:spTgt spid="2">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2">
                                            <p:txEl>
                                              <p:pRg st="7" end="7"/>
                                            </p:txEl>
                                          </p:spTgt>
                                        </p:tgtEl>
                                        <p:attrNameLst>
                                          <p:attrName>style.visibility</p:attrName>
                                        </p:attrNameLst>
                                      </p:cBhvr>
                                      <p:to>
                                        <p:strVal val="visible"/>
                                      </p:to>
                                    </p:set>
                                    <p:anim calcmode="lin" valueType="num">
                                      <p:cBhvr additive="base">
                                        <p:cTn id="54"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
                                            <p:txEl>
                                              <p:pRg st="8" end="8"/>
                                            </p:txEl>
                                          </p:spTgt>
                                        </p:tgtEl>
                                        <p:attrNameLst>
                                          <p:attrName>style.visibility</p:attrName>
                                        </p:attrNameLst>
                                      </p:cBhvr>
                                      <p:to>
                                        <p:strVal val="visible"/>
                                      </p:to>
                                    </p:set>
                                    <p:anim calcmode="lin" valueType="num">
                                      <p:cBhvr additive="base">
                                        <p:cTn id="6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3">
                                            <p:txEl>
                                              <p:pRg st="0" end="0"/>
                                            </p:txEl>
                                          </p:spTgt>
                                        </p:tgtEl>
                                        <p:attrNameLst>
                                          <p:attrName>style.visibility</p:attrName>
                                        </p:attrNameLst>
                                      </p:cBhvr>
                                      <p:to>
                                        <p:strVal val="visible"/>
                                      </p:to>
                                    </p:set>
                                    <p:anim calcmode="lin" valueType="num">
                                      <p:cBhvr>
                                        <p:cTn id="66"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67"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68" dur="500"/>
                                        <p:tgtEl>
                                          <p:spTgt spid="3">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3">
                                            <p:txEl>
                                              <p:pRg st="1" end="1"/>
                                            </p:txEl>
                                          </p:spTgt>
                                        </p:tgtEl>
                                        <p:attrNameLst>
                                          <p:attrName>style.visibility</p:attrName>
                                        </p:attrNameLst>
                                      </p:cBhvr>
                                      <p:to>
                                        <p:strVal val="visible"/>
                                      </p:to>
                                    </p:set>
                                    <p:anim calcmode="lin" valueType="num">
                                      <p:cBhvr>
                                        <p:cTn id="7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7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75" dur="500"/>
                                        <p:tgtEl>
                                          <p:spTgt spid="3">
                                            <p:txEl>
                                              <p:pRg st="1" end="1"/>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3">
                                            <p:txEl>
                                              <p:pRg st="2" end="2"/>
                                            </p:txEl>
                                          </p:spTgt>
                                        </p:tgtEl>
                                        <p:attrNameLst>
                                          <p:attrName>style.visibility</p:attrName>
                                        </p:attrNameLst>
                                      </p:cBhvr>
                                      <p:to>
                                        <p:strVal val="visible"/>
                                      </p:to>
                                    </p:set>
                                    <p:anim calcmode="lin" valueType="num">
                                      <p:cBhvr additive="base">
                                        <p:cTn id="8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3">
                                            <p:txEl>
                                              <p:pRg st="3" end="3"/>
                                            </p:txEl>
                                          </p:spTgt>
                                        </p:tgtEl>
                                        <p:attrNameLst>
                                          <p:attrName>style.visibility</p:attrName>
                                        </p:attrNameLst>
                                      </p:cBhvr>
                                      <p:to>
                                        <p:strVal val="visible"/>
                                      </p:to>
                                    </p:set>
                                    <p:anim calcmode="lin" valueType="num">
                                      <p:cBhvr additive="base">
                                        <p:cTn id="8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4"/>
                                        </p:tgtEl>
                                        <p:attrNameLst>
                                          <p:attrName>style.visibility</p:attrName>
                                        </p:attrNameLst>
                                      </p:cBhvr>
                                      <p:to>
                                        <p:strVal val="visible"/>
                                      </p:to>
                                    </p:set>
                                    <p:animEffect transition="in" filter="randombar(horizontal)">
                                      <p:cBhvr>
                                        <p:cTn id="92" dur="500"/>
                                        <p:tgtEl>
                                          <p:spTgt spid="4"/>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nodeType="clickEffect">
                                  <p:stCondLst>
                                    <p:cond delay="0"/>
                                  </p:stCondLst>
                                  <p:childTnLst>
                                    <p:set>
                                      <p:cBhvr>
                                        <p:cTn id="96" dur="1" fill="hold">
                                          <p:stCondLst>
                                            <p:cond delay="0"/>
                                          </p:stCondLst>
                                        </p:cTn>
                                        <p:tgtEl>
                                          <p:spTgt spid="3">
                                            <p:txEl>
                                              <p:pRg st="4" end="4"/>
                                            </p:txEl>
                                          </p:spTgt>
                                        </p:tgtEl>
                                        <p:attrNameLst>
                                          <p:attrName>style.visibility</p:attrName>
                                        </p:attrNameLst>
                                      </p:cBhvr>
                                      <p:to>
                                        <p:strVal val="visible"/>
                                      </p:to>
                                    </p:set>
                                    <p:anim calcmode="lin" valueType="num">
                                      <p:cBhvr>
                                        <p:cTn id="9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9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99" dur="500"/>
                                        <p:tgtEl>
                                          <p:spTgt spid="3">
                                            <p:txEl>
                                              <p:pRg st="4" end="4"/>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3">
                                            <p:txEl>
                                              <p:pRg st="5" end="5"/>
                                            </p:txEl>
                                          </p:spTgt>
                                        </p:tgtEl>
                                        <p:attrNameLst>
                                          <p:attrName>style.visibility</p:attrName>
                                        </p:attrNameLst>
                                      </p:cBhvr>
                                      <p:to>
                                        <p:strVal val="visible"/>
                                      </p:to>
                                    </p:set>
                                    <p:anim calcmode="lin" valueType="num">
                                      <p:cBhvr additive="base">
                                        <p:cTn id="10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0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nodeType="clickEffect">
                                  <p:stCondLst>
                                    <p:cond delay="0"/>
                                  </p:stCondLst>
                                  <p:childTnLst>
                                    <p:set>
                                      <p:cBhvr>
                                        <p:cTn id="109" dur="1" fill="hold">
                                          <p:stCondLst>
                                            <p:cond delay="0"/>
                                          </p:stCondLst>
                                        </p:cTn>
                                        <p:tgtEl>
                                          <p:spTgt spid="3">
                                            <p:txEl>
                                              <p:pRg st="6" end="6"/>
                                            </p:txEl>
                                          </p:spTgt>
                                        </p:tgtEl>
                                        <p:attrNameLst>
                                          <p:attrName>style.visibility</p:attrName>
                                        </p:attrNameLst>
                                      </p:cBhvr>
                                      <p:to>
                                        <p:strVal val="visible"/>
                                      </p:to>
                                    </p:set>
                                    <p:anim calcmode="lin" valueType="num">
                                      <p:cBhvr additive="base">
                                        <p:cTn id="11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 presetClass="entr" presetSubtype="4" fill="hold" nodeType="clickEffect">
                                  <p:stCondLst>
                                    <p:cond delay="0"/>
                                  </p:stCondLst>
                                  <p:childTnLst>
                                    <p:set>
                                      <p:cBhvr>
                                        <p:cTn id="115" dur="1" fill="hold">
                                          <p:stCondLst>
                                            <p:cond delay="0"/>
                                          </p:stCondLst>
                                        </p:cTn>
                                        <p:tgtEl>
                                          <p:spTgt spid="3">
                                            <p:txEl>
                                              <p:pRg st="7" end="7"/>
                                            </p:txEl>
                                          </p:spTgt>
                                        </p:tgtEl>
                                        <p:attrNameLst>
                                          <p:attrName>style.visibility</p:attrName>
                                        </p:attrNameLst>
                                      </p:cBhvr>
                                      <p:to>
                                        <p:strVal val="visible"/>
                                      </p:to>
                                    </p:set>
                                    <p:anim calcmode="lin" valueType="num">
                                      <p:cBhvr additive="base">
                                        <p:cTn id="11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1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nodeType="clickEffect">
                                  <p:stCondLst>
                                    <p:cond delay="0"/>
                                  </p:stCondLst>
                                  <p:childTnLst>
                                    <p:set>
                                      <p:cBhvr>
                                        <p:cTn id="121" dur="1" fill="hold">
                                          <p:stCondLst>
                                            <p:cond delay="0"/>
                                          </p:stCondLst>
                                        </p:cTn>
                                        <p:tgtEl>
                                          <p:spTgt spid="3">
                                            <p:txEl>
                                              <p:pRg st="8" end="8"/>
                                            </p:txEl>
                                          </p:spTgt>
                                        </p:tgtEl>
                                        <p:attrNameLst>
                                          <p:attrName>style.visibility</p:attrName>
                                        </p:attrNameLst>
                                      </p:cBhvr>
                                      <p:to>
                                        <p:strVal val="visible"/>
                                      </p:to>
                                    </p:set>
                                    <p:anim calcmode="lin" valueType="num">
                                      <p:cBhvr additive="base">
                                        <p:cTn id="12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3"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6D4CC-1829-FC17-B2CA-D7CDEED7537B}"/>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033090E2-4045-DDC7-3B1C-7DAF6CA29ECE}"/>
              </a:ext>
            </a:extLst>
          </p:cNvPr>
          <p:cNvPicPr>
            <a:picLocks noChangeAspect="1"/>
          </p:cNvPicPr>
          <p:nvPr/>
        </p:nvPicPr>
        <p:blipFill>
          <a:blip r:embed="rId2"/>
          <a:srcRect l="7508" t="9206" r="8689" b="9206"/>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6BC834D3-1327-BC4D-4B89-97853DAD9545}"/>
              </a:ext>
            </a:extLst>
          </p:cNvPr>
          <p:cNvSpPr txBox="1"/>
          <p:nvPr/>
        </p:nvSpPr>
        <p:spPr>
          <a:xfrm>
            <a:off x="1037300" y="312762"/>
            <a:ext cx="4911215" cy="6232475"/>
          </a:xfrm>
          <a:prstGeom prst="rect">
            <a:avLst/>
          </a:prstGeom>
          <a:noFill/>
        </p:spPr>
        <p:txBody>
          <a:bodyPr wrap="square" rtlCol="0">
            <a:spAutoFit/>
          </a:bodyPr>
          <a:lstStyle/>
          <a:p>
            <a:pPr marL="265113" indent="-223838" algn="just">
              <a:buFont typeface="+mj-lt"/>
              <a:buAutoNum type="romanUcPeriod"/>
            </a:pPr>
            <a:r>
              <a:rPr lang="es-ES" sz="1900" b="1" dirty="0">
                <a:effectLst>
                  <a:outerShdw blurRad="38100" dist="38100" dir="2700000" algn="tl">
                    <a:srgbClr val="000000">
                      <a:alpha val="43137"/>
                    </a:srgbClr>
                  </a:outerShdw>
                </a:effectLst>
                <a:latin typeface="Arial Narrow" panose="020B0606020202030204" pitchFamily="34" charset="0"/>
              </a:rPr>
              <a:t>LA VANIDAD DE LAS RIQUEZAS (Salm.49: 1 – 4)</a:t>
            </a:r>
          </a:p>
          <a:p>
            <a:pPr marL="354013" indent="-265113" algn="just">
              <a:buFont typeface="+mj-lt"/>
              <a:buAutoNum type="alphaUcPeriod"/>
            </a:pPr>
            <a:r>
              <a:rPr lang="es-ES" sz="1900" dirty="0">
                <a:latin typeface="Arial Narrow" panose="020B0606020202030204" pitchFamily="34" charset="0"/>
              </a:rPr>
              <a:t>El salmista convoca a toda la humanidad a escuchar una enseñanza sabia.</a:t>
            </a:r>
          </a:p>
          <a:p>
            <a:pPr marL="546100" indent="-280988" algn="just">
              <a:buFont typeface="+mj-lt"/>
              <a:buAutoNum type="arabicPeriod"/>
            </a:pPr>
            <a:r>
              <a:rPr lang="es-ES" sz="1900" dirty="0">
                <a:latin typeface="Arial Narrow" panose="020B0606020202030204" pitchFamily="34" charset="0"/>
              </a:rPr>
              <a:t>El salmista hablaba a todos, especialmente al rico y el pobre juntamente. </a:t>
            </a:r>
          </a:p>
          <a:p>
            <a:pPr marL="546100" indent="-280988" algn="just">
              <a:buFont typeface="+mj-lt"/>
              <a:buAutoNum type="arabicPeriod"/>
            </a:pPr>
            <a:r>
              <a:rPr lang="es-ES" sz="1900" dirty="0">
                <a:latin typeface="Arial Narrow" panose="020B0606020202030204" pitchFamily="34" charset="0"/>
              </a:rPr>
              <a:t>Tenía la esperanza de guiar a los que estaban preocupados por las riquezas de los malvados.</a:t>
            </a:r>
          </a:p>
          <a:p>
            <a:pPr marL="366713" indent="-277813" algn="just">
              <a:buFont typeface="+mj-lt"/>
              <a:buAutoNum type="alphaUcPeriod" startAt="2"/>
            </a:pPr>
            <a:r>
              <a:rPr lang="es-ES" sz="1900" dirty="0">
                <a:latin typeface="Arial Narrow" panose="020B0606020202030204" pitchFamily="34" charset="0"/>
              </a:rPr>
              <a:t>La palabra «mundo» (</a:t>
            </a:r>
            <a:r>
              <a:rPr lang="es-ES" sz="1900" dirty="0" err="1">
                <a:latin typeface="Arial Narrow" panose="020B0606020202030204" pitchFamily="34" charset="0"/>
              </a:rPr>
              <a:t>dRlRj</a:t>
            </a:r>
            <a:r>
              <a:rPr lang="es-ES" sz="1900" dirty="0">
                <a:latin typeface="Arial Narrow" panose="020B0606020202030204" pitchFamily="34" charset="0"/>
              </a:rPr>
              <a:t>, </a:t>
            </a:r>
            <a:r>
              <a:rPr lang="es-ES" sz="19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cheled</a:t>
            </a:r>
            <a:r>
              <a:rPr lang="es-ES" sz="1900" dirty="0">
                <a:latin typeface="Arial Narrow" panose="020B0606020202030204" pitchFamily="34" charset="0"/>
              </a:rPr>
              <a:t>) tiene que ver con «tiempo» y «cosas transitorias». Cualquiera en este mundo está sujeto a la naturaleza frágil de la existencia de este mundo.</a:t>
            </a:r>
          </a:p>
          <a:p>
            <a:pPr marL="530225" indent="-280988" algn="just">
              <a:buFont typeface="+mj-lt"/>
              <a:buAutoNum type="arabicPeriod"/>
            </a:pPr>
            <a:r>
              <a:rPr lang="es-ES" sz="1900" dirty="0">
                <a:latin typeface="Arial Narrow" panose="020B0606020202030204" pitchFamily="34" charset="0"/>
              </a:rPr>
              <a:t>El salmista hablaba a todos, especialmente al rico y el pobre juntamente. </a:t>
            </a:r>
          </a:p>
          <a:p>
            <a:pPr marL="633413" indent="-261938" algn="just">
              <a:buFont typeface="+mj-lt"/>
              <a:buAutoNum type="alphaLcParenR"/>
            </a:pPr>
            <a:r>
              <a:rPr lang="es-ES" sz="1900" dirty="0">
                <a:latin typeface="Arial Narrow" panose="020B0606020202030204" pitchFamily="34" charset="0"/>
              </a:rPr>
              <a:t>Sea que una persona tenga riquezas en abundancia o no tenga suficiente dinero para comprar el pan de cada día, se le pide que reciba la amonestación que da este salmo. </a:t>
            </a:r>
          </a:p>
          <a:p>
            <a:pPr marL="633413" lvl="0" indent="-261938" algn="just">
              <a:buFont typeface="+mj-lt"/>
              <a:buAutoNum type="alphaLcParenR"/>
            </a:pPr>
            <a:r>
              <a:rPr lang="es-ES" sz="1900" dirty="0">
                <a:solidFill>
                  <a:prstClr val="black"/>
                </a:solidFill>
                <a:latin typeface="Arial Narrow" panose="020B0606020202030204" pitchFamily="34" charset="0"/>
              </a:rPr>
              <a:t>Se necesita de esta perspectiva más amplia porque el tema se relacionará con la humanidad en general.</a:t>
            </a:r>
          </a:p>
        </p:txBody>
      </p:sp>
      <p:sp>
        <p:nvSpPr>
          <p:cNvPr id="7" name="CuadroTexto 6">
            <a:extLst>
              <a:ext uri="{FF2B5EF4-FFF2-40B4-BE49-F238E27FC236}">
                <a16:creationId xmlns:a16="http://schemas.microsoft.com/office/drawing/2014/main" id="{3EF2F110-E24C-778C-DCDA-3865DC977347}"/>
              </a:ext>
            </a:extLst>
          </p:cNvPr>
          <p:cNvSpPr txBox="1"/>
          <p:nvPr/>
        </p:nvSpPr>
        <p:spPr>
          <a:xfrm>
            <a:off x="6243487" y="312762"/>
            <a:ext cx="4763727" cy="4478149"/>
          </a:xfrm>
          <a:prstGeom prst="rect">
            <a:avLst/>
          </a:prstGeom>
          <a:noFill/>
        </p:spPr>
        <p:txBody>
          <a:bodyPr wrap="square" rtlCol="0">
            <a:spAutoFit/>
          </a:bodyPr>
          <a:lstStyle/>
          <a:p>
            <a:pPr marL="530225" marR="0" lvl="0" indent="-265113" algn="just" defTabSz="914400" rtl="0" eaLnBrk="1" fontAlgn="auto" latinLnBrk="0" hangingPunct="1">
              <a:lnSpc>
                <a:spcPct val="100000"/>
              </a:lnSpc>
              <a:spcBef>
                <a:spcPts val="0"/>
              </a:spcBef>
              <a:spcAft>
                <a:spcPts val="0"/>
              </a:spcAft>
              <a:buClrTx/>
              <a:buSzTx/>
              <a:buFont typeface="+mj-lt"/>
              <a:buAutoNum type="arabicPeriod" startAt="2"/>
              <a:tabLst/>
              <a:defRPr/>
            </a:pPr>
            <a:r>
              <a:rPr kumimoji="0" lang="es-ES"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Tenía la esperanza de guiar a los que estaban preocupados por las riquezas de los malvados.</a:t>
            </a:r>
          </a:p>
          <a:p>
            <a:pPr marL="354013" marR="0" lvl="0" indent="-268288" algn="just" defTabSz="914400" rtl="0" eaLnBrk="1" fontAlgn="auto" latinLnBrk="0" hangingPunct="1">
              <a:lnSpc>
                <a:spcPct val="100000"/>
              </a:lnSpc>
              <a:spcBef>
                <a:spcPts val="0"/>
              </a:spcBef>
              <a:spcAft>
                <a:spcPts val="0"/>
              </a:spcAft>
              <a:buClrTx/>
              <a:buSzTx/>
              <a:buFont typeface="+mj-lt"/>
              <a:buAutoNum type="alphaUcPeriod" startAt="3"/>
              <a:tabLst/>
              <a:defRPr/>
            </a:pPr>
            <a:r>
              <a:rPr kumimoji="0" lang="es-ES"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Este Salmo; desarrolla una idea central. Nótese </a:t>
            </a:r>
            <a:r>
              <a:rPr kumimoji="0" lang="es-ES" sz="19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(Luc.12: 20, 21;</a:t>
            </a:r>
            <a:r>
              <a:rPr kumimoji="0" lang="es-ES"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s-ES" sz="19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cf</a:t>
            </a:r>
            <a:r>
              <a:rPr kumimoji="0" lang="es-ES"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s-ES" sz="19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Sant.4: 14, 15)</a:t>
            </a:r>
          </a:p>
          <a:p>
            <a:pPr marL="533400" marR="0" lvl="0" indent="-268288"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La necedad y vanidad del rico insensato. </a:t>
            </a:r>
          </a:p>
          <a:p>
            <a:pPr marL="533400" marR="0" lvl="0" indent="-268288"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Insensato porque confía en sus riquezas en vez de confiar en Dios.</a:t>
            </a:r>
          </a:p>
          <a:p>
            <a:pPr marL="357188" marR="0" lvl="0" indent="-268288" algn="just" defTabSz="914400" rtl="0" eaLnBrk="1" fontAlgn="auto" latinLnBrk="0" hangingPunct="1">
              <a:lnSpc>
                <a:spcPct val="100000"/>
              </a:lnSpc>
              <a:spcBef>
                <a:spcPts val="0"/>
              </a:spcBef>
              <a:spcAft>
                <a:spcPts val="0"/>
              </a:spcAft>
              <a:buClrTx/>
              <a:buSzTx/>
              <a:buFont typeface="+mj-lt"/>
              <a:buAutoNum type="alphaUcPeriod" startAt="4"/>
              <a:tabLst/>
              <a:defRPr/>
            </a:pPr>
            <a:r>
              <a:rPr kumimoji="0" lang="es-ES"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El salmista hace claro que este mensaje que va a presentar es para todo ser humano en el mundo.</a:t>
            </a:r>
          </a:p>
          <a:p>
            <a:pPr marL="530225" marR="0" lvl="0" indent="-268288"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El va a presentarlo especialmente al pueblo de Dios, Israel.</a:t>
            </a:r>
          </a:p>
          <a:p>
            <a:pPr marL="530225" marR="0" lvl="0" indent="-268288" algn="just" defTabSz="914400" rtl="0" eaLnBrk="1" fontAlgn="auto" latinLnBrk="0" hangingPunct="1">
              <a:lnSpc>
                <a:spcPct val="100000"/>
              </a:lnSpc>
              <a:spcBef>
                <a:spcPts val="0"/>
              </a:spcBef>
              <a:spcAft>
                <a:spcPts val="0"/>
              </a:spcAft>
              <a:buClrTx/>
              <a:buSzTx/>
              <a:buFont typeface="+mj-lt"/>
              <a:buAutoNum type="arabicPeriod"/>
              <a:tabLst/>
              <a:defRPr/>
            </a:pPr>
            <a:r>
              <a:rPr kumimoji="0" lang="es-ES"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Pero primero dice que tiene validez para todo el mundo.</a:t>
            </a:r>
            <a:endParaRPr kumimoji="0" lang="es-NI" sz="19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8" name="Rectángulo: esquinas redondeadas 7">
            <a:extLst>
              <a:ext uri="{FF2B5EF4-FFF2-40B4-BE49-F238E27FC236}">
                <a16:creationId xmlns:a16="http://schemas.microsoft.com/office/drawing/2014/main" id="{73CB8B30-1777-1F5F-5A99-7CD9A7B6C198}"/>
              </a:ext>
            </a:extLst>
          </p:cNvPr>
          <p:cNvSpPr/>
          <p:nvPr/>
        </p:nvSpPr>
        <p:spPr>
          <a:xfrm>
            <a:off x="6297561" y="4763729"/>
            <a:ext cx="4763726" cy="1946787"/>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2200" i="1"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20</a:t>
            </a:r>
            <a:r>
              <a:rPr lang="es-ES" sz="22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200" i="1"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Pero Dios le dijo: Necio, esta noche vienen a pedirte tu alma; y lo que has provisto, ¿de quién será?</a:t>
            </a:r>
            <a:r>
              <a:rPr lang="es-ES" sz="22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200" i="1"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21</a:t>
            </a:r>
            <a:r>
              <a:rPr lang="es-ES" sz="2200" i="1"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ES" sz="2200" i="1"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Así es el que hace para sí tesoro, y no es rico para con Dios</a:t>
            </a:r>
            <a:endParaRPr lang="es-NI" sz="22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Rectángulo: esquinas redondeadas 8">
            <a:extLst>
              <a:ext uri="{FF2B5EF4-FFF2-40B4-BE49-F238E27FC236}">
                <a16:creationId xmlns:a16="http://schemas.microsoft.com/office/drawing/2014/main" id="{1B9C54E5-0B68-3144-C8D7-65BF8C64E586}"/>
              </a:ext>
            </a:extLst>
          </p:cNvPr>
          <p:cNvSpPr/>
          <p:nvPr/>
        </p:nvSpPr>
        <p:spPr>
          <a:xfrm>
            <a:off x="6297560" y="4763729"/>
            <a:ext cx="4763727" cy="1946787"/>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22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r>
              <a:rPr lang="es-ES" sz="22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cuando no sabéis lo que será mañana. Porque ¿qué es vuestra vida? Ciertamente es neblina que se aparece por un poco de tiempo, y luego se desvanece. </a:t>
            </a:r>
            <a:endParaRPr lang="es-NI" sz="22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27694741-39DA-989E-7CF2-A8DA2E79C022}"/>
              </a:ext>
            </a:extLst>
          </p:cNvPr>
          <p:cNvSpPr/>
          <p:nvPr/>
        </p:nvSpPr>
        <p:spPr>
          <a:xfrm>
            <a:off x="6297560" y="4763729"/>
            <a:ext cx="4763727" cy="1946787"/>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22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15</a:t>
            </a:r>
            <a:r>
              <a:rPr kumimoji="0" lang="es-E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En lugar de lo cual deberíais decir: Si el Señor quiere, viviremos y haremos esto o aquello</a:t>
            </a:r>
            <a:endParaRPr lang="es-NI" dirty="0"/>
          </a:p>
        </p:txBody>
      </p:sp>
    </p:spTree>
    <p:extLst>
      <p:ext uri="{BB962C8B-B14F-4D97-AF65-F5344CB8AC3E}">
        <p14:creationId xmlns:p14="http://schemas.microsoft.com/office/powerpoint/2010/main" val="2964911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additive="base">
                                        <p:cTn id="2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 calcmode="lin" valueType="num">
                                      <p:cBhvr additive="base">
                                        <p:cTn id="2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 calcmode="lin" valueType="num">
                                      <p:cBhvr additive="base">
                                        <p:cTn id="3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 calcmode="lin" valueType="num">
                                      <p:cBhvr additive="base">
                                        <p:cTn id="3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 calcmode="lin" valueType="num">
                                      <p:cBhvr additive="base">
                                        <p:cTn id="4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7" end="7"/>
                                            </p:txEl>
                                          </p:spTgt>
                                        </p:tgtEl>
                                        <p:attrNameLst>
                                          <p:attrName>style.visibility</p:attrName>
                                        </p:attrNameLst>
                                      </p:cBhvr>
                                      <p:to>
                                        <p:strVal val="visible"/>
                                      </p:to>
                                    </p:set>
                                    <p:anim calcmode="lin" valueType="num">
                                      <p:cBhvr additive="base">
                                        <p:cTn id="5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7">
                                            <p:txEl>
                                              <p:pRg st="0" end="0"/>
                                            </p:txEl>
                                          </p:spTgt>
                                        </p:tgtEl>
                                        <p:attrNameLst>
                                          <p:attrName>style.visibility</p:attrName>
                                        </p:attrNameLst>
                                      </p:cBhvr>
                                      <p:to>
                                        <p:strVal val="visible"/>
                                      </p:to>
                                    </p:set>
                                    <p:anim calcmode="lin" valueType="num">
                                      <p:cBhvr additive="base">
                                        <p:cTn id="5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7">
                                            <p:txEl>
                                              <p:pRg st="1" end="1"/>
                                            </p:txEl>
                                          </p:spTgt>
                                        </p:tgtEl>
                                        <p:attrNameLst>
                                          <p:attrName>style.visibility</p:attrName>
                                        </p:attrNameLst>
                                      </p:cBhvr>
                                      <p:to>
                                        <p:strVal val="visible"/>
                                      </p:to>
                                    </p:set>
                                    <p:anim calcmode="lin" valueType="num">
                                      <p:cBhvr>
                                        <p:cTn id="6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64"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65" dur="500"/>
                                        <p:tgtEl>
                                          <p:spTgt spid="7">
                                            <p:txEl>
                                              <p:pRg st="1" end="1"/>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randombar(horizontal)">
                                      <p:cBhvr>
                                        <p:cTn id="70" dur="500"/>
                                        <p:tgtEl>
                                          <p:spTgt spid="8"/>
                                        </p:tgtEl>
                                      </p:cBhvr>
                                    </p:animEffec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randombar(horizontal)">
                                      <p:cBhvr>
                                        <p:cTn id="75" dur="500"/>
                                        <p:tgtEl>
                                          <p:spTgt spid="9"/>
                                        </p:tgtEl>
                                      </p:cBhvr>
                                    </p:animEffect>
                                  </p:childTnLst>
                                </p:cTn>
                              </p:par>
                            </p:childTnLst>
                          </p:cTn>
                        </p:par>
                      </p:childTnLst>
                    </p:cTn>
                  </p:par>
                  <p:par>
                    <p:cTn id="76" fill="hold">
                      <p:stCondLst>
                        <p:cond delay="indefinite"/>
                      </p:stCondLst>
                      <p:childTnLst>
                        <p:par>
                          <p:cTn id="77" fill="hold">
                            <p:stCondLst>
                              <p:cond delay="0"/>
                            </p:stCondLst>
                            <p:childTnLst>
                              <p:par>
                                <p:cTn id="78" presetID="14" presetClass="entr" presetSubtype="10" fill="hold" grpId="0" nodeType="click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randombar(horizontal)">
                                      <p:cBhvr>
                                        <p:cTn id="80" dur="500"/>
                                        <p:tgtEl>
                                          <p:spTgt spid="10"/>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7">
                                            <p:txEl>
                                              <p:pRg st="2" end="2"/>
                                            </p:txEl>
                                          </p:spTgt>
                                        </p:tgtEl>
                                        <p:attrNameLst>
                                          <p:attrName>style.visibility</p:attrName>
                                        </p:attrNameLst>
                                      </p:cBhvr>
                                      <p:to>
                                        <p:strVal val="visible"/>
                                      </p:to>
                                    </p:set>
                                    <p:anim calcmode="lin" valueType="num">
                                      <p:cBhvr additive="base">
                                        <p:cTn id="8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7">
                                            <p:txEl>
                                              <p:pRg st="3" end="3"/>
                                            </p:txEl>
                                          </p:spTgt>
                                        </p:tgtEl>
                                        <p:attrNameLst>
                                          <p:attrName>style.visibility</p:attrName>
                                        </p:attrNameLst>
                                      </p:cBhvr>
                                      <p:to>
                                        <p:strVal val="visible"/>
                                      </p:to>
                                    </p:set>
                                    <p:anim calcmode="lin" valueType="num">
                                      <p:cBhvr additive="base">
                                        <p:cTn id="9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nodeType="clickEffect">
                                  <p:stCondLst>
                                    <p:cond delay="0"/>
                                  </p:stCondLst>
                                  <p:childTnLst>
                                    <p:set>
                                      <p:cBhvr>
                                        <p:cTn id="96" dur="1" fill="hold">
                                          <p:stCondLst>
                                            <p:cond delay="0"/>
                                          </p:stCondLst>
                                        </p:cTn>
                                        <p:tgtEl>
                                          <p:spTgt spid="7">
                                            <p:txEl>
                                              <p:pRg st="4" end="4"/>
                                            </p:txEl>
                                          </p:spTgt>
                                        </p:tgtEl>
                                        <p:attrNameLst>
                                          <p:attrName>style.visibility</p:attrName>
                                        </p:attrNameLst>
                                      </p:cBhvr>
                                      <p:to>
                                        <p:strVal val="visible"/>
                                      </p:to>
                                    </p:set>
                                    <p:anim calcmode="lin" valueType="num">
                                      <p:cBhvr>
                                        <p:cTn id="97"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98" dur="5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99" dur="500"/>
                                        <p:tgtEl>
                                          <p:spTgt spid="7">
                                            <p:txEl>
                                              <p:pRg st="4" end="4"/>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7">
                                            <p:txEl>
                                              <p:pRg st="5" end="5"/>
                                            </p:txEl>
                                          </p:spTgt>
                                        </p:tgtEl>
                                        <p:attrNameLst>
                                          <p:attrName>style.visibility</p:attrName>
                                        </p:attrNameLst>
                                      </p:cBhvr>
                                      <p:to>
                                        <p:strVal val="visible"/>
                                      </p:to>
                                    </p:set>
                                    <p:anim calcmode="lin" valueType="num">
                                      <p:cBhvr additive="base">
                                        <p:cTn id="104"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105"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nodeType="clickEffect">
                                  <p:stCondLst>
                                    <p:cond delay="0"/>
                                  </p:stCondLst>
                                  <p:childTnLst>
                                    <p:set>
                                      <p:cBhvr>
                                        <p:cTn id="109" dur="1" fill="hold">
                                          <p:stCondLst>
                                            <p:cond delay="0"/>
                                          </p:stCondLst>
                                        </p:cTn>
                                        <p:tgtEl>
                                          <p:spTgt spid="7">
                                            <p:txEl>
                                              <p:pRg st="6" end="6"/>
                                            </p:txEl>
                                          </p:spTgt>
                                        </p:tgtEl>
                                        <p:attrNameLst>
                                          <p:attrName>style.visibility</p:attrName>
                                        </p:attrNameLst>
                                      </p:cBhvr>
                                      <p:to>
                                        <p:strVal val="visible"/>
                                      </p:to>
                                    </p:set>
                                    <p:anim calcmode="lin" valueType="num">
                                      <p:cBhvr additive="base">
                                        <p:cTn id="110"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51464-3C40-AA06-8C62-519385952DE4}"/>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59079601-2108-AE70-BAC5-948A84D1222C}"/>
              </a:ext>
            </a:extLst>
          </p:cNvPr>
          <p:cNvPicPr>
            <a:picLocks noChangeAspect="1"/>
          </p:cNvPicPr>
          <p:nvPr/>
        </p:nvPicPr>
        <p:blipFill>
          <a:blip r:embed="rId2"/>
          <a:srcRect l="7508" t="9206" r="8689" b="9206"/>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E470410D-4A76-31AA-DEDB-08720F015FF7}"/>
              </a:ext>
            </a:extLst>
          </p:cNvPr>
          <p:cNvSpPr txBox="1"/>
          <p:nvPr/>
        </p:nvSpPr>
        <p:spPr>
          <a:xfrm>
            <a:off x="1052053" y="40749"/>
            <a:ext cx="5043947" cy="6817251"/>
          </a:xfrm>
          <a:prstGeom prst="rect">
            <a:avLst/>
          </a:prstGeom>
          <a:noFill/>
        </p:spPr>
        <p:txBody>
          <a:bodyPr wrap="square" rtlCol="0">
            <a:spAutoFit/>
          </a:bodyPr>
          <a:lstStyle/>
          <a:p>
            <a:pPr marL="311150" indent="-311150" algn="just">
              <a:buFont typeface="+mj-lt"/>
              <a:buAutoNum type="romanUcPeriod" startAt="2"/>
            </a:pPr>
            <a:r>
              <a:rPr lang="es-ES" sz="1900" b="1" dirty="0">
                <a:effectLst>
                  <a:outerShdw blurRad="38100" dist="38100" dir="2700000" algn="tl">
                    <a:srgbClr val="000000">
                      <a:alpha val="43137"/>
                    </a:srgbClr>
                  </a:outerShdw>
                </a:effectLst>
                <a:latin typeface="Arial Narrow" panose="020B0606020202030204" pitchFamily="34" charset="0"/>
              </a:rPr>
              <a:t>LA IMPORTANCIA DE LA SABIDURÍA Y LA INTELIGENCIA ESPIRITUAL (Salm.49: 5 – 12)</a:t>
            </a:r>
          </a:p>
          <a:p>
            <a:pPr marL="457200" indent="-280988" algn="just">
              <a:buFont typeface="+mj-lt"/>
              <a:buAutoNum type="alphaUcPeriod"/>
            </a:pPr>
            <a:r>
              <a:rPr lang="es-ES" sz="1900" dirty="0">
                <a:latin typeface="Arial Narrow" panose="020B0606020202030204" pitchFamily="34" charset="0"/>
              </a:rPr>
              <a:t>Este Salmos denuncia la falsa seguridad que ofrecen las posesiones.</a:t>
            </a:r>
          </a:p>
          <a:p>
            <a:pPr marL="457200" indent="-280988" algn="just">
              <a:buFont typeface="+mj-lt"/>
              <a:buAutoNum type="alphaUcPeriod"/>
            </a:pPr>
            <a:r>
              <a:rPr lang="es-ES" sz="1900" dirty="0">
                <a:latin typeface="Arial Narrow" panose="020B0606020202030204" pitchFamily="34" charset="0"/>
              </a:rPr>
              <a:t>El autor se exhorta a sí mismo a no dejarse intimidar por los ricos y poderosos: “¿Por qué he de temer en los días de adversidad, cuando la iniquidad de mis opresores me rodeare?” Se refiere a los perseguidores «iniquidad que pisa mis talones»</a:t>
            </a:r>
          </a:p>
          <a:p>
            <a:pPr marL="631825" indent="-277813" algn="just">
              <a:buFont typeface="+mj-lt"/>
              <a:buAutoNum type="arabicPeriod"/>
            </a:pPr>
            <a:r>
              <a:rPr lang="es-ES" sz="1900" dirty="0">
                <a:latin typeface="Arial Narrow" panose="020B0606020202030204" pitchFamily="34" charset="0"/>
              </a:rPr>
              <a:t>La muerte iguala a todos niños, jóvenes adultos mayores de edad etc. </a:t>
            </a:r>
          </a:p>
          <a:p>
            <a:pPr marL="631825" indent="-277813" algn="just">
              <a:buFont typeface="+mj-lt"/>
              <a:buAutoNum type="arabicPeriod"/>
            </a:pPr>
            <a:r>
              <a:rPr lang="es-ES" sz="1900" dirty="0">
                <a:latin typeface="Arial Narrow" panose="020B0606020202030204" pitchFamily="34" charset="0"/>
              </a:rPr>
              <a:t>El rico y el pobre tienen algo en común: al morir, dejan todo lo que poseen en la tierra.</a:t>
            </a:r>
          </a:p>
          <a:p>
            <a:pPr marL="631825" indent="-277813" algn="just">
              <a:buFont typeface="+mj-lt"/>
              <a:buAutoNum type="arabicPeriod"/>
            </a:pPr>
            <a:r>
              <a:rPr lang="es-ES" sz="1900" dirty="0">
                <a:latin typeface="Arial Narrow" panose="020B0606020202030204" pitchFamily="34" charset="0"/>
              </a:rPr>
              <a:t>En el momento de la muerte (y todos la enfrentaremos), estaremos desnudos y llevaremos las manos vacías ante Dios.</a:t>
            </a:r>
          </a:p>
          <a:p>
            <a:pPr marL="442913" indent="-277813" algn="just">
              <a:buFont typeface="+mj-lt"/>
              <a:buAutoNum type="alphaUcPeriod" startAt="2"/>
            </a:pPr>
            <a:r>
              <a:rPr lang="es-ES" sz="1900" dirty="0">
                <a:latin typeface="Arial Narrow" panose="020B0606020202030204" pitchFamily="34" charset="0"/>
              </a:rPr>
              <a:t>No hay forma de que una persona compre la vida eterna con Dios. </a:t>
            </a:r>
          </a:p>
          <a:p>
            <a:pPr marL="633413" indent="-277813" algn="just">
              <a:buFont typeface="+mj-lt"/>
              <a:buAutoNum type="arabicPeriod"/>
            </a:pPr>
            <a:r>
              <a:rPr lang="es-ES" sz="1900" dirty="0">
                <a:latin typeface="Arial Narrow" panose="020B0606020202030204" pitchFamily="34" charset="0"/>
              </a:rPr>
              <a:t>Sólo él puede redimir el alma. </a:t>
            </a:r>
          </a:p>
          <a:p>
            <a:pPr marL="633413" indent="-277813" algn="just">
              <a:buFont typeface="+mj-lt"/>
              <a:buAutoNum type="arabicPeriod"/>
            </a:pPr>
            <a:r>
              <a:rPr lang="es-ES" sz="1900" dirty="0">
                <a:latin typeface="Arial Narrow" panose="020B0606020202030204" pitchFamily="34" charset="0"/>
              </a:rPr>
              <a:t>No cuente con la riqueza, ni la comodidad para hacerlo feliz, porque nunca tendrá lo suficiente para evitar la muerte.</a:t>
            </a:r>
            <a:endParaRPr lang="es-NI" sz="1900" dirty="0">
              <a:latin typeface="Arial Narrow" panose="020B0606020202030204" pitchFamily="34" charset="0"/>
            </a:endParaRPr>
          </a:p>
        </p:txBody>
      </p:sp>
      <p:sp>
        <p:nvSpPr>
          <p:cNvPr id="3" name="Rectángulo: esquinas redondeadas 2">
            <a:extLst>
              <a:ext uri="{FF2B5EF4-FFF2-40B4-BE49-F238E27FC236}">
                <a16:creationId xmlns:a16="http://schemas.microsoft.com/office/drawing/2014/main" id="{B1F7F2B7-B9A4-2C61-A696-08FDA147B9D3}"/>
              </a:ext>
            </a:extLst>
          </p:cNvPr>
          <p:cNvSpPr/>
          <p:nvPr/>
        </p:nvSpPr>
        <p:spPr>
          <a:xfrm>
            <a:off x="6268064" y="4984955"/>
            <a:ext cx="4748981" cy="1637071"/>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just" rtl="0"/>
            <a:r>
              <a:rPr lang="es-ES" sz="2200" b="0" i="1" u="none" strike="noStrike" baseline="0" dirty="0">
                <a:solidFill>
                  <a:srgbClr val="21828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lang="es-ES" sz="2200" b="0" i="1" u="none" strike="noStrike" baseline="0" dirty="0">
                <a:solidFill>
                  <a:srgbClr val="292F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¿Por qué he de temer en los días de adversidad, cuando la iniquidad de mis opresores me rodeare? </a:t>
            </a:r>
            <a:endParaRPr lang="es-NI" sz="22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9B1B6F39-D70A-1F9F-D2D1-BA6ABCD9E414}"/>
              </a:ext>
            </a:extLst>
          </p:cNvPr>
          <p:cNvSpPr/>
          <p:nvPr/>
        </p:nvSpPr>
        <p:spPr>
          <a:xfrm>
            <a:off x="6268063" y="4586749"/>
            <a:ext cx="4729317" cy="2035278"/>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22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6</a:t>
            </a:r>
            <a:r>
              <a:rPr kumimoji="0" lang="es-E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Los que confían en sus bienes, y de la muchedumbre de sus riquezas se jactan, </a:t>
            </a:r>
            <a:r>
              <a:rPr kumimoji="0" lang="es-ES" sz="22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7</a:t>
            </a:r>
            <a:r>
              <a:rPr kumimoji="0" lang="es-E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Ninguno de ellos podrá en manera alguna redimir al hermano, ni dar a Dios su rescate</a:t>
            </a:r>
            <a:endParaRPr lang="es-NI" dirty="0"/>
          </a:p>
        </p:txBody>
      </p:sp>
      <p:sp>
        <p:nvSpPr>
          <p:cNvPr id="7" name="Rectángulo: esquinas redondeadas 6">
            <a:extLst>
              <a:ext uri="{FF2B5EF4-FFF2-40B4-BE49-F238E27FC236}">
                <a16:creationId xmlns:a16="http://schemas.microsoft.com/office/drawing/2014/main" id="{E53ED73D-6559-1FDF-55FB-21081EF7B939}"/>
              </a:ext>
            </a:extLst>
          </p:cNvPr>
          <p:cNvSpPr/>
          <p:nvPr/>
        </p:nvSpPr>
        <p:spPr>
          <a:xfrm>
            <a:off x="6268063" y="4586749"/>
            <a:ext cx="4729318" cy="2035277"/>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22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8</a:t>
            </a:r>
            <a:r>
              <a:rPr kumimoji="0" lang="es-E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(Porque la redención de su vida es de gran precio, y no se logrará jamás), </a:t>
            </a:r>
            <a:r>
              <a:rPr kumimoji="0" lang="es-ES" sz="22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9</a:t>
            </a:r>
            <a:r>
              <a:rPr kumimoji="0" lang="es-E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Para que viva en adelante para siempre, y</a:t>
            </a:r>
            <a:r>
              <a:rPr kumimoji="0" lang="en-U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nunca</a:t>
            </a:r>
            <a:r>
              <a:rPr kumimoji="0" lang="en-U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vea</a:t>
            </a:r>
            <a:r>
              <a:rPr kumimoji="0" lang="en-U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sz="2200" b="0" i="1" u="none" strike="noStrike" kern="1200" cap="none" spc="0" normalizeH="0" baseline="0" noProof="0" dirty="0" err="1">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corrupción</a:t>
            </a:r>
            <a:r>
              <a:rPr kumimoji="0" lang="en-U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endParaRPr lang="es-NI" dirty="0"/>
          </a:p>
        </p:txBody>
      </p:sp>
      <p:sp>
        <p:nvSpPr>
          <p:cNvPr id="8" name="Rectángulo: esquinas redondeadas 7">
            <a:extLst>
              <a:ext uri="{FF2B5EF4-FFF2-40B4-BE49-F238E27FC236}">
                <a16:creationId xmlns:a16="http://schemas.microsoft.com/office/drawing/2014/main" id="{3A8765EE-3963-F71F-D274-FA76DF61FC87}"/>
              </a:ext>
            </a:extLst>
          </p:cNvPr>
          <p:cNvSpPr/>
          <p:nvPr/>
        </p:nvSpPr>
        <p:spPr>
          <a:xfrm>
            <a:off x="6268062" y="4586749"/>
            <a:ext cx="4729318" cy="2035277"/>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22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10</a:t>
            </a:r>
            <a:r>
              <a:rPr kumimoji="0" lang="es-E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Pues verá que aun los sabios mueren; Que perecen del mismo modo que el insensato y el necio, y dejan a otros sus riquezas. </a:t>
            </a:r>
            <a:endParaRPr lang="es-NI" dirty="0"/>
          </a:p>
        </p:txBody>
      </p:sp>
      <p:sp>
        <p:nvSpPr>
          <p:cNvPr id="9" name="Rectángulo: esquinas redondeadas 8">
            <a:extLst>
              <a:ext uri="{FF2B5EF4-FFF2-40B4-BE49-F238E27FC236}">
                <a16:creationId xmlns:a16="http://schemas.microsoft.com/office/drawing/2014/main" id="{228628AE-3FC3-E426-A115-BCF78C9BB826}"/>
              </a:ext>
            </a:extLst>
          </p:cNvPr>
          <p:cNvSpPr/>
          <p:nvPr/>
        </p:nvSpPr>
        <p:spPr>
          <a:xfrm>
            <a:off x="6268061" y="4586749"/>
            <a:ext cx="4729319" cy="2035277"/>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22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11</a:t>
            </a:r>
            <a:r>
              <a:rPr kumimoji="0" lang="es-E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Su íntimo pensamiento es que sus casas serán eternas, y sus habitaciones para generación y generación; Dan sus nombres a sus tierras. </a:t>
            </a:r>
            <a:endParaRPr lang="es-NI" dirty="0"/>
          </a:p>
        </p:txBody>
      </p:sp>
      <p:sp>
        <p:nvSpPr>
          <p:cNvPr id="10" name="Rectángulo: esquinas redondeadas 9">
            <a:extLst>
              <a:ext uri="{FF2B5EF4-FFF2-40B4-BE49-F238E27FC236}">
                <a16:creationId xmlns:a16="http://schemas.microsoft.com/office/drawing/2014/main" id="{90DF1280-01A1-2EDC-8746-28A790F55F8E}"/>
              </a:ext>
            </a:extLst>
          </p:cNvPr>
          <p:cNvSpPr/>
          <p:nvPr/>
        </p:nvSpPr>
        <p:spPr>
          <a:xfrm>
            <a:off x="6268060" y="4586749"/>
            <a:ext cx="4729319" cy="2035277"/>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kumimoji="0" lang="es-ES" sz="2200" b="0" i="1" u="none" strike="noStrike" kern="1200" cap="none" spc="0" normalizeH="0" baseline="0" noProof="0" dirty="0">
                <a:ln>
                  <a:noFill/>
                </a:ln>
                <a:solidFill>
                  <a:srgbClr val="218282"/>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12</a:t>
            </a:r>
            <a:r>
              <a:rPr kumimoji="0" lang="es-ES" sz="2200" b="0" i="1" u="none" strike="noStrike" kern="1200" cap="none" spc="0" normalizeH="0" baseline="0" noProof="0" dirty="0">
                <a:ln>
                  <a:noFill/>
                </a:ln>
                <a:solidFill>
                  <a:srgbClr val="292F33"/>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Mas el hombre no permanecerá en honra; Es semejante a las bestias que perecen</a:t>
            </a:r>
            <a:endParaRPr lang="es-NI" dirty="0"/>
          </a:p>
        </p:txBody>
      </p:sp>
      <p:sp>
        <p:nvSpPr>
          <p:cNvPr id="12" name="CuadroTexto 11">
            <a:extLst>
              <a:ext uri="{FF2B5EF4-FFF2-40B4-BE49-F238E27FC236}">
                <a16:creationId xmlns:a16="http://schemas.microsoft.com/office/drawing/2014/main" id="{02FA990D-F901-0BCB-1C6A-CA7913746C4E}"/>
              </a:ext>
            </a:extLst>
          </p:cNvPr>
          <p:cNvSpPr txBox="1"/>
          <p:nvPr/>
        </p:nvSpPr>
        <p:spPr>
          <a:xfrm>
            <a:off x="6196778" y="235973"/>
            <a:ext cx="4871882" cy="4185761"/>
          </a:xfrm>
          <a:prstGeom prst="rect">
            <a:avLst/>
          </a:prstGeom>
          <a:noFill/>
        </p:spPr>
        <p:txBody>
          <a:bodyPr wrap="square" rtlCol="0">
            <a:spAutoFit/>
          </a:bodyPr>
          <a:lstStyle/>
          <a:p>
            <a:pPr marL="311150" indent="-311150" algn="just">
              <a:buFont typeface="+mj-lt"/>
              <a:buAutoNum type="romanUcPeriod" startAt="3"/>
            </a:pPr>
            <a:r>
              <a:rPr lang="es-ES" sz="1900" b="1" dirty="0">
                <a:effectLst>
                  <a:outerShdw blurRad="38100" dist="38100" dir="2700000" algn="tl">
                    <a:srgbClr val="000000">
                      <a:alpha val="43137"/>
                    </a:srgbClr>
                  </a:outerShdw>
                </a:effectLst>
                <a:latin typeface="Arial Narrow" panose="020B0606020202030204" pitchFamily="34" charset="0"/>
              </a:rPr>
              <a:t>LA IGUALDAD DE TODOS ANTE LA MUERTE Y EL JUICIO DE DIOS.</a:t>
            </a:r>
          </a:p>
          <a:p>
            <a:pPr marL="342900" indent="-254000" algn="just">
              <a:buFont typeface="+mj-lt"/>
              <a:buAutoNum type="alphaUcPeriod"/>
            </a:pPr>
            <a:r>
              <a:rPr lang="es-ES" sz="1900" dirty="0">
                <a:latin typeface="Arial Narrow" panose="020B0606020202030204" pitchFamily="34" charset="0"/>
              </a:rPr>
              <a:t>Aunque parezcan triunfar, su fin es el sepulcro. Sólo Dios puede redimir el alma.</a:t>
            </a:r>
          </a:p>
          <a:p>
            <a:pPr marL="342900" indent="-254000" algn="just">
              <a:buFont typeface="+mj-lt"/>
              <a:buAutoNum type="alphaUcPeriod"/>
            </a:pPr>
            <a:r>
              <a:rPr lang="es-ES" sz="1900" dirty="0">
                <a:latin typeface="Arial Narrow" panose="020B0606020202030204" pitchFamily="34" charset="0"/>
              </a:rPr>
              <a:t>La muerte es igual para todos: El salmista resalta que tanto sabios como necios, ricos y pobres, morirán y sus riquezas quedarán atrás para otros.</a:t>
            </a:r>
          </a:p>
          <a:p>
            <a:pPr marL="546100" indent="-280988" algn="just">
              <a:buFont typeface="+mj-lt"/>
              <a:buAutoNum type="arabicPeriod"/>
            </a:pPr>
            <a:r>
              <a:rPr lang="es-ES" sz="1900" dirty="0">
                <a:latin typeface="Arial Narrow" panose="020B0606020202030204" pitchFamily="34" charset="0"/>
              </a:rPr>
              <a:t>La riqueza no puede comprar una vida eterna, ni compensar la decadencia natural.</a:t>
            </a:r>
          </a:p>
          <a:p>
            <a:pPr marL="546100" indent="-280988" algn="just">
              <a:buFont typeface="+mj-lt"/>
              <a:buAutoNum type="arabicPeriod"/>
            </a:pPr>
            <a:r>
              <a:rPr lang="es-ES" sz="1900" dirty="0">
                <a:latin typeface="Arial Narrow" panose="020B0606020202030204" pitchFamily="34" charset="0"/>
              </a:rPr>
              <a:t>El salmista revela la gran limitación de confiar y jactarse en las riquezas materiales: este ídolo no ayuda en el mundo espiritual </a:t>
            </a:r>
            <a:r>
              <a:rPr lang="es-ES" sz="1900" b="1" dirty="0">
                <a:latin typeface="Arial Narrow" panose="020B0606020202030204" pitchFamily="34" charset="0"/>
              </a:rPr>
              <a:t>(Mat.16: 26)  </a:t>
            </a:r>
            <a:endParaRPr lang="es-NI" sz="1900" b="1" dirty="0">
              <a:latin typeface="Arial Narrow" panose="020B0606020202030204" pitchFamily="34" charset="0"/>
            </a:endParaRPr>
          </a:p>
        </p:txBody>
      </p:sp>
      <p:sp>
        <p:nvSpPr>
          <p:cNvPr id="13" name="Rectángulo: esquinas redondeadas 12">
            <a:extLst>
              <a:ext uri="{FF2B5EF4-FFF2-40B4-BE49-F238E27FC236}">
                <a16:creationId xmlns:a16="http://schemas.microsoft.com/office/drawing/2014/main" id="{B24BFBEF-8ACB-9FDA-CD66-7D0EBD0C8DFA}"/>
              </a:ext>
            </a:extLst>
          </p:cNvPr>
          <p:cNvSpPr/>
          <p:nvPr/>
        </p:nvSpPr>
        <p:spPr>
          <a:xfrm>
            <a:off x="6268059" y="4586749"/>
            <a:ext cx="4748985" cy="2035277"/>
          </a:xfrm>
          <a:prstGeom prst="roundRect">
            <a:avLst/>
          </a:prstGeom>
          <a:solidFill>
            <a:srgbClr val="E1DF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2200" b="0" i="1" u="none" strike="noStrike" baseline="0" dirty="0">
                <a:solidFill>
                  <a:srgbClr val="DA373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Porque ¿qué aprovechará al hombre, si ganare todo el mundo, y perdiere su alma? ¿O qué recompensa dará el hombre por su alma?</a:t>
            </a:r>
            <a:endParaRPr lang="es-NI" sz="22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5937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randombar(horizontal)">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2">
                                            <p:txEl>
                                              <p:pRg st="1" end="1"/>
                                            </p:txEl>
                                          </p:spTgt>
                                        </p:tgtEl>
                                        <p:attrNameLst>
                                          <p:attrName>style.visibility</p:attrName>
                                        </p:attrNameLst>
                                      </p:cBhvr>
                                      <p:to>
                                        <p:strVal val="visible"/>
                                      </p:to>
                                    </p:set>
                                    <p:anim calcmode="lin" valueType="num">
                                      <p:cBhvr>
                                        <p:cTn id="4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4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46" dur="500"/>
                                        <p:tgtEl>
                                          <p:spTgt spid="2">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2">
                                            <p:txEl>
                                              <p:pRg st="2" end="2"/>
                                            </p:txEl>
                                          </p:spTgt>
                                        </p:tgtEl>
                                        <p:attrNameLst>
                                          <p:attrName>style.visibility</p:attrName>
                                        </p:attrNameLst>
                                      </p:cBhvr>
                                      <p:to>
                                        <p:strVal val="visible"/>
                                      </p:to>
                                    </p:set>
                                    <p:anim calcmode="lin" valueType="num">
                                      <p:cBhvr>
                                        <p:cTn id="5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5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53" dur="500"/>
                                        <p:tgtEl>
                                          <p:spTgt spid="2">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
                                            <p:txEl>
                                              <p:pRg st="3" end="3"/>
                                            </p:txEl>
                                          </p:spTgt>
                                        </p:tgtEl>
                                        <p:attrNameLst>
                                          <p:attrName>style.visibility</p:attrName>
                                        </p:attrNameLst>
                                      </p:cBhvr>
                                      <p:to>
                                        <p:strVal val="visible"/>
                                      </p:to>
                                    </p:set>
                                    <p:anim calcmode="lin" valueType="num">
                                      <p:cBhvr additive="base">
                                        <p:cTn id="58"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
                                            <p:txEl>
                                              <p:pRg st="4" end="4"/>
                                            </p:txEl>
                                          </p:spTgt>
                                        </p:tgtEl>
                                        <p:attrNameLst>
                                          <p:attrName>style.visibility</p:attrName>
                                        </p:attrNameLst>
                                      </p:cBhvr>
                                      <p:to>
                                        <p:strVal val="visible"/>
                                      </p:to>
                                    </p:set>
                                    <p:anim calcmode="lin" valueType="num">
                                      <p:cBhvr additive="base">
                                        <p:cTn id="6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2">
                                            <p:txEl>
                                              <p:pRg st="5" end="5"/>
                                            </p:txEl>
                                          </p:spTgt>
                                        </p:tgtEl>
                                        <p:attrNameLst>
                                          <p:attrName>style.visibility</p:attrName>
                                        </p:attrNameLst>
                                      </p:cBhvr>
                                      <p:to>
                                        <p:strVal val="visible"/>
                                      </p:to>
                                    </p:set>
                                    <p:anim calcmode="lin" valueType="num">
                                      <p:cBhvr additive="base">
                                        <p:cTn id="70"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2">
                                            <p:txEl>
                                              <p:pRg st="6" end="6"/>
                                            </p:txEl>
                                          </p:spTgt>
                                        </p:tgtEl>
                                        <p:attrNameLst>
                                          <p:attrName>style.visibility</p:attrName>
                                        </p:attrNameLst>
                                      </p:cBhvr>
                                      <p:to>
                                        <p:strVal val="visible"/>
                                      </p:to>
                                    </p:set>
                                    <p:anim calcmode="lin" valueType="num">
                                      <p:cBhvr>
                                        <p:cTn id="76"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7"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78" dur="500"/>
                                        <p:tgtEl>
                                          <p:spTgt spid="2">
                                            <p:txEl>
                                              <p:pRg st="6" end="6"/>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2">
                                            <p:txEl>
                                              <p:pRg st="7" end="7"/>
                                            </p:txEl>
                                          </p:spTgt>
                                        </p:tgtEl>
                                        <p:attrNameLst>
                                          <p:attrName>style.visibility</p:attrName>
                                        </p:attrNameLst>
                                      </p:cBhvr>
                                      <p:to>
                                        <p:strVal val="visible"/>
                                      </p:to>
                                    </p:set>
                                    <p:anim calcmode="lin" valueType="num">
                                      <p:cBhvr additive="base">
                                        <p:cTn id="8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2">
                                            <p:txEl>
                                              <p:pRg st="8" end="8"/>
                                            </p:txEl>
                                          </p:spTgt>
                                        </p:tgtEl>
                                        <p:attrNameLst>
                                          <p:attrName>style.visibility</p:attrName>
                                        </p:attrNameLst>
                                      </p:cBhvr>
                                      <p:to>
                                        <p:strVal val="visible"/>
                                      </p:to>
                                    </p:set>
                                    <p:anim calcmode="lin" valueType="num">
                                      <p:cBhvr additive="base">
                                        <p:cTn id="8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nodeType="clickEffect">
                                  <p:stCondLst>
                                    <p:cond delay="0"/>
                                  </p:stCondLst>
                                  <p:childTnLst>
                                    <p:set>
                                      <p:cBhvr>
                                        <p:cTn id="94" dur="1" fill="hold">
                                          <p:stCondLst>
                                            <p:cond delay="0"/>
                                          </p:stCondLst>
                                        </p:cTn>
                                        <p:tgtEl>
                                          <p:spTgt spid="12">
                                            <p:txEl>
                                              <p:pRg st="0" end="0"/>
                                            </p:txEl>
                                          </p:spTgt>
                                        </p:tgtEl>
                                        <p:attrNameLst>
                                          <p:attrName>style.visibility</p:attrName>
                                        </p:attrNameLst>
                                      </p:cBhvr>
                                      <p:to>
                                        <p:strVal val="visible"/>
                                      </p:to>
                                    </p:set>
                                    <p:anim calcmode="lin" valueType="num">
                                      <p:cBhvr>
                                        <p:cTn id="95"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96"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97" dur="500"/>
                                        <p:tgtEl>
                                          <p:spTgt spid="12">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nodeType="clickEffect">
                                  <p:stCondLst>
                                    <p:cond delay="0"/>
                                  </p:stCondLst>
                                  <p:childTnLst>
                                    <p:set>
                                      <p:cBhvr>
                                        <p:cTn id="101" dur="1" fill="hold">
                                          <p:stCondLst>
                                            <p:cond delay="0"/>
                                          </p:stCondLst>
                                        </p:cTn>
                                        <p:tgtEl>
                                          <p:spTgt spid="12">
                                            <p:txEl>
                                              <p:pRg st="1" end="1"/>
                                            </p:txEl>
                                          </p:spTgt>
                                        </p:tgtEl>
                                        <p:attrNameLst>
                                          <p:attrName>style.visibility</p:attrName>
                                        </p:attrNameLst>
                                      </p:cBhvr>
                                      <p:to>
                                        <p:strVal val="visible"/>
                                      </p:to>
                                    </p:set>
                                    <p:anim calcmode="lin" valueType="num">
                                      <p:cBhvr>
                                        <p:cTn id="102" dur="500" fill="hold"/>
                                        <p:tgtEl>
                                          <p:spTgt spid="12">
                                            <p:txEl>
                                              <p:pRg st="1" end="1"/>
                                            </p:txEl>
                                          </p:spTgt>
                                        </p:tgtEl>
                                        <p:attrNameLst>
                                          <p:attrName>ppt_w</p:attrName>
                                        </p:attrNameLst>
                                      </p:cBhvr>
                                      <p:tavLst>
                                        <p:tav tm="0">
                                          <p:val>
                                            <p:fltVal val="0"/>
                                          </p:val>
                                        </p:tav>
                                        <p:tav tm="100000">
                                          <p:val>
                                            <p:strVal val="#ppt_w"/>
                                          </p:val>
                                        </p:tav>
                                      </p:tavLst>
                                    </p:anim>
                                    <p:anim calcmode="lin" valueType="num">
                                      <p:cBhvr>
                                        <p:cTn id="103" dur="500" fill="hold"/>
                                        <p:tgtEl>
                                          <p:spTgt spid="12">
                                            <p:txEl>
                                              <p:pRg st="1" end="1"/>
                                            </p:txEl>
                                          </p:spTgt>
                                        </p:tgtEl>
                                        <p:attrNameLst>
                                          <p:attrName>ppt_h</p:attrName>
                                        </p:attrNameLst>
                                      </p:cBhvr>
                                      <p:tavLst>
                                        <p:tav tm="0">
                                          <p:val>
                                            <p:fltVal val="0"/>
                                          </p:val>
                                        </p:tav>
                                        <p:tav tm="100000">
                                          <p:val>
                                            <p:strVal val="#ppt_h"/>
                                          </p:val>
                                        </p:tav>
                                      </p:tavLst>
                                    </p:anim>
                                    <p:animEffect transition="in" filter="fade">
                                      <p:cBhvr>
                                        <p:cTn id="104" dur="500"/>
                                        <p:tgtEl>
                                          <p:spTgt spid="12">
                                            <p:txEl>
                                              <p:pRg st="1" end="1"/>
                                            </p:txEl>
                                          </p:spTgt>
                                        </p:tgtEl>
                                      </p:cBhvr>
                                    </p:animEffect>
                                  </p:child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nodeType="clickEffect">
                                  <p:stCondLst>
                                    <p:cond delay="0"/>
                                  </p:stCondLst>
                                  <p:childTnLst>
                                    <p:set>
                                      <p:cBhvr>
                                        <p:cTn id="108" dur="1" fill="hold">
                                          <p:stCondLst>
                                            <p:cond delay="0"/>
                                          </p:stCondLst>
                                        </p:cTn>
                                        <p:tgtEl>
                                          <p:spTgt spid="12">
                                            <p:txEl>
                                              <p:pRg st="2" end="2"/>
                                            </p:txEl>
                                          </p:spTgt>
                                        </p:tgtEl>
                                        <p:attrNameLst>
                                          <p:attrName>style.visibility</p:attrName>
                                        </p:attrNameLst>
                                      </p:cBhvr>
                                      <p:to>
                                        <p:strVal val="visible"/>
                                      </p:to>
                                    </p:set>
                                    <p:anim calcmode="lin" valueType="num">
                                      <p:cBhvr>
                                        <p:cTn id="109" dur="500" fill="hold"/>
                                        <p:tgtEl>
                                          <p:spTgt spid="12">
                                            <p:txEl>
                                              <p:pRg st="2" end="2"/>
                                            </p:txEl>
                                          </p:spTgt>
                                        </p:tgtEl>
                                        <p:attrNameLst>
                                          <p:attrName>ppt_w</p:attrName>
                                        </p:attrNameLst>
                                      </p:cBhvr>
                                      <p:tavLst>
                                        <p:tav tm="0">
                                          <p:val>
                                            <p:fltVal val="0"/>
                                          </p:val>
                                        </p:tav>
                                        <p:tav tm="100000">
                                          <p:val>
                                            <p:strVal val="#ppt_w"/>
                                          </p:val>
                                        </p:tav>
                                      </p:tavLst>
                                    </p:anim>
                                    <p:anim calcmode="lin" valueType="num">
                                      <p:cBhvr>
                                        <p:cTn id="110" dur="500" fill="hold"/>
                                        <p:tgtEl>
                                          <p:spTgt spid="12">
                                            <p:txEl>
                                              <p:pRg st="2" end="2"/>
                                            </p:txEl>
                                          </p:spTgt>
                                        </p:tgtEl>
                                        <p:attrNameLst>
                                          <p:attrName>ppt_h</p:attrName>
                                        </p:attrNameLst>
                                      </p:cBhvr>
                                      <p:tavLst>
                                        <p:tav tm="0">
                                          <p:val>
                                            <p:fltVal val="0"/>
                                          </p:val>
                                        </p:tav>
                                        <p:tav tm="100000">
                                          <p:val>
                                            <p:strVal val="#ppt_h"/>
                                          </p:val>
                                        </p:tav>
                                      </p:tavLst>
                                    </p:anim>
                                    <p:animEffect transition="in" filter="fade">
                                      <p:cBhvr>
                                        <p:cTn id="111" dur="500"/>
                                        <p:tgtEl>
                                          <p:spTgt spid="12">
                                            <p:txEl>
                                              <p:pRg st="2" end="2"/>
                                            </p:txEl>
                                          </p:spTgt>
                                        </p:tgtEl>
                                      </p:cBhvr>
                                    </p:animEffect>
                                  </p:childTnLst>
                                </p:cTn>
                              </p:par>
                            </p:childTnLst>
                          </p:cTn>
                        </p:par>
                      </p:childTnLst>
                    </p:cTn>
                  </p:par>
                  <p:par>
                    <p:cTn id="112" fill="hold">
                      <p:stCondLst>
                        <p:cond delay="indefinite"/>
                      </p:stCondLst>
                      <p:childTnLst>
                        <p:par>
                          <p:cTn id="113" fill="hold">
                            <p:stCondLst>
                              <p:cond delay="0"/>
                            </p:stCondLst>
                            <p:childTnLst>
                              <p:par>
                                <p:cTn id="114" presetID="2" presetClass="entr" presetSubtype="4" fill="hold" nodeType="clickEffect">
                                  <p:stCondLst>
                                    <p:cond delay="0"/>
                                  </p:stCondLst>
                                  <p:childTnLst>
                                    <p:set>
                                      <p:cBhvr>
                                        <p:cTn id="115" dur="1" fill="hold">
                                          <p:stCondLst>
                                            <p:cond delay="0"/>
                                          </p:stCondLst>
                                        </p:cTn>
                                        <p:tgtEl>
                                          <p:spTgt spid="12">
                                            <p:txEl>
                                              <p:pRg st="3" end="3"/>
                                            </p:txEl>
                                          </p:spTgt>
                                        </p:tgtEl>
                                        <p:attrNameLst>
                                          <p:attrName>style.visibility</p:attrName>
                                        </p:attrNameLst>
                                      </p:cBhvr>
                                      <p:to>
                                        <p:strVal val="visible"/>
                                      </p:to>
                                    </p:set>
                                    <p:anim calcmode="lin" valueType="num">
                                      <p:cBhvr additive="base">
                                        <p:cTn id="116"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17"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nodeType="clickEffect">
                                  <p:stCondLst>
                                    <p:cond delay="0"/>
                                  </p:stCondLst>
                                  <p:childTnLst>
                                    <p:set>
                                      <p:cBhvr>
                                        <p:cTn id="121" dur="1" fill="hold">
                                          <p:stCondLst>
                                            <p:cond delay="0"/>
                                          </p:stCondLst>
                                        </p:cTn>
                                        <p:tgtEl>
                                          <p:spTgt spid="12">
                                            <p:txEl>
                                              <p:pRg st="4" end="4"/>
                                            </p:txEl>
                                          </p:spTgt>
                                        </p:tgtEl>
                                        <p:attrNameLst>
                                          <p:attrName>style.visibility</p:attrName>
                                        </p:attrNameLst>
                                      </p:cBhvr>
                                      <p:to>
                                        <p:strVal val="visible"/>
                                      </p:to>
                                    </p:set>
                                    <p:anim calcmode="lin" valueType="num">
                                      <p:cBhvr additive="base">
                                        <p:cTn id="122"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123"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14" presetClass="entr" presetSubtype="10" fill="hold" grpId="0" nodeType="clickEffect">
                                  <p:stCondLst>
                                    <p:cond delay="0"/>
                                  </p:stCondLst>
                                  <p:childTnLst>
                                    <p:set>
                                      <p:cBhvr>
                                        <p:cTn id="127" dur="1" fill="hold">
                                          <p:stCondLst>
                                            <p:cond delay="0"/>
                                          </p:stCondLst>
                                        </p:cTn>
                                        <p:tgtEl>
                                          <p:spTgt spid="13"/>
                                        </p:tgtEl>
                                        <p:attrNameLst>
                                          <p:attrName>style.visibility</p:attrName>
                                        </p:attrNameLst>
                                      </p:cBhvr>
                                      <p:to>
                                        <p:strVal val="visible"/>
                                      </p:to>
                                    </p:set>
                                    <p:animEffect transition="in" filter="randombar(horizontal)">
                                      <p:cBhvr>
                                        <p:cTn id="1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8" grpId="0" animBg="1"/>
      <p:bldP spid="9" grpId="0" animBg="1"/>
      <p:bldP spid="10"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20A1D-644B-1745-1E25-E6C13CEB003F}"/>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6C82D4F9-72D2-777C-ABE2-259504B7C199}"/>
              </a:ext>
            </a:extLst>
          </p:cNvPr>
          <p:cNvPicPr>
            <a:picLocks noChangeAspect="1"/>
          </p:cNvPicPr>
          <p:nvPr/>
        </p:nvPicPr>
        <p:blipFill>
          <a:blip r:embed="rId2"/>
          <a:srcRect l="7508" t="9206" r="8689" b="9206"/>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B9A779FF-F3F8-7E41-5EB1-53188C1826B0}"/>
              </a:ext>
            </a:extLst>
          </p:cNvPr>
          <p:cNvSpPr txBox="1"/>
          <p:nvPr/>
        </p:nvSpPr>
        <p:spPr>
          <a:xfrm>
            <a:off x="1312606" y="707923"/>
            <a:ext cx="4630994" cy="5647700"/>
          </a:xfrm>
          <a:prstGeom prst="rect">
            <a:avLst/>
          </a:prstGeom>
          <a:noFill/>
        </p:spPr>
        <p:txBody>
          <a:bodyPr wrap="square" rtlCol="0">
            <a:spAutoFit/>
          </a:bodyPr>
          <a:lstStyle/>
          <a:p>
            <a:pPr algn="just"/>
            <a:r>
              <a:rPr lang="es-ES" sz="1900" b="1" u="sng" dirty="0">
                <a:effectLst>
                  <a:outerShdw blurRad="38100" dist="38100" dir="2700000" algn="tl">
                    <a:srgbClr val="000000">
                      <a:alpha val="43137"/>
                    </a:srgbClr>
                  </a:outerShdw>
                </a:effectLst>
                <a:latin typeface="Arial Narrow" panose="020B0606020202030204" pitchFamily="34" charset="0"/>
              </a:rPr>
              <a:t>CONCLUSIÓN</a:t>
            </a:r>
            <a:r>
              <a:rPr lang="es-ES" sz="1900" b="1" dirty="0">
                <a:effectLst>
                  <a:outerShdw blurRad="38100" dist="38100" dir="2700000" algn="tl">
                    <a:srgbClr val="000000">
                      <a:alpha val="43137"/>
                    </a:srgbClr>
                  </a:outerShdw>
                </a:effectLst>
                <a:latin typeface="Arial Narrow" panose="020B0606020202030204" pitchFamily="34" charset="0"/>
              </a:rPr>
              <a:t>:</a:t>
            </a:r>
          </a:p>
          <a:p>
            <a:pPr marL="342900" indent="-254000" algn="just">
              <a:buFont typeface="+mj-lt"/>
              <a:buAutoNum type="alphaUcPeriod"/>
            </a:pPr>
            <a:r>
              <a:rPr lang="es-ES" sz="1900" dirty="0">
                <a:latin typeface="Arial Narrow" panose="020B0606020202030204" pitchFamily="34" charset="0"/>
              </a:rPr>
              <a:t>La relevancia para hoy:  Aunque el (Salm.49), fue escrito hace más de 2.500 años, sus enseñanzas siguen siendo relevantes hoy en día.</a:t>
            </a:r>
          </a:p>
          <a:p>
            <a:pPr marL="342900" indent="-254000" algn="just">
              <a:buFont typeface="+mj-lt"/>
              <a:buAutoNum type="alphaUcPeriod"/>
            </a:pPr>
            <a:r>
              <a:rPr lang="es-ES" sz="1900" dirty="0">
                <a:latin typeface="Arial Narrow" panose="020B0606020202030204" pitchFamily="34" charset="0"/>
              </a:rPr>
              <a:t>Nos recuerda que la verdadera riqueza no se mide por la cantidad de dinero que tengamos.</a:t>
            </a:r>
          </a:p>
          <a:p>
            <a:pPr marL="442913" indent="-280988" algn="just">
              <a:buFont typeface="+mj-lt"/>
              <a:buAutoNum type="arabicPeriod"/>
            </a:pPr>
            <a:r>
              <a:rPr lang="es-ES" sz="1900" dirty="0">
                <a:latin typeface="Arial Narrow" panose="020B0606020202030204" pitchFamily="34" charset="0"/>
              </a:rPr>
              <a:t>Sino por nuestra relación con Dios y también.</a:t>
            </a:r>
          </a:p>
          <a:p>
            <a:pPr marL="442913" indent="-280988" algn="just">
              <a:buFont typeface="+mj-lt"/>
              <a:buAutoNum type="arabicPeriod"/>
            </a:pPr>
            <a:r>
              <a:rPr lang="es-ES" sz="1900" dirty="0">
                <a:latin typeface="Arial Narrow" panose="020B0606020202030204" pitchFamily="34" charset="0"/>
              </a:rPr>
              <a:t>Nuestra búsqueda de la sabiduría y la justicia.</a:t>
            </a:r>
          </a:p>
          <a:p>
            <a:pPr marL="354013" indent="-265113" algn="just">
              <a:buFont typeface="+mj-lt"/>
              <a:buAutoNum type="alphaUcPeriod" startAt="3"/>
            </a:pPr>
            <a:r>
              <a:rPr lang="es-ES" sz="1900" dirty="0">
                <a:latin typeface="Arial Narrow" panose="020B0606020202030204" pitchFamily="34" charset="0"/>
              </a:rPr>
              <a:t>¿Quieres saber más sobre cómo aplicar las enseñanzas del </a:t>
            </a:r>
            <a:r>
              <a:rPr lang="es-ES" sz="1900" b="1" dirty="0">
                <a:latin typeface="Arial Narrow" panose="020B0606020202030204" pitchFamily="34" charset="0"/>
              </a:rPr>
              <a:t>(Salm.49)</a:t>
            </a:r>
            <a:r>
              <a:rPr lang="es-ES" sz="1900" dirty="0">
                <a:latin typeface="Arial Narrow" panose="020B0606020202030204" pitchFamily="34" charset="0"/>
              </a:rPr>
              <a:t>, en tu vida diaria?</a:t>
            </a:r>
            <a:endParaRPr lang="es-NI" sz="1900" dirty="0">
              <a:latin typeface="Arial Narrow" panose="020B0606020202030204" pitchFamily="34" charset="0"/>
            </a:endParaRPr>
          </a:p>
          <a:p>
            <a:pPr marL="88900" algn="just"/>
            <a:endParaRPr lang="es-NI" sz="1900" dirty="0">
              <a:latin typeface="Arial Narrow" panose="020B0606020202030204" pitchFamily="34" charset="0"/>
            </a:endParaRPr>
          </a:p>
          <a:p>
            <a:pPr marL="88900" algn="just"/>
            <a:r>
              <a:rPr lang="es-ES" sz="1900" dirty="0">
                <a:latin typeface="Arial Narrow" panose="020B0606020202030204" pitchFamily="34" charset="0"/>
              </a:rPr>
              <a:t>Dios les bendiga en todo…</a:t>
            </a:r>
          </a:p>
          <a:p>
            <a:pPr marL="88900" algn="just"/>
            <a:endParaRPr lang="es-ES" sz="1900" dirty="0">
              <a:latin typeface="Arial Narrow" panose="020B0606020202030204" pitchFamily="34" charset="0"/>
            </a:endParaRPr>
          </a:p>
          <a:p>
            <a:pPr marL="88900" algn="just"/>
            <a:r>
              <a:rPr lang="es-ES" sz="1900" dirty="0">
                <a:latin typeface="Arial Narrow" panose="020B0606020202030204" pitchFamily="34" charset="0"/>
              </a:rPr>
              <a:t>No olvide visitar mi </a:t>
            </a:r>
            <a:r>
              <a:rPr lang="es-ES" sz="1900" dirty="0" err="1">
                <a:latin typeface="Arial Narrow" panose="020B0606020202030204" pitchFamily="34" charset="0"/>
              </a:rPr>
              <a:t>website</a:t>
            </a:r>
            <a:r>
              <a:rPr lang="es-ES" sz="1900" dirty="0">
                <a:latin typeface="Arial Narrow" panose="020B0606020202030204" pitchFamily="34" charset="0"/>
              </a:rPr>
              <a:t>:          </a:t>
            </a:r>
          </a:p>
          <a:p>
            <a:pPr marL="88900" algn="just"/>
            <a:r>
              <a:rPr lang="es-ES" sz="1900" dirty="0">
                <a:latin typeface="Arial Narrow" panose="020B0606020202030204" pitchFamily="34" charset="0"/>
              </a:rPr>
              <a:t>                                </a:t>
            </a:r>
            <a:r>
              <a:rPr lang="es-ES" sz="1900" dirty="0">
                <a:latin typeface="Arial Narrow" panose="020B0606020202030204" pitchFamily="34" charset="0"/>
                <a:hlinkClick r:id="rId3"/>
              </a:rPr>
              <a:t>www.creiporlocualhable.com</a:t>
            </a:r>
            <a:r>
              <a:rPr lang="es-ES" sz="1900" dirty="0">
                <a:latin typeface="Arial Narrow" panose="020B0606020202030204" pitchFamily="34" charset="0"/>
              </a:rPr>
              <a:t> </a:t>
            </a:r>
          </a:p>
          <a:p>
            <a:pPr marL="88900" algn="just"/>
            <a:endParaRPr lang="es-ES" sz="1900" dirty="0">
              <a:latin typeface="Arial Narrow" panose="020B0606020202030204" pitchFamily="34" charset="0"/>
            </a:endParaRPr>
          </a:p>
          <a:p>
            <a:pPr marL="88900" algn="just"/>
            <a:r>
              <a:rPr lang="es-ES" sz="1900" dirty="0">
                <a:latin typeface="Arial Narrow" panose="020B0606020202030204" pitchFamily="34" charset="0"/>
              </a:rPr>
              <a:t>Su servidor: </a:t>
            </a:r>
            <a:r>
              <a:rPr lang="es-ES" sz="1900" b="1" dirty="0" err="1">
                <a:effectLst>
                  <a:outerShdw blurRad="38100" dist="38100" dir="2700000" algn="tl">
                    <a:srgbClr val="000000">
                      <a:alpha val="43137"/>
                    </a:srgbClr>
                  </a:outerShdw>
                </a:effectLst>
                <a:latin typeface="Arial Narrow" panose="020B0606020202030204" pitchFamily="34" charset="0"/>
              </a:rPr>
              <a:t>Hoswaldo</a:t>
            </a:r>
            <a:r>
              <a:rPr lang="es-ES" sz="1900" b="1" dirty="0">
                <a:effectLst>
                  <a:outerShdw blurRad="38100" dist="38100" dir="2700000" algn="tl">
                    <a:srgbClr val="000000">
                      <a:alpha val="43137"/>
                    </a:srgbClr>
                  </a:outerShdw>
                </a:effectLst>
                <a:latin typeface="Arial Narrow" panose="020B0606020202030204" pitchFamily="34" charset="0"/>
              </a:rPr>
              <a:t> Moreno Parrales</a:t>
            </a:r>
            <a:endParaRPr lang="es-NI" sz="1900" b="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6321806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additive="base">
                                        <p:cTn id="28"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
                                            <p:txEl>
                                              <p:pRg st="4" end="4"/>
                                            </p:txEl>
                                          </p:spTgt>
                                        </p:tgtEl>
                                        <p:attrNameLst>
                                          <p:attrName>style.visibility</p:attrName>
                                        </p:attrNameLst>
                                      </p:cBhvr>
                                      <p:to>
                                        <p:strVal val="visible"/>
                                      </p:to>
                                    </p:set>
                                    <p:anim calcmode="lin" valueType="num">
                                      <p:cBhvr additive="base">
                                        <p:cTn id="3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 calcmode="lin" valueType="num">
                                      <p:cBhvr>
                                        <p:cTn id="40"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1"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2" dur="500"/>
                                        <p:tgtEl>
                                          <p:spTgt spid="2">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p:cTn id="53"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54"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55" dur="500"/>
                                        <p:tgtEl>
                                          <p:spTgt spid="2">
                                            <p:txEl>
                                              <p:pRg st="9" end="9"/>
                                            </p:txEl>
                                          </p:spTgt>
                                        </p:tgtEl>
                                      </p:cBhvr>
                                    </p:animEffect>
                                  </p:childTnLst>
                                </p:cTn>
                              </p:par>
                              <p:par>
                                <p:cTn id="56" presetID="53" presetClass="entr" presetSubtype="16" fill="hold" nodeType="withEffect">
                                  <p:stCondLst>
                                    <p:cond delay="0"/>
                                  </p:stCondLst>
                                  <p:childTnLst>
                                    <p:set>
                                      <p:cBhvr>
                                        <p:cTn id="57" dur="1" fill="hold">
                                          <p:stCondLst>
                                            <p:cond delay="0"/>
                                          </p:stCondLst>
                                        </p:cTn>
                                        <p:tgtEl>
                                          <p:spTgt spid="2">
                                            <p:txEl>
                                              <p:pRg st="10" end="10"/>
                                            </p:txEl>
                                          </p:spTgt>
                                        </p:tgtEl>
                                        <p:attrNameLst>
                                          <p:attrName>style.visibility</p:attrName>
                                        </p:attrNameLst>
                                      </p:cBhvr>
                                      <p:to>
                                        <p:strVal val="visible"/>
                                      </p:to>
                                    </p:set>
                                    <p:anim calcmode="lin" valueType="num">
                                      <p:cBhvr>
                                        <p:cTn id="58"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59"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60" dur="500"/>
                                        <p:tgtEl>
                                          <p:spTgt spid="2">
                                            <p:txEl>
                                              <p:pRg st="10" end="1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2">
                                            <p:txEl>
                                              <p:pRg st="12" end="12"/>
                                            </p:txEl>
                                          </p:spTgt>
                                        </p:tgtEl>
                                        <p:attrNameLst>
                                          <p:attrName>style.visibility</p:attrName>
                                        </p:attrNameLst>
                                      </p:cBhvr>
                                      <p:to>
                                        <p:strVal val="visible"/>
                                      </p:to>
                                    </p:set>
                                    <p:anim calcmode="lin" valueType="num">
                                      <p:cBhvr>
                                        <p:cTn id="65" dur="500" fill="hold"/>
                                        <p:tgtEl>
                                          <p:spTgt spid="2">
                                            <p:txEl>
                                              <p:pRg st="12" end="12"/>
                                            </p:txEl>
                                          </p:spTgt>
                                        </p:tgtEl>
                                        <p:attrNameLst>
                                          <p:attrName>ppt_w</p:attrName>
                                        </p:attrNameLst>
                                      </p:cBhvr>
                                      <p:tavLst>
                                        <p:tav tm="0">
                                          <p:val>
                                            <p:fltVal val="0"/>
                                          </p:val>
                                        </p:tav>
                                        <p:tav tm="100000">
                                          <p:val>
                                            <p:strVal val="#ppt_w"/>
                                          </p:val>
                                        </p:tav>
                                      </p:tavLst>
                                    </p:anim>
                                    <p:anim calcmode="lin" valueType="num">
                                      <p:cBhvr>
                                        <p:cTn id="66" dur="500" fill="hold"/>
                                        <p:tgtEl>
                                          <p:spTgt spid="2">
                                            <p:txEl>
                                              <p:pRg st="12" end="12"/>
                                            </p:txEl>
                                          </p:spTgt>
                                        </p:tgtEl>
                                        <p:attrNameLst>
                                          <p:attrName>ppt_h</p:attrName>
                                        </p:attrNameLst>
                                      </p:cBhvr>
                                      <p:tavLst>
                                        <p:tav tm="0">
                                          <p:val>
                                            <p:fltVal val="0"/>
                                          </p:val>
                                        </p:tav>
                                        <p:tav tm="100000">
                                          <p:val>
                                            <p:strVal val="#ppt_h"/>
                                          </p:val>
                                        </p:tav>
                                      </p:tavLst>
                                    </p:anim>
                                    <p:animEffect transition="in" filter="fade">
                                      <p:cBhvr>
                                        <p:cTn id="6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875C0-8D14-8C53-970D-DE8A4081C100}"/>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F1FF663E-E7AD-4454-62A0-8C1D05684749}"/>
              </a:ext>
            </a:extLst>
          </p:cNvPr>
          <p:cNvPicPr>
            <a:picLocks noChangeAspect="1"/>
          </p:cNvPicPr>
          <p:nvPr/>
        </p:nvPicPr>
        <p:blipFill>
          <a:blip r:embed="rId2"/>
          <a:srcRect l="7508" t="9206" r="8689" b="9206"/>
          <a:stretch>
            <a:fillRect/>
          </a:stretch>
        </p:blipFill>
        <p:spPr>
          <a:xfrm>
            <a:off x="-457200" y="0"/>
            <a:ext cx="12192000" cy="6858000"/>
          </a:xfrm>
          <a:prstGeom prst="rect">
            <a:avLst/>
          </a:prstGeom>
        </p:spPr>
      </p:pic>
      <p:sp>
        <p:nvSpPr>
          <p:cNvPr id="3" name="CuadroTexto 2">
            <a:extLst>
              <a:ext uri="{FF2B5EF4-FFF2-40B4-BE49-F238E27FC236}">
                <a16:creationId xmlns:a16="http://schemas.microsoft.com/office/drawing/2014/main" id="{35AA3CB3-7F1C-1CE8-DB66-356990549118}"/>
              </a:ext>
            </a:extLst>
          </p:cNvPr>
          <p:cNvSpPr txBox="1"/>
          <p:nvPr/>
        </p:nvSpPr>
        <p:spPr>
          <a:xfrm>
            <a:off x="457200" y="285750"/>
            <a:ext cx="5132070" cy="6231386"/>
          </a:xfrm>
          <a:prstGeom prst="rect">
            <a:avLst/>
          </a:prstGeom>
          <a:noFill/>
        </p:spPr>
        <p:txBody>
          <a:bodyPr wrap="square">
            <a:spAutoFit/>
          </a:bodyPr>
          <a:lstStyle/>
          <a:p>
            <a:pPr algn="ctr">
              <a:lnSpc>
                <a:spcPct val="115000"/>
              </a:lnSpc>
              <a:spcAft>
                <a:spcPts val="800"/>
              </a:spcAft>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“LA RIQUEZA NO PUEDE COMPARAR LA REDENCIÓN”</a:t>
            </a:r>
          </a:p>
          <a:p>
            <a:pPr algn="ctr">
              <a:lnSpc>
                <a:spcPct val="115000"/>
              </a:lnSpc>
              <a:spcAft>
                <a:spcPts val="800"/>
              </a:spcAft>
            </a:pPr>
            <a:r>
              <a:rPr lang="es-ES" b="1" dirty="0"/>
              <a:t>(Salmos.49: 1- 20)</a:t>
            </a:r>
            <a:endParaRPr lang="es-ES" dirty="0"/>
          </a:p>
          <a:p>
            <a:r>
              <a:rPr lang="es-ES" b="1" u="sng" dirty="0"/>
              <a:t>INTRODUCCIÓN</a:t>
            </a:r>
            <a:r>
              <a:rPr lang="es-ES" b="1" dirty="0"/>
              <a:t>:</a:t>
            </a:r>
            <a:endParaRPr lang="es-ES" dirty="0"/>
          </a:p>
          <a:p>
            <a:pPr marL="92075" lvl="0" indent="-92075"/>
            <a:r>
              <a:rPr lang="es-ES" dirty="0"/>
              <a:t>A- El </a:t>
            </a:r>
            <a:r>
              <a:rPr lang="es-ES" b="1" dirty="0"/>
              <a:t>(Salm.49)</a:t>
            </a:r>
            <a:r>
              <a:rPr lang="es-ES" dirty="0"/>
              <a:t>, es un salmo sapiencial que se atribuye a los hijos de Coré… </a:t>
            </a:r>
          </a:p>
          <a:p>
            <a:pPr lvl="0" algn="just"/>
            <a:r>
              <a:rPr lang="es-ES" dirty="0"/>
              <a:t>B-Un grupo de levitas que se encargaban de la música y la adoración en el templo de Jerusalén. </a:t>
            </a:r>
          </a:p>
          <a:p>
            <a:pPr lvl="0" algn="just"/>
            <a:r>
              <a:rPr lang="es-ES" dirty="0"/>
              <a:t>Aunque no se especifica el autor exacto, se cree que fue escrito durante el período postexílico, después del regreso de los judíos del exilio en Babilonia (siglo VI a.C.)</a:t>
            </a:r>
          </a:p>
          <a:p>
            <a:pPr lvl="0"/>
            <a:r>
              <a:rPr lang="es-ES" dirty="0"/>
              <a:t>En ese momento, la sociedad judía estaba experimentando un período de gran cambio y reflexión. </a:t>
            </a:r>
          </a:p>
          <a:p>
            <a:pPr lvl="0"/>
            <a:r>
              <a:rPr lang="es-ES" dirty="0"/>
              <a:t>Después de la destrucción del templo de Jerusalén y el exilio.</a:t>
            </a:r>
          </a:p>
          <a:p>
            <a:pPr lvl="0"/>
            <a:r>
              <a:rPr lang="es-ES" dirty="0"/>
              <a:t>   Los judíos se vieron obligados a reevaluar su relación con Dios y su comprensión de la justicia divina.</a:t>
            </a:r>
          </a:p>
          <a:p>
            <a:pPr algn="ctr">
              <a:lnSpc>
                <a:spcPct val="115000"/>
              </a:lnSpc>
              <a:spcAft>
                <a:spcPts val="800"/>
              </a:spcAft>
            </a:pP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88A45241-7F62-B9CF-520B-B915224DF818}"/>
              </a:ext>
            </a:extLst>
          </p:cNvPr>
          <p:cNvSpPr txBox="1"/>
          <p:nvPr/>
        </p:nvSpPr>
        <p:spPr>
          <a:xfrm>
            <a:off x="5817870" y="285750"/>
            <a:ext cx="494919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C -El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refleja esa búsqueda de sentido y sabiduría en un mundo que parecía haber sido trastornado.</a:t>
            </a:r>
          </a:p>
          <a:p>
            <a:pPr lvl="0"/>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El propósito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enseñar a los creyentes a no confiar en las riquezas y el poder material, sino en la sabiduría y la providencia de Dios. </a:t>
            </a:r>
            <a:r>
              <a:rPr lang="es-ES" dirty="0"/>
              <a:t>El salmista argumenta que la riqueza no puede comprar la salvación, ni la vida eterna.</a:t>
            </a:r>
          </a:p>
          <a:p>
            <a:pPr lvl="0"/>
            <a:r>
              <a:rPr lang="es-ES" dirty="0"/>
              <a:t>Que todos, ricos y pobres, deben enfrentar la muerte y rendir cuentas ante Dios </a:t>
            </a:r>
            <a:r>
              <a:rPr lang="es-ES" b="1" dirty="0"/>
              <a:t>(Heb.9: 27)</a:t>
            </a:r>
            <a:endParaRPr lang="es-ES" dirty="0"/>
          </a:p>
          <a:p>
            <a:r>
              <a:rPr lang="es-ES" dirty="0"/>
              <a:t>        D - Los temas principales del </a:t>
            </a:r>
            <a:r>
              <a:rPr lang="es-ES" b="1" dirty="0"/>
              <a:t>(Salm.49)</a:t>
            </a:r>
            <a:r>
              <a:rPr lang="es-ES" dirty="0"/>
              <a:t>, son…</a:t>
            </a:r>
          </a:p>
          <a:p>
            <a:pPr lvl="0"/>
            <a:r>
              <a:rPr lang="es-ES" dirty="0"/>
              <a:t>La vanidad de las riquezas materiales. </a:t>
            </a:r>
          </a:p>
          <a:p>
            <a:pPr lvl="0"/>
            <a:r>
              <a:rPr lang="es-ES" dirty="0"/>
              <a:t>La importancia de la sabiduría y la inteligencia espiritual. </a:t>
            </a:r>
          </a:p>
          <a:p>
            <a:pPr lvl="0"/>
            <a:r>
              <a:rPr lang="es-ES" dirty="0"/>
              <a:t>La igualdad de todos ante la muerte y el juicio de Dios. </a:t>
            </a:r>
          </a:p>
          <a:p>
            <a:pPr lvl="0"/>
            <a:r>
              <a:rPr lang="es-ES" dirty="0"/>
              <a:t>La necesidad de confiar en Dios y no en las riquezas.</a:t>
            </a:r>
          </a:p>
          <a:p>
            <a:pPr lvl="0"/>
            <a:r>
              <a:rPr lang="es-ES" dirty="0"/>
              <a:t> Esta composición única aborda el tema tan debatido del hombre y el dinero.</a:t>
            </a:r>
          </a:p>
          <a:p>
            <a:pPr lvl="0"/>
            <a:r>
              <a:rPr lang="es-ES" dirty="0"/>
              <a:t> Su principal én­fasis es animar a los piadosos a hacer de Dios su objeto supremo de </a:t>
            </a:r>
            <a:r>
              <a:rPr lang="es-ES" dirty="0" err="1"/>
              <a:t>devoció</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Tree>
    <p:extLst>
      <p:ext uri="{BB962C8B-B14F-4D97-AF65-F5344CB8AC3E}">
        <p14:creationId xmlns:p14="http://schemas.microsoft.com/office/powerpoint/2010/main" val="1917940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3495D-7464-E05B-48EB-7A1C487E0252}"/>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8FE0CDFA-A93F-165E-672D-96312FCEDF0B}"/>
              </a:ext>
            </a:extLst>
          </p:cNvPr>
          <p:cNvPicPr>
            <a:picLocks noChangeAspect="1"/>
          </p:cNvPicPr>
          <p:nvPr/>
        </p:nvPicPr>
        <p:blipFill>
          <a:blip r:embed="rId2"/>
          <a:srcRect l="7508" t="9206" r="8689" b="9206"/>
          <a:stretch>
            <a:fillRect/>
          </a:stretch>
        </p:blipFill>
        <p:spPr>
          <a:xfrm>
            <a:off x="-457200" y="0"/>
            <a:ext cx="12192000" cy="6858000"/>
          </a:xfrm>
          <a:prstGeom prst="rect">
            <a:avLst/>
          </a:prstGeom>
        </p:spPr>
      </p:pic>
      <p:sp>
        <p:nvSpPr>
          <p:cNvPr id="3" name="CuadroTexto 2">
            <a:extLst>
              <a:ext uri="{FF2B5EF4-FFF2-40B4-BE49-F238E27FC236}">
                <a16:creationId xmlns:a16="http://schemas.microsoft.com/office/drawing/2014/main" id="{5851A50D-65D2-6E17-329F-EBD22CC784CC}"/>
              </a:ext>
            </a:extLst>
          </p:cNvPr>
          <p:cNvSpPr txBox="1"/>
          <p:nvPr/>
        </p:nvSpPr>
        <p:spPr>
          <a:xfrm>
            <a:off x="868680" y="285750"/>
            <a:ext cx="4949190" cy="6231386"/>
          </a:xfrm>
          <a:prstGeom prst="rect">
            <a:avLst/>
          </a:prstGeom>
          <a:noFill/>
        </p:spPr>
        <p:txBody>
          <a:bodyPr wrap="square">
            <a:spAutoFit/>
          </a:bodyPr>
          <a:lstStyle/>
          <a:p>
            <a:pPr algn="ctr">
              <a:lnSpc>
                <a:spcPct val="115000"/>
              </a:lnSpc>
              <a:spcAft>
                <a:spcPts val="800"/>
              </a:spcAft>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“LA RIQUEZA NO PUEDE COMPARAR LA REDENCIÓN”</a:t>
            </a:r>
          </a:p>
          <a:p>
            <a:pPr algn="ctr">
              <a:lnSpc>
                <a:spcPct val="115000"/>
              </a:lnSpc>
              <a:spcAft>
                <a:spcPts val="800"/>
              </a:spcAft>
            </a:pPr>
            <a:r>
              <a:rPr lang="es-ES" b="1" dirty="0"/>
              <a:t>(Salmos.49: 1- 20)</a:t>
            </a:r>
            <a:endParaRPr lang="es-ES" dirty="0"/>
          </a:p>
          <a:p>
            <a:r>
              <a:rPr lang="es-ES" b="1" u="sng" dirty="0"/>
              <a:t>INTRODUCCIÓN</a:t>
            </a:r>
            <a:r>
              <a:rPr lang="es-ES" b="1" dirty="0"/>
              <a:t>:</a:t>
            </a:r>
            <a:endParaRPr lang="es-ES" dirty="0"/>
          </a:p>
          <a:p>
            <a:pPr lvl="0"/>
            <a:r>
              <a:rPr lang="es-ES" dirty="0"/>
              <a:t>El </a:t>
            </a:r>
            <a:r>
              <a:rPr lang="es-ES" b="1" dirty="0"/>
              <a:t>(Salm.49)</a:t>
            </a:r>
            <a:r>
              <a:rPr lang="es-ES" dirty="0"/>
              <a:t>, es un salmo sapiencial que se atribuye a los hijos de Coré… </a:t>
            </a:r>
          </a:p>
          <a:p>
            <a:pPr lvl="0"/>
            <a:r>
              <a:rPr lang="es-ES" dirty="0"/>
              <a:t>Un grupo de levitas que se encargaban de la música y la adoración en el templo de Jerusalén. </a:t>
            </a:r>
          </a:p>
          <a:p>
            <a:pPr lvl="0"/>
            <a:r>
              <a:rPr lang="es-ES" dirty="0"/>
              <a:t>Aunque no se especifica el autor exacto, se cree que fue escrito durante el período postexílico, después del regreso de los judíos del exilio en Babilonia (siglo VI a.C.)</a:t>
            </a:r>
          </a:p>
          <a:p>
            <a:pPr lvl="0"/>
            <a:r>
              <a:rPr lang="es-ES" dirty="0"/>
              <a:t>En ese momento, la sociedad judía estaba experimentando un período de gran cambio y reflexión. </a:t>
            </a:r>
          </a:p>
          <a:p>
            <a:pPr lvl="0"/>
            <a:r>
              <a:rPr lang="es-ES" dirty="0"/>
              <a:t>Después de la destrucción del templo de Jerusalén y el exilio.</a:t>
            </a:r>
          </a:p>
          <a:p>
            <a:pPr lvl="0"/>
            <a:r>
              <a:rPr lang="es-ES" dirty="0"/>
              <a:t>   Los judíos se vieron obligados a reevaluar su relación con Dios y su comprensión de la justicia divina.</a:t>
            </a:r>
          </a:p>
          <a:p>
            <a:pPr algn="ctr">
              <a:lnSpc>
                <a:spcPct val="115000"/>
              </a:lnSpc>
              <a:spcAft>
                <a:spcPts val="800"/>
              </a:spcAft>
            </a:pP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1EFEA9C1-FDDF-EAD5-6D91-6F3BF22EE129}"/>
              </a:ext>
            </a:extLst>
          </p:cNvPr>
          <p:cNvSpPr txBox="1"/>
          <p:nvPr/>
        </p:nvSpPr>
        <p:spPr>
          <a:xfrm>
            <a:off x="5817870" y="285750"/>
            <a:ext cx="494919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C -El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refleja esa búsqueda de sentido y sabiduría en un mundo que parecía haber sido trastornado.</a:t>
            </a:r>
          </a:p>
          <a:p>
            <a:pPr lvl="0"/>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El propósito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enseñar a los creyentes a no confiar en las riquezas y el poder material, sino en la sabiduría y la providencia de Dios. </a:t>
            </a:r>
            <a:r>
              <a:rPr lang="es-ES" dirty="0"/>
              <a:t>El salmista argumenta que la riqueza no puede comprar la salvación, ni la vida eterna.</a:t>
            </a:r>
          </a:p>
          <a:p>
            <a:pPr lvl="0"/>
            <a:r>
              <a:rPr lang="es-ES" dirty="0"/>
              <a:t>Que todos, ricos y pobres, deben enfrentar la muerte y rendir cuentas ante Dios </a:t>
            </a:r>
            <a:r>
              <a:rPr lang="es-ES" b="1" dirty="0"/>
              <a:t>(Heb.9: 27)</a:t>
            </a:r>
            <a:endParaRPr lang="es-ES" dirty="0"/>
          </a:p>
          <a:p>
            <a:r>
              <a:rPr lang="es-ES" dirty="0"/>
              <a:t>        D - Los temas principales del </a:t>
            </a:r>
            <a:r>
              <a:rPr lang="es-ES" b="1" dirty="0"/>
              <a:t>(Salm.49)</a:t>
            </a:r>
            <a:r>
              <a:rPr lang="es-ES" dirty="0"/>
              <a:t>, son…</a:t>
            </a:r>
          </a:p>
          <a:p>
            <a:pPr lvl="0"/>
            <a:r>
              <a:rPr lang="es-ES" dirty="0"/>
              <a:t>La vanidad de las riquezas materiales. </a:t>
            </a:r>
          </a:p>
          <a:p>
            <a:pPr lvl="0"/>
            <a:r>
              <a:rPr lang="es-ES" dirty="0"/>
              <a:t>La importancia de la sabiduría y la inteligencia espiritual. </a:t>
            </a:r>
          </a:p>
          <a:p>
            <a:pPr lvl="0"/>
            <a:r>
              <a:rPr lang="es-ES" dirty="0"/>
              <a:t>La igualdad de todos ante la muerte y el juicio de Dios. </a:t>
            </a:r>
          </a:p>
          <a:p>
            <a:pPr lvl="0"/>
            <a:r>
              <a:rPr lang="es-ES" dirty="0"/>
              <a:t>La necesidad de confiar en Dios y no en las riquezas.</a:t>
            </a:r>
          </a:p>
          <a:p>
            <a:pPr lvl="0"/>
            <a:r>
              <a:rPr lang="es-ES" dirty="0"/>
              <a:t> Esta composición única aborda el tema tan debatido del hombre y el dinero.</a:t>
            </a:r>
          </a:p>
          <a:p>
            <a:pPr lvl="0"/>
            <a:r>
              <a:rPr lang="es-ES" dirty="0"/>
              <a:t> Su principal én­fasis es animar a los piadosos a hacer de Dios su objeto supremo de </a:t>
            </a:r>
            <a:r>
              <a:rPr lang="es-ES" dirty="0" err="1"/>
              <a:t>devoció</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pic>
        <p:nvPicPr>
          <p:cNvPr id="7" name="Imagen 6">
            <a:extLst>
              <a:ext uri="{FF2B5EF4-FFF2-40B4-BE49-F238E27FC236}">
                <a16:creationId xmlns:a16="http://schemas.microsoft.com/office/drawing/2014/main" id="{4749CA58-4B45-19A8-316D-9C9999984D8E}"/>
              </a:ext>
            </a:extLst>
          </p:cNvPr>
          <p:cNvPicPr>
            <a:picLocks noChangeAspect="1"/>
          </p:cNvPicPr>
          <p:nvPr/>
        </p:nvPicPr>
        <p:blipFill>
          <a:blip r:embed="rId2"/>
          <a:srcRect l="7508" t="9206" r="8689" b="9206"/>
          <a:stretch>
            <a:fillRect/>
          </a:stretch>
        </p:blipFill>
        <p:spPr>
          <a:xfrm>
            <a:off x="-304800" y="108942"/>
            <a:ext cx="12192000" cy="6858000"/>
          </a:xfrm>
          <a:prstGeom prst="rect">
            <a:avLst/>
          </a:prstGeom>
        </p:spPr>
      </p:pic>
      <p:sp>
        <p:nvSpPr>
          <p:cNvPr id="4" name="CuadroTexto 3">
            <a:extLst>
              <a:ext uri="{FF2B5EF4-FFF2-40B4-BE49-F238E27FC236}">
                <a16:creationId xmlns:a16="http://schemas.microsoft.com/office/drawing/2014/main" id="{5EAD80AF-2D52-BC89-AF5A-1B563C692222}"/>
              </a:ext>
            </a:extLst>
          </p:cNvPr>
          <p:cNvSpPr txBox="1"/>
          <p:nvPr/>
        </p:nvSpPr>
        <p:spPr>
          <a:xfrm>
            <a:off x="304800" y="340864"/>
            <a:ext cx="6326504" cy="395173"/>
          </a:xfrm>
          <a:prstGeom prst="rect">
            <a:avLst/>
          </a:prstGeom>
          <a:noFill/>
        </p:spPr>
        <p:txBody>
          <a:bodyPr wrap="square">
            <a:spAutoFit/>
          </a:bodyPr>
          <a:lstStyle/>
          <a:p>
            <a:pPr>
              <a:lnSpc>
                <a:spcPct val="115000"/>
              </a:lnSpc>
              <a:spcAft>
                <a:spcPts val="800"/>
              </a:spcAft>
            </a:pPr>
            <a:r>
              <a:rPr lang="es-ES" sz="1800" b="1" kern="100" dirty="0">
                <a:solidFill>
                  <a:srgbClr val="000000"/>
                </a:solidFill>
                <a:effectLst/>
                <a:latin typeface="Aptos" panose="020B0004020202020204" pitchFamily="34" charset="0"/>
                <a:ea typeface="Aptos" panose="020B0004020202020204" pitchFamily="34" charset="0"/>
                <a:cs typeface="Palatino"/>
              </a:rPr>
              <a:t>I   - LA VANIDAD DE LAS RIQUEZAS SALMOS 49:1-4 </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BD73D2D2-BC61-C7D5-F050-B49D66C270F3}"/>
              </a:ext>
            </a:extLst>
          </p:cNvPr>
          <p:cNvSpPr txBox="1"/>
          <p:nvPr/>
        </p:nvSpPr>
        <p:spPr>
          <a:xfrm>
            <a:off x="200977" y="672477"/>
            <a:ext cx="5665470" cy="6140142"/>
          </a:xfrm>
          <a:prstGeom prst="rect">
            <a:avLst/>
          </a:prstGeom>
          <a:noFill/>
        </p:spPr>
        <p:txBody>
          <a:bodyPr wrap="square">
            <a:spAutoFit/>
          </a:bodyPr>
          <a:lstStyle/>
          <a:p>
            <a:pPr marL="342900" lvl="0" indent="-342900">
              <a:lnSpc>
                <a:spcPct val="115000"/>
              </a:lnSpc>
              <a:spcAft>
                <a:spcPts val="800"/>
              </a:spcAft>
              <a:buFont typeface="+mj-lt"/>
              <a:buAutoNum type="alphaUcPeriod"/>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El salmista convoca a toda la humanidad a escuchar una enseñanza sabia.</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mj-lt"/>
              <a:buAutoNum type="alphaUcPeriod"/>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 Esta instrucción en canto va dirigida a todos los «pueblos», no sólo a la nación de Israel como es el caso con la mayoría de los salmos. </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a:p>
            <a:pPr marL="540385">
              <a:lnSpc>
                <a:spcPct val="115000"/>
              </a:lnSpc>
              <a:spcAft>
                <a:spcPts val="800"/>
              </a:spcAft>
              <a:buNone/>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1-    El salmista hablaba a todos, especialmente al rico y el pobre juntamente. </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buNone/>
              <a:tabLst>
                <a:tab pos="90043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  2- Tenía la esperanza de guiar a los que estaban preocupados por las riquezas de los malvados.</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mj-lt"/>
              <a:buAutoNum type="alphaUcPeriod"/>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La palabra «mundo» (</a:t>
            </a:r>
            <a:r>
              <a:rPr lang="es-ES" sz="1400" b="1" kern="100" dirty="0" err="1">
                <a:effectLst/>
                <a:latin typeface="Aptos" panose="020B0004020202020204" pitchFamily="34" charset="0"/>
                <a:ea typeface="Aptos" panose="020B0004020202020204" pitchFamily="34" charset="0"/>
                <a:cs typeface="Times New Roman" panose="02020603050405020304" pitchFamily="18" charset="0"/>
              </a:rPr>
              <a:t>dRlRj</a:t>
            </a:r>
            <a:r>
              <a:rPr lang="es-ES" sz="14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400" i="1" kern="100" dirty="0" err="1">
                <a:effectLst/>
                <a:latin typeface="Aptos" panose="020B0004020202020204" pitchFamily="34" charset="0"/>
                <a:ea typeface="Aptos" panose="020B0004020202020204" pitchFamily="34" charset="0"/>
                <a:cs typeface="Times New Roman" panose="02020603050405020304" pitchFamily="18" charset="0"/>
              </a:rPr>
              <a:t>cheled</a:t>
            </a:r>
            <a:r>
              <a:rPr lang="es-ES" sz="1400" kern="100" dirty="0">
                <a:effectLst/>
                <a:latin typeface="Aptos" panose="020B0004020202020204" pitchFamily="34" charset="0"/>
                <a:ea typeface="Aptos" panose="020B0004020202020204" pitchFamily="34" charset="0"/>
                <a:cs typeface="Times New Roman" panose="02020603050405020304" pitchFamily="18" charset="0"/>
              </a:rPr>
              <a:t>) tiene que ver con «tiempo» y «cosas transitorias».</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s-ES" sz="14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400" kern="100" dirty="0">
                <a:solidFill>
                  <a:srgbClr val="000000"/>
                </a:solidFill>
                <a:effectLst/>
                <a:latin typeface="Aptos" panose="020B0004020202020204" pitchFamily="34" charset="0"/>
                <a:ea typeface="Aptos" panose="020B0004020202020204" pitchFamily="34" charset="0"/>
                <a:cs typeface="Palatino"/>
              </a:rPr>
              <a:t>Cualquiera en este mundo está sujeto a la naturaleza frágil de la existencia de este mundo. </a:t>
            </a:r>
            <a:r>
              <a:rPr lang="es-ES" dirty="0"/>
              <a:t>1-    El salmista hablaba a todos, especialmente al rico y el pobre juntamente. Sea que una persona tenga riquezas en abundancia o no tenga suficiente dinero para comprar el pan de cada día, se le pide que reciba la amonestación que da este salmo. Se necesita de esta perspectiva más amplia porque el tema se relacionará con la humanidad en general</a:t>
            </a:r>
          </a:p>
          <a:p>
            <a:r>
              <a:rPr lang="es-ES" dirty="0"/>
              <a:t>       2  -Tenía la esperanza de guiar a los que estaban preocupados por las riquezas de los malvados.</a:t>
            </a:r>
          </a:p>
          <a:p>
            <a:r>
              <a:rPr lang="es-ES" b="1" dirty="0"/>
              <a:t>E</a:t>
            </a:r>
            <a:r>
              <a:rPr lang="es-ES" dirty="0"/>
              <a:t> -Este Salmo; desarrolla una idea central. Nótese </a:t>
            </a:r>
            <a:r>
              <a:rPr lang="es-ES" b="1" dirty="0"/>
              <a:t>(Luc.12: 20, 21;</a:t>
            </a:r>
            <a:r>
              <a:rPr lang="es-ES" dirty="0"/>
              <a:t> </a:t>
            </a:r>
            <a:r>
              <a:rPr lang="es-ES" dirty="0" err="1"/>
              <a:t>cf</a:t>
            </a:r>
            <a:r>
              <a:rPr lang="es-ES" dirty="0"/>
              <a:t> </a:t>
            </a:r>
            <a:r>
              <a:rPr lang="es-ES" b="1" dirty="0"/>
              <a:t>Sant.4: 14, 15)</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Rectángulo: esquinas redondeadas 9">
            <a:extLst>
              <a:ext uri="{FF2B5EF4-FFF2-40B4-BE49-F238E27FC236}">
                <a16:creationId xmlns:a16="http://schemas.microsoft.com/office/drawing/2014/main" id="{EE84139C-BE25-4F85-5671-95646EAC1D1E}"/>
              </a:ext>
            </a:extLst>
          </p:cNvPr>
          <p:cNvSpPr/>
          <p:nvPr/>
        </p:nvSpPr>
        <p:spPr>
          <a:xfrm>
            <a:off x="5866447" y="2834640"/>
            <a:ext cx="5735003" cy="391441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s-ES" b="1" dirty="0">
              <a:solidFill>
                <a:prstClr val="black"/>
              </a:solidFill>
            </a:endParaRPr>
          </a:p>
          <a:p>
            <a:pPr algn="ctr"/>
            <a:endParaRPr lang="es-ES" sz="3200" b="1" dirty="0">
              <a:solidFill>
                <a:prstClr val="black"/>
              </a:solidFill>
            </a:endParaRPr>
          </a:p>
          <a:p>
            <a:pPr algn="ctr"/>
            <a:endParaRPr lang="es-ES" sz="3200" b="1" dirty="0">
              <a:solidFill>
                <a:prstClr val="black"/>
              </a:solidFill>
            </a:endParaRPr>
          </a:p>
          <a:p>
            <a:pPr algn="ctr"/>
            <a:endParaRPr lang="es-ES" sz="3200" b="1" dirty="0">
              <a:solidFill>
                <a:prstClr val="black"/>
              </a:solidFill>
            </a:endParaRPr>
          </a:p>
          <a:p>
            <a:pPr algn="ctr"/>
            <a:r>
              <a:rPr lang="es-ES" sz="3200" b="1" dirty="0">
                <a:solidFill>
                  <a:prstClr val="black"/>
                </a:solidFill>
              </a:rPr>
              <a:t>Luc12: 20, 21</a:t>
            </a:r>
            <a:endParaRPr lang="es-MX" sz="3200" dirty="0">
              <a:latin typeface="Georgia" panose="02040502050405020303" pitchFamily="18" charset="0"/>
            </a:endParaRPr>
          </a:p>
          <a:p>
            <a:pPr algn="just"/>
            <a:r>
              <a:rPr lang="es-MX" sz="2400" dirty="0">
                <a:latin typeface="Georgia" panose="02040502050405020303" pitchFamily="18" charset="0"/>
              </a:rPr>
              <a:t>20 y no es rico para con Dios. </a:t>
            </a:r>
            <a:endParaRPr lang="es-ES" sz="2400" b="1" dirty="0">
              <a:solidFill>
                <a:prstClr val="black"/>
              </a:solidFill>
              <a:latin typeface="Calibri" panose="020F0502020204030204"/>
            </a:endParaRPr>
          </a:p>
          <a:p>
            <a:pPr algn="just"/>
            <a:r>
              <a:rPr lang="es-MX" sz="2400" dirty="0">
                <a:solidFill>
                  <a:schemeClr val="tx1"/>
                </a:solidFill>
                <a:latin typeface="Georgia" panose="02040502050405020303" pitchFamily="18" charset="0"/>
              </a:rPr>
              <a:t>Pero Dios le dijo: Necio, esta noche vienen a pe</a:t>
            </a:r>
            <a:r>
              <a:rPr lang="es-MX" sz="2400" dirty="0">
                <a:solidFill>
                  <a:schemeClr val="tx1"/>
                </a:solidFill>
              </a:rPr>
              <a:t> 20 Pero Dios le dijo: Necio, esta noche vienen a pedirte tu alma; y lo que has provisto, ¿de quién será? </a:t>
            </a:r>
            <a:br>
              <a:rPr lang="es-MX" sz="2400" dirty="0">
                <a:solidFill>
                  <a:schemeClr val="tx1"/>
                </a:solidFill>
              </a:rPr>
            </a:br>
            <a:r>
              <a:rPr lang="es-MX" sz="2400" dirty="0">
                <a:solidFill>
                  <a:schemeClr val="tx1"/>
                </a:solidFill>
              </a:rPr>
              <a:t>21 Así es el que hace para sí tesoro, y no es rico para con Dios. </a:t>
            </a:r>
            <a:r>
              <a:rPr lang="es-MX" sz="2400" dirty="0">
                <a:latin typeface="Georgia" panose="02040502050405020303" pitchFamily="18" charset="0"/>
              </a:rPr>
              <a:t>? </a:t>
            </a:r>
            <a:br>
              <a:rPr lang="es-MX" dirty="0">
                <a:latin typeface="Georgia" panose="02040502050405020303" pitchFamily="18" charset="0"/>
              </a:rPr>
            </a:br>
            <a:r>
              <a:rPr lang="es-MX" dirty="0">
                <a:latin typeface="Georgia" panose="02040502050405020303" pitchFamily="18" charset="0"/>
              </a:rPr>
              <a:t>21 Así es el que hace para sí tesoro,</a:t>
            </a:r>
            <a:endParaRPr lang="es-ES" b="1" dirty="0">
              <a:solidFill>
                <a:prstClr val="black"/>
              </a:solidFill>
              <a:latin typeface="Calibri" panose="020F0502020204030204"/>
            </a:endParaRPr>
          </a:p>
          <a:p>
            <a:endParaRPr lang="es-ES" b="1" dirty="0">
              <a:solidFill>
                <a:prstClr val="black"/>
              </a:solidFill>
              <a:latin typeface="Calibri" panose="020F0502020204030204"/>
            </a:endParaRPr>
          </a:p>
          <a:p>
            <a:endParaRPr lang="es-ES" b="1" dirty="0">
              <a:solidFill>
                <a:prstClr val="black"/>
              </a:solidFill>
              <a:latin typeface="Calibri" panose="020F0502020204030204"/>
            </a:endParaRPr>
          </a:p>
          <a:p>
            <a:endParaRPr lang="es-ES" b="1" dirty="0">
              <a:solidFill>
                <a:prstClr val="black"/>
              </a:solidFill>
              <a:latin typeface="Calibri" panose="020F0502020204030204"/>
            </a:endParaRPr>
          </a:p>
          <a:p>
            <a:endParaRPr lang="es-ES" dirty="0"/>
          </a:p>
        </p:txBody>
      </p:sp>
      <p:sp>
        <p:nvSpPr>
          <p:cNvPr id="11" name="Rectángulo: esquinas redondeadas 10">
            <a:extLst>
              <a:ext uri="{FF2B5EF4-FFF2-40B4-BE49-F238E27FC236}">
                <a16:creationId xmlns:a16="http://schemas.microsoft.com/office/drawing/2014/main" id="{129BA8EA-28DE-650E-1D28-BD356069FBCD}"/>
              </a:ext>
            </a:extLst>
          </p:cNvPr>
          <p:cNvSpPr/>
          <p:nvPr/>
        </p:nvSpPr>
        <p:spPr>
          <a:xfrm>
            <a:off x="5866447" y="2676049"/>
            <a:ext cx="5868353" cy="407443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sz="2000" b="1" dirty="0">
                <a:solidFill>
                  <a:schemeClr val="tx1"/>
                </a:solidFill>
                <a:latin typeface="Georgia" panose="02040502050405020303" pitchFamily="18" charset="0"/>
              </a:rPr>
              <a:t>Santiago  4:14 cuando no sabéis lo que será mañana. Porque ¿qué es vuestra vida? Ciertamente es neblina que se aparece por un poco de tiempo, y luego se desvanece. 15 En lugar de lo cual deberíais decir: Si el Señor quiere, viviremos y haremos esto o aquello.</a:t>
            </a:r>
            <a:endParaRPr lang="es-ES" sz="2000" dirty="0">
              <a:solidFill>
                <a:schemeClr val="tx1"/>
              </a:solidFill>
            </a:endParaRPr>
          </a:p>
        </p:txBody>
      </p:sp>
    </p:spTree>
    <p:extLst>
      <p:ext uri="{BB962C8B-B14F-4D97-AF65-F5344CB8AC3E}">
        <p14:creationId xmlns:p14="http://schemas.microsoft.com/office/powerpoint/2010/main" val="8011382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42C81-D133-FFA7-49EA-15B00F0A77A7}"/>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19CC774E-D386-ECBA-34E5-046FF016949F}"/>
              </a:ext>
            </a:extLst>
          </p:cNvPr>
          <p:cNvPicPr>
            <a:picLocks noChangeAspect="1"/>
          </p:cNvPicPr>
          <p:nvPr/>
        </p:nvPicPr>
        <p:blipFill>
          <a:blip r:embed="rId2"/>
          <a:srcRect l="7508" t="9206" r="8689" b="9206"/>
          <a:stretch>
            <a:fillRect/>
          </a:stretch>
        </p:blipFill>
        <p:spPr>
          <a:xfrm>
            <a:off x="-457200" y="0"/>
            <a:ext cx="12192000" cy="6858000"/>
          </a:xfrm>
          <a:prstGeom prst="rect">
            <a:avLst/>
          </a:prstGeom>
        </p:spPr>
      </p:pic>
      <p:sp>
        <p:nvSpPr>
          <p:cNvPr id="3" name="CuadroTexto 2">
            <a:extLst>
              <a:ext uri="{FF2B5EF4-FFF2-40B4-BE49-F238E27FC236}">
                <a16:creationId xmlns:a16="http://schemas.microsoft.com/office/drawing/2014/main" id="{94151147-9A5E-643B-687E-E339A9795687}"/>
              </a:ext>
            </a:extLst>
          </p:cNvPr>
          <p:cNvSpPr txBox="1"/>
          <p:nvPr/>
        </p:nvSpPr>
        <p:spPr>
          <a:xfrm>
            <a:off x="868680" y="285750"/>
            <a:ext cx="4949190" cy="6231386"/>
          </a:xfrm>
          <a:prstGeom prst="rect">
            <a:avLst/>
          </a:prstGeom>
          <a:noFill/>
        </p:spPr>
        <p:txBody>
          <a:bodyPr wrap="square">
            <a:spAutoFit/>
          </a:bodyPr>
          <a:lstStyle/>
          <a:p>
            <a:pPr algn="ctr">
              <a:lnSpc>
                <a:spcPct val="115000"/>
              </a:lnSpc>
              <a:spcAft>
                <a:spcPts val="800"/>
              </a:spcAft>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“LA RIQUEZA NO PUEDE COMPARAR LA REDENCIÓN”</a:t>
            </a:r>
          </a:p>
          <a:p>
            <a:pPr algn="ctr">
              <a:lnSpc>
                <a:spcPct val="115000"/>
              </a:lnSpc>
              <a:spcAft>
                <a:spcPts val="800"/>
              </a:spcAft>
            </a:pPr>
            <a:r>
              <a:rPr lang="es-ES" b="1" dirty="0"/>
              <a:t>(Salmos.49: 1- 20)</a:t>
            </a:r>
            <a:endParaRPr lang="es-ES" dirty="0"/>
          </a:p>
          <a:p>
            <a:r>
              <a:rPr lang="es-ES" b="1" u="sng" dirty="0"/>
              <a:t>INTRODUCCIÓN</a:t>
            </a:r>
            <a:r>
              <a:rPr lang="es-ES" b="1" dirty="0"/>
              <a:t>:</a:t>
            </a:r>
            <a:endParaRPr lang="es-ES" dirty="0"/>
          </a:p>
          <a:p>
            <a:pPr lvl="0"/>
            <a:r>
              <a:rPr lang="es-ES" dirty="0"/>
              <a:t>El </a:t>
            </a:r>
            <a:r>
              <a:rPr lang="es-ES" b="1" dirty="0"/>
              <a:t>(Salm.49)</a:t>
            </a:r>
            <a:r>
              <a:rPr lang="es-ES" dirty="0"/>
              <a:t>, es un salmo sapiencial que se atribuye a los hijos de Coré… </a:t>
            </a:r>
          </a:p>
          <a:p>
            <a:pPr lvl="0"/>
            <a:r>
              <a:rPr lang="es-ES" dirty="0"/>
              <a:t>Un grupo de levitas que se encargaban de la música y la adoración en el templo de Jerusalén. </a:t>
            </a:r>
          </a:p>
          <a:p>
            <a:pPr lvl="0"/>
            <a:r>
              <a:rPr lang="es-ES" dirty="0"/>
              <a:t>Aunque no se especifica el autor exacto, se cree que fue escrito durante el período postexílico, después del regreso de los judíos del exilio en Babilonia (siglo VI a.C.)</a:t>
            </a:r>
          </a:p>
          <a:p>
            <a:pPr lvl="0"/>
            <a:r>
              <a:rPr lang="es-ES" dirty="0"/>
              <a:t>En ese momento, la sociedad judía estaba experimentando un período de gran cambio y reflexión. </a:t>
            </a:r>
          </a:p>
          <a:p>
            <a:pPr lvl="0"/>
            <a:r>
              <a:rPr lang="es-ES" dirty="0"/>
              <a:t>Después de la destrucción del templo de Jerusalén y el exilio.</a:t>
            </a:r>
          </a:p>
          <a:p>
            <a:pPr lvl="0"/>
            <a:r>
              <a:rPr lang="es-ES" dirty="0"/>
              <a:t>   Los judíos se vieron obligados a reevaluar su relación con Dios y su comprensión de la justicia divina.</a:t>
            </a:r>
          </a:p>
          <a:p>
            <a:pPr algn="ctr">
              <a:lnSpc>
                <a:spcPct val="115000"/>
              </a:lnSpc>
              <a:spcAft>
                <a:spcPts val="800"/>
              </a:spcAft>
            </a:pP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5C2BA4EC-5FB0-703C-23D5-46653926A7DE}"/>
              </a:ext>
            </a:extLst>
          </p:cNvPr>
          <p:cNvSpPr txBox="1"/>
          <p:nvPr/>
        </p:nvSpPr>
        <p:spPr>
          <a:xfrm>
            <a:off x="5817870" y="285750"/>
            <a:ext cx="494919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C -El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refleja esa búsqueda de sentido y sabiduría en un mundo que parecía haber sido trastornado.</a:t>
            </a:r>
          </a:p>
          <a:p>
            <a:pPr lvl="0"/>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El propósito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enseñar a los creyentes a no confiar en las riquezas y el poder material, sino en la sabiduría y la providencia de Dios. </a:t>
            </a:r>
            <a:r>
              <a:rPr lang="es-ES" dirty="0"/>
              <a:t>El salmista argumenta que la riqueza no puede comprar la salvación, ni la vida eterna.</a:t>
            </a:r>
          </a:p>
          <a:p>
            <a:pPr lvl="0"/>
            <a:r>
              <a:rPr lang="es-ES" dirty="0"/>
              <a:t>Que todos, ricos y pobres, deben enfrentar la muerte y rendir cuentas ante Dios </a:t>
            </a:r>
            <a:r>
              <a:rPr lang="es-ES" b="1" dirty="0"/>
              <a:t>(Heb.9: 27)</a:t>
            </a:r>
            <a:endParaRPr lang="es-ES" dirty="0"/>
          </a:p>
          <a:p>
            <a:r>
              <a:rPr lang="es-ES" dirty="0"/>
              <a:t>        D - Los temas principales del </a:t>
            </a:r>
            <a:r>
              <a:rPr lang="es-ES" b="1" dirty="0"/>
              <a:t>(Salm.49)</a:t>
            </a:r>
            <a:r>
              <a:rPr lang="es-ES" dirty="0"/>
              <a:t>, son…</a:t>
            </a:r>
          </a:p>
          <a:p>
            <a:pPr lvl="0"/>
            <a:r>
              <a:rPr lang="es-ES" dirty="0"/>
              <a:t>La vanidad de las riquezas materiales. </a:t>
            </a:r>
          </a:p>
          <a:p>
            <a:pPr lvl="0"/>
            <a:r>
              <a:rPr lang="es-ES" dirty="0"/>
              <a:t>La importancia de la sabiduría y la inteligencia espiritual. </a:t>
            </a:r>
          </a:p>
          <a:p>
            <a:pPr lvl="0"/>
            <a:r>
              <a:rPr lang="es-ES" dirty="0"/>
              <a:t>La igualdad de todos ante la muerte y el juicio de Dios. </a:t>
            </a:r>
          </a:p>
          <a:p>
            <a:pPr lvl="0"/>
            <a:r>
              <a:rPr lang="es-ES" dirty="0"/>
              <a:t>La necesidad de confiar en Dios y no en las riquezas.</a:t>
            </a:r>
          </a:p>
          <a:p>
            <a:pPr lvl="0"/>
            <a:r>
              <a:rPr lang="es-ES" dirty="0"/>
              <a:t> Esta composición única aborda el tema tan debatido del hombre y el dinero.</a:t>
            </a:r>
          </a:p>
          <a:p>
            <a:pPr lvl="0"/>
            <a:r>
              <a:rPr lang="es-ES" dirty="0"/>
              <a:t> Su principal én­fasis es animar a los piadosos a hacer de Dios su objeto supremo de </a:t>
            </a:r>
            <a:r>
              <a:rPr lang="es-ES" dirty="0" err="1"/>
              <a:t>devoció</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pic>
        <p:nvPicPr>
          <p:cNvPr id="7" name="Imagen 6">
            <a:extLst>
              <a:ext uri="{FF2B5EF4-FFF2-40B4-BE49-F238E27FC236}">
                <a16:creationId xmlns:a16="http://schemas.microsoft.com/office/drawing/2014/main" id="{F2BAA167-F6DA-4533-4B18-1AB8B52DA1B3}"/>
              </a:ext>
            </a:extLst>
          </p:cNvPr>
          <p:cNvPicPr>
            <a:picLocks noChangeAspect="1"/>
          </p:cNvPicPr>
          <p:nvPr/>
        </p:nvPicPr>
        <p:blipFill>
          <a:blip r:embed="rId2"/>
          <a:srcRect l="7508" t="9206" r="8689" b="9206"/>
          <a:stretch>
            <a:fillRect/>
          </a:stretch>
        </p:blipFill>
        <p:spPr>
          <a:xfrm>
            <a:off x="-457200" y="88404"/>
            <a:ext cx="12192000" cy="6858000"/>
          </a:xfrm>
          <a:prstGeom prst="rect">
            <a:avLst/>
          </a:prstGeom>
        </p:spPr>
      </p:pic>
      <p:sp>
        <p:nvSpPr>
          <p:cNvPr id="4" name="CuadroTexto 3">
            <a:extLst>
              <a:ext uri="{FF2B5EF4-FFF2-40B4-BE49-F238E27FC236}">
                <a16:creationId xmlns:a16="http://schemas.microsoft.com/office/drawing/2014/main" id="{D164D7B5-98A9-03E2-1E20-C52D1679EF2D}"/>
              </a:ext>
            </a:extLst>
          </p:cNvPr>
          <p:cNvSpPr txBox="1"/>
          <p:nvPr/>
        </p:nvSpPr>
        <p:spPr>
          <a:xfrm>
            <a:off x="1" y="567927"/>
            <a:ext cx="5463540" cy="5686365"/>
          </a:xfrm>
          <a:prstGeom prst="rect">
            <a:avLst/>
          </a:prstGeom>
          <a:noFill/>
        </p:spPr>
        <p:txBody>
          <a:bodyPr wrap="square">
            <a:spAutoFit/>
          </a:bodyPr>
          <a:lstStyle/>
          <a:p>
            <a:pPr>
              <a:lnSpc>
                <a:spcPct val="115000"/>
              </a:lnSpc>
              <a:spcAft>
                <a:spcPts val="800"/>
              </a:spcAft>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1- La necedad y vanidad del rico insensato. </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startAt="2"/>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Insensato porque confía en sus riquezas en vez de confiar en Dios.</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270510">
              <a:lnSpc>
                <a:spcPct val="115000"/>
              </a:lnSpc>
              <a:spcAft>
                <a:spcPts val="800"/>
              </a:spcAft>
              <a:buNone/>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F</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-El salmista hace claro que este mensaje que va a presentar es para todo ser humano en el mundo.</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1    El va a presentarlo especialmente al pueblo de Dios, Israel.</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2- Pero primero dice que tiene validez para todo el mundo.</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mj-lt"/>
              <a:buAutoNum type="arabicPeriod" startAt="2"/>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a:t>
            </a:r>
            <a:r>
              <a:rPr lang="es-ES" sz="1800" kern="0" dirty="0">
                <a:solidFill>
                  <a:srgbClr val="000000"/>
                </a:solidFill>
                <a:effectLst/>
                <a:latin typeface="Palatino"/>
                <a:ea typeface="Aptos" panose="020B0004020202020204" pitchFamily="34" charset="0"/>
                <a:cs typeface="Palatino"/>
              </a:rPr>
              <a:t>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Sea que una persona tenga riquezas en abundancia o no tenga suficiente dinero para comprar el pan de cada día, se le pide que reciba la</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amonestación que da este salmo. Se necesita de esta perspectiva más amplia porque el tema se relacionará con la humanidad en general</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BC1DB13A-F06A-46E1-1A58-8DD6AEC2CAC7}"/>
              </a:ext>
            </a:extLst>
          </p:cNvPr>
          <p:cNvSpPr txBox="1"/>
          <p:nvPr/>
        </p:nvSpPr>
        <p:spPr>
          <a:xfrm>
            <a:off x="5528311" y="197346"/>
            <a:ext cx="5547359" cy="713722"/>
          </a:xfrm>
          <a:prstGeom prst="rect">
            <a:avLst/>
          </a:prstGeom>
          <a:noFill/>
        </p:spPr>
        <p:txBody>
          <a:bodyPr wrap="square">
            <a:spAutoFit/>
          </a:bodyPr>
          <a:lstStyle/>
          <a:p>
            <a:pPr marL="342900" lvl="0" indent="-342900">
              <a:lnSpc>
                <a:spcPct val="115000"/>
              </a:lnSpc>
              <a:spcAft>
                <a:spcPts val="800"/>
              </a:spcAft>
              <a:buFont typeface="+mj-lt"/>
              <a:buAutoNum type="romanUcPeriod" startAt="2"/>
              <a:tabLst>
                <a:tab pos="457200" algn="l"/>
              </a:tabLst>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LA IMPORTANCIA DE LA SABIDURÍA Y LA INTELIGENCIA ESPIRITUAL (Salm.49: 5 – 15)</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F62F1837-F43B-1B05-468E-B85BEF807BF7}"/>
              </a:ext>
            </a:extLst>
          </p:cNvPr>
          <p:cNvSpPr txBox="1"/>
          <p:nvPr/>
        </p:nvSpPr>
        <p:spPr>
          <a:xfrm>
            <a:off x="5817870" y="999472"/>
            <a:ext cx="5006338" cy="4957447"/>
          </a:xfrm>
          <a:prstGeom prst="rect">
            <a:avLst/>
          </a:prstGeom>
          <a:noFill/>
        </p:spPr>
        <p:txBody>
          <a:bodyPr wrap="square">
            <a:spAutoFit/>
          </a:bodyPr>
          <a:lstStyle/>
          <a:p>
            <a:pPr marL="450215" indent="-221615">
              <a:lnSpc>
                <a:spcPct val="115000"/>
              </a:lnSpc>
              <a:spcAft>
                <a:spcPts val="800"/>
              </a:spcAft>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A   Este Salmos denuncia la falsa seguridad que ofrecen las posesiones.</a:t>
            </a:r>
            <a:r>
              <a:rPr lang="es-ES" sz="1800" kern="0" dirty="0">
                <a:solidFill>
                  <a:srgbClr val="000000"/>
                </a:solidFill>
                <a:effectLst/>
                <a:latin typeface="Palatino"/>
                <a:ea typeface="Aptos" panose="020B0004020202020204" pitchFamily="34" charset="0"/>
                <a:cs typeface="Palatino"/>
              </a:rPr>
              <a:t>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el autor se exhorta a sí mismo a no dejarse intimidar por los ricos y poderosos: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¿Por qué he de temer en los días de adversidad, cuando la iniquidad de mis opresores me rodeare?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Al tiempo que anima su corazón, se refiere a los perseguidores que están cerca de él como «iniquidad que pisa mis talones» </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588645"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La muerte iguala a todos niños, jóvenes adultos mayores de edad Versículo</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 6.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La muerte y el tiempo reducirán al rico a un cuerpo sin vida que se deteriora en un sepulcro.  </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44678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DADBE-35F0-C40D-0516-94482FDC992F}"/>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002A4E5A-A245-D68F-2E51-2356CE2AAA38}"/>
              </a:ext>
            </a:extLst>
          </p:cNvPr>
          <p:cNvPicPr>
            <a:picLocks noChangeAspect="1"/>
          </p:cNvPicPr>
          <p:nvPr/>
        </p:nvPicPr>
        <p:blipFill>
          <a:blip r:embed="rId2"/>
          <a:srcRect l="7508" t="9206" r="8689" b="9206"/>
          <a:stretch>
            <a:fillRect/>
          </a:stretch>
        </p:blipFill>
        <p:spPr>
          <a:xfrm>
            <a:off x="-457200" y="0"/>
            <a:ext cx="12192000" cy="6858000"/>
          </a:xfrm>
          <a:prstGeom prst="rect">
            <a:avLst/>
          </a:prstGeom>
        </p:spPr>
      </p:pic>
      <p:sp>
        <p:nvSpPr>
          <p:cNvPr id="3" name="CuadroTexto 2">
            <a:extLst>
              <a:ext uri="{FF2B5EF4-FFF2-40B4-BE49-F238E27FC236}">
                <a16:creationId xmlns:a16="http://schemas.microsoft.com/office/drawing/2014/main" id="{9642D763-B7A6-D8AD-1F19-6067A9B4E794}"/>
              </a:ext>
            </a:extLst>
          </p:cNvPr>
          <p:cNvSpPr txBox="1"/>
          <p:nvPr/>
        </p:nvSpPr>
        <p:spPr>
          <a:xfrm>
            <a:off x="868680" y="285750"/>
            <a:ext cx="4949190" cy="6231386"/>
          </a:xfrm>
          <a:prstGeom prst="rect">
            <a:avLst/>
          </a:prstGeom>
          <a:noFill/>
        </p:spPr>
        <p:txBody>
          <a:bodyPr wrap="square">
            <a:spAutoFit/>
          </a:bodyPr>
          <a:lstStyle/>
          <a:p>
            <a:pPr algn="ctr">
              <a:lnSpc>
                <a:spcPct val="115000"/>
              </a:lnSpc>
              <a:spcAft>
                <a:spcPts val="800"/>
              </a:spcAft>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“LA RIQUEZA NO PUEDE COMPARAR LA REDENCIÓN”</a:t>
            </a:r>
          </a:p>
          <a:p>
            <a:pPr algn="ctr">
              <a:lnSpc>
                <a:spcPct val="115000"/>
              </a:lnSpc>
              <a:spcAft>
                <a:spcPts val="800"/>
              </a:spcAft>
            </a:pPr>
            <a:r>
              <a:rPr lang="es-ES" b="1" dirty="0"/>
              <a:t>(Salmos.49: 1- 20)</a:t>
            </a:r>
            <a:endParaRPr lang="es-ES" dirty="0"/>
          </a:p>
          <a:p>
            <a:r>
              <a:rPr lang="es-ES" b="1" u="sng" dirty="0"/>
              <a:t>INTRODUCCIÓN</a:t>
            </a:r>
            <a:r>
              <a:rPr lang="es-ES" b="1" dirty="0"/>
              <a:t>:</a:t>
            </a:r>
            <a:endParaRPr lang="es-ES" dirty="0"/>
          </a:p>
          <a:p>
            <a:pPr lvl="0"/>
            <a:r>
              <a:rPr lang="es-ES" dirty="0"/>
              <a:t>El </a:t>
            </a:r>
            <a:r>
              <a:rPr lang="es-ES" b="1" dirty="0"/>
              <a:t>(Salm.49)</a:t>
            </a:r>
            <a:r>
              <a:rPr lang="es-ES" dirty="0"/>
              <a:t>, es un salmo sapiencial que se atribuye a los hijos de Coré… </a:t>
            </a:r>
          </a:p>
          <a:p>
            <a:pPr lvl="0"/>
            <a:r>
              <a:rPr lang="es-ES" dirty="0"/>
              <a:t>Un grupo de levitas que se encargaban de la música y la adoración en el templo de Jerusalén. </a:t>
            </a:r>
          </a:p>
          <a:p>
            <a:pPr lvl="0"/>
            <a:r>
              <a:rPr lang="es-ES" dirty="0"/>
              <a:t>Aunque no se especifica el autor exacto, se cree que fue escrito durante el período postexílico, después del regreso de los judíos del exilio en Babilonia (siglo VI a.C.)</a:t>
            </a:r>
          </a:p>
          <a:p>
            <a:pPr lvl="0"/>
            <a:r>
              <a:rPr lang="es-ES" dirty="0"/>
              <a:t>En ese momento, la sociedad judía estaba experimentando un período de gran cambio y reflexión. </a:t>
            </a:r>
          </a:p>
          <a:p>
            <a:pPr lvl="0"/>
            <a:r>
              <a:rPr lang="es-ES" dirty="0"/>
              <a:t>Después de la destrucción del templo de Jerusalén y el exilio.</a:t>
            </a:r>
          </a:p>
          <a:p>
            <a:pPr lvl="0"/>
            <a:r>
              <a:rPr lang="es-ES" dirty="0"/>
              <a:t>   Los judíos se vieron obligados a reevaluar su relación con Dios y su comprensión de la justicia divina.</a:t>
            </a:r>
          </a:p>
          <a:p>
            <a:pPr algn="ctr">
              <a:lnSpc>
                <a:spcPct val="115000"/>
              </a:lnSpc>
              <a:spcAft>
                <a:spcPts val="800"/>
              </a:spcAft>
            </a:pP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17DAE733-FFD6-DBBD-E524-11187D4EAF23}"/>
              </a:ext>
            </a:extLst>
          </p:cNvPr>
          <p:cNvSpPr txBox="1"/>
          <p:nvPr/>
        </p:nvSpPr>
        <p:spPr>
          <a:xfrm>
            <a:off x="5817870" y="285750"/>
            <a:ext cx="494919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C -El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refleja esa búsqueda de sentido y sabiduría en un mundo que parecía haber sido trastornado.</a:t>
            </a:r>
          </a:p>
          <a:p>
            <a:pPr lvl="0"/>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El propósito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enseñar a los creyentes a no confiar en las riquezas y el poder material, sino en la sabiduría y la providencia de Dios. </a:t>
            </a:r>
            <a:r>
              <a:rPr lang="es-ES" dirty="0"/>
              <a:t>El salmista argumenta que la riqueza no puede comprar la salvación, ni la vida eterna.</a:t>
            </a:r>
          </a:p>
          <a:p>
            <a:pPr lvl="0"/>
            <a:r>
              <a:rPr lang="es-ES" dirty="0"/>
              <a:t>Que todos, ricos y pobres, deben enfrentar la muerte y rendir cuentas ante Dios </a:t>
            </a:r>
            <a:r>
              <a:rPr lang="es-ES" b="1" dirty="0"/>
              <a:t>(Heb.9: 27)</a:t>
            </a:r>
            <a:endParaRPr lang="es-ES" dirty="0"/>
          </a:p>
          <a:p>
            <a:r>
              <a:rPr lang="es-ES" dirty="0"/>
              <a:t>        D - Los temas principales del </a:t>
            </a:r>
            <a:r>
              <a:rPr lang="es-ES" b="1" dirty="0"/>
              <a:t>(Salm.49)</a:t>
            </a:r>
            <a:r>
              <a:rPr lang="es-ES" dirty="0"/>
              <a:t>, son…</a:t>
            </a:r>
          </a:p>
          <a:p>
            <a:pPr lvl="0"/>
            <a:r>
              <a:rPr lang="es-ES" dirty="0"/>
              <a:t>La vanidad de las riquezas materiales. </a:t>
            </a:r>
          </a:p>
          <a:p>
            <a:pPr lvl="0"/>
            <a:r>
              <a:rPr lang="es-ES" dirty="0"/>
              <a:t>La importancia de la sabiduría y la inteligencia espiritual. </a:t>
            </a:r>
          </a:p>
          <a:p>
            <a:pPr lvl="0"/>
            <a:r>
              <a:rPr lang="es-ES" dirty="0"/>
              <a:t>La igualdad de todos ante la muerte y el juicio de Dios. </a:t>
            </a:r>
          </a:p>
          <a:p>
            <a:pPr lvl="0"/>
            <a:r>
              <a:rPr lang="es-ES" dirty="0"/>
              <a:t>La necesidad de confiar en Dios y no en las riquezas.</a:t>
            </a:r>
          </a:p>
          <a:p>
            <a:pPr lvl="0"/>
            <a:r>
              <a:rPr lang="es-ES" dirty="0"/>
              <a:t> Esta composición única aborda el tema tan debatido del hombre y el dinero.</a:t>
            </a:r>
          </a:p>
          <a:p>
            <a:pPr lvl="0"/>
            <a:r>
              <a:rPr lang="es-ES" dirty="0"/>
              <a:t> Su principal én­fasis es animar a los piadosos a hacer de Dios su objeto supremo de </a:t>
            </a:r>
            <a:r>
              <a:rPr lang="es-ES" dirty="0" err="1"/>
              <a:t>devoció</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pic>
        <p:nvPicPr>
          <p:cNvPr id="7" name="Imagen 6">
            <a:extLst>
              <a:ext uri="{FF2B5EF4-FFF2-40B4-BE49-F238E27FC236}">
                <a16:creationId xmlns:a16="http://schemas.microsoft.com/office/drawing/2014/main" id="{4938490C-E2DD-3BA2-F829-62D34646C852}"/>
              </a:ext>
            </a:extLst>
          </p:cNvPr>
          <p:cNvPicPr>
            <a:picLocks noChangeAspect="1"/>
          </p:cNvPicPr>
          <p:nvPr/>
        </p:nvPicPr>
        <p:blipFill>
          <a:blip r:embed="rId2"/>
          <a:srcRect l="7508" t="9206" r="8689" b="9206"/>
          <a:stretch>
            <a:fillRect/>
          </a:stretch>
        </p:blipFill>
        <p:spPr>
          <a:xfrm>
            <a:off x="-148589" y="-62508"/>
            <a:ext cx="12192000" cy="6858000"/>
          </a:xfrm>
          <a:prstGeom prst="rect">
            <a:avLst/>
          </a:prstGeom>
        </p:spPr>
      </p:pic>
      <p:sp>
        <p:nvSpPr>
          <p:cNvPr id="4" name="CuadroTexto 3">
            <a:extLst>
              <a:ext uri="{FF2B5EF4-FFF2-40B4-BE49-F238E27FC236}">
                <a16:creationId xmlns:a16="http://schemas.microsoft.com/office/drawing/2014/main" id="{EF72ED4B-AD25-B987-6C00-82A3A797F344}"/>
              </a:ext>
            </a:extLst>
          </p:cNvPr>
          <p:cNvSpPr txBox="1"/>
          <p:nvPr/>
        </p:nvSpPr>
        <p:spPr>
          <a:xfrm>
            <a:off x="148589" y="285750"/>
            <a:ext cx="4857751" cy="5857437"/>
          </a:xfrm>
          <a:prstGeom prst="rect">
            <a:avLst/>
          </a:prstGeom>
          <a:noFill/>
        </p:spPr>
        <p:txBody>
          <a:bodyPr wrap="square">
            <a:spAutoFit/>
          </a:bodyPr>
          <a:lstStyle/>
          <a:p>
            <a:pPr marL="342900" lvl="0" indent="-342900">
              <a:lnSpc>
                <a:spcPct val="115000"/>
              </a:lnSpc>
              <a:spcAft>
                <a:spcPts val="800"/>
              </a:spcAft>
              <a:buFont typeface="+mj-lt"/>
              <a:buAutoNum type="arabicPeriod"/>
              <a:tabLst>
                <a:tab pos="588645"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 muerte realineará la confianza equivocada de una persona. El rico podría poner en sus tesoros la misma con­fianza que el piadoso pone en Dios; sin embargo, la cruda implicación es que este error se volverá en su contra.</a:t>
            </a:r>
            <a:r>
              <a:rPr lang="es-ES" sz="1800" kern="0" dirty="0">
                <a:solidFill>
                  <a:srgbClr val="000000"/>
                </a:solidFill>
                <a:effectLst/>
                <a:latin typeface="Palatino"/>
                <a:ea typeface="Aptos" panose="020B0004020202020204" pitchFamily="34" charset="0"/>
                <a:cs typeface="Palatino"/>
              </a:rPr>
              <a:t>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El dinero constituye el peor amo. Es fugaz y engañoso.</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588645"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El rico y el pobre tienen algo en común: al morir, dejan todo lo que poseen en la tierra.</a:t>
            </a:r>
            <a:r>
              <a:rPr lang="es-ES" sz="1800" kern="0" dirty="0">
                <a:solidFill>
                  <a:srgbClr val="000000"/>
                </a:solidFill>
                <a:effectLst/>
                <a:latin typeface="Palatino"/>
                <a:ea typeface="Aptos" panose="020B0004020202020204" pitchFamily="34" charset="0"/>
                <a:cs typeface="Palatino"/>
              </a:rPr>
              <a:t>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De hecho,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los que confían en sus bienes, y de la muchedumbre de sus riquezas se jactan.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Tan seguro como uno pone su fe y esperanza en las «riquezas», quedará decepcionado</a:t>
            </a:r>
          </a:p>
          <a:p>
            <a:pPr lvl="0"/>
            <a:r>
              <a:rPr lang="es-ES" dirty="0"/>
              <a:t>En el momento de la muerte (y todos la enfrentaremos), tanto ricos como pobres están desnudos y llevan las manos vacías ante Dios.</a:t>
            </a:r>
          </a:p>
          <a:p>
            <a:pPr marL="342900" lvl="0" indent="-342900">
              <a:lnSpc>
                <a:spcPct val="115000"/>
              </a:lnSpc>
              <a:spcAft>
                <a:spcPts val="800"/>
              </a:spcAft>
              <a:buFont typeface="+mj-lt"/>
              <a:buAutoNum type="arabicPeriod"/>
              <a:tabLst>
                <a:tab pos="588645" algn="l"/>
              </a:tabLst>
            </a:pP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471BA283-B9B8-81EC-3A19-87B7BAECBABF}"/>
              </a:ext>
            </a:extLst>
          </p:cNvPr>
          <p:cNvSpPr txBox="1"/>
          <p:nvPr/>
        </p:nvSpPr>
        <p:spPr>
          <a:xfrm>
            <a:off x="6206489" y="62508"/>
            <a:ext cx="4766310" cy="8402300"/>
          </a:xfrm>
          <a:prstGeom prst="rect">
            <a:avLst/>
          </a:prstGeom>
          <a:noFill/>
        </p:spPr>
        <p:txBody>
          <a:bodyPr wrap="square">
            <a:spAutoFit/>
          </a:bodyPr>
          <a:lstStyle/>
          <a:p>
            <a:pPr lvl="0"/>
            <a:r>
              <a:rPr lang="es-ES" dirty="0"/>
              <a:t>No hay forma de que una persona compre la vida eterna con Dios. Jesús, nuestro Salvador, hizo posible que el pecador fuera redimido de la culpa del pecado, sin embargo, nadie puede res­catar a otro de las garras de la muerte con dinero. Todos morirán algún día. Los ricos podrían jactarse de los bienes que han guardado para su uso pos­terior; sin embargo, a pesar de toda su jactancia, sus riquezas no pueden «redimirlos» ni a ellos ni a nadie más de la muerte. Independientemente de cuánto hayan acumulado, no pueden comprar una manera de evitar el valle oscuro. Sólo él puede redimir el alma. </a:t>
            </a:r>
          </a:p>
          <a:p>
            <a:r>
              <a:rPr lang="es-ES" dirty="0"/>
              <a:t>  C  - No cuente con la riqueza, ni la comodidad para hacerlo feliz, porque nunca tendrá lo suficiente para evitar la muerte Todos sus esfuerzos no pueden cambiar el hecho de que dejará esta vida.  La Muerte se abre camino en las lujosas mansiones de los ricos al mismo tiempo que ingresa en las sencillas cabañas y casas de cartón de los pobres. La muerte no res­peta la posición de ninguna persona, ni el bolsillo de nadie, ni la popularidad de ninguna persona.</a:t>
            </a:r>
          </a:p>
          <a:p>
            <a:r>
              <a:rPr lang="es-ES" dirty="0"/>
              <a:t>    </a:t>
            </a:r>
          </a:p>
          <a:p>
            <a:pPr lvl="0"/>
            <a:endParaRPr lang="es-ES" dirty="0"/>
          </a:p>
          <a:p>
            <a:pPr lvl="0"/>
            <a:endParaRPr lang="es-ES" dirty="0"/>
          </a:p>
          <a:p>
            <a:pPr lvl="0"/>
            <a:endParaRPr lang="es-ES" dirty="0"/>
          </a:p>
          <a:p>
            <a:pPr lvl="0"/>
            <a:endParaRPr lang="es-ES" dirty="0"/>
          </a:p>
          <a:p>
            <a:pPr lvl="0"/>
            <a:endParaRPr lang="es-ES" dirty="0"/>
          </a:p>
        </p:txBody>
      </p:sp>
    </p:spTree>
    <p:extLst>
      <p:ext uri="{BB962C8B-B14F-4D97-AF65-F5344CB8AC3E}">
        <p14:creationId xmlns:p14="http://schemas.microsoft.com/office/powerpoint/2010/main" val="2123458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F0B26-F9EC-8698-5F2F-A60735DC24F0}"/>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7FD0B629-4DFF-119D-C56A-2EC88DAD946B}"/>
              </a:ext>
            </a:extLst>
          </p:cNvPr>
          <p:cNvPicPr>
            <a:picLocks noChangeAspect="1"/>
          </p:cNvPicPr>
          <p:nvPr/>
        </p:nvPicPr>
        <p:blipFill>
          <a:blip r:embed="rId2"/>
          <a:srcRect l="7508" t="9206" r="8689" b="9206"/>
          <a:stretch>
            <a:fillRect/>
          </a:stretch>
        </p:blipFill>
        <p:spPr>
          <a:xfrm>
            <a:off x="-457200" y="0"/>
            <a:ext cx="12192000" cy="6858000"/>
          </a:xfrm>
          <a:prstGeom prst="rect">
            <a:avLst/>
          </a:prstGeom>
        </p:spPr>
      </p:pic>
      <p:sp>
        <p:nvSpPr>
          <p:cNvPr id="3" name="CuadroTexto 2">
            <a:extLst>
              <a:ext uri="{FF2B5EF4-FFF2-40B4-BE49-F238E27FC236}">
                <a16:creationId xmlns:a16="http://schemas.microsoft.com/office/drawing/2014/main" id="{337FED32-C2F4-7EAF-751A-9F90BE46CE2C}"/>
              </a:ext>
            </a:extLst>
          </p:cNvPr>
          <p:cNvSpPr txBox="1"/>
          <p:nvPr/>
        </p:nvSpPr>
        <p:spPr>
          <a:xfrm>
            <a:off x="868680" y="285750"/>
            <a:ext cx="4949190" cy="6231386"/>
          </a:xfrm>
          <a:prstGeom prst="rect">
            <a:avLst/>
          </a:prstGeom>
          <a:noFill/>
        </p:spPr>
        <p:txBody>
          <a:bodyPr wrap="square">
            <a:spAutoFit/>
          </a:bodyPr>
          <a:lstStyle/>
          <a:p>
            <a:pPr algn="ctr">
              <a:lnSpc>
                <a:spcPct val="115000"/>
              </a:lnSpc>
              <a:spcAft>
                <a:spcPts val="800"/>
              </a:spcAft>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“LA RIQUEZA NO PUEDE COMPARAR LA REDENCIÓN”</a:t>
            </a:r>
          </a:p>
          <a:p>
            <a:pPr algn="ctr">
              <a:lnSpc>
                <a:spcPct val="115000"/>
              </a:lnSpc>
              <a:spcAft>
                <a:spcPts val="800"/>
              </a:spcAft>
            </a:pPr>
            <a:r>
              <a:rPr lang="es-ES" b="1" dirty="0"/>
              <a:t>(Salmos.49: 1- 20)</a:t>
            </a:r>
            <a:endParaRPr lang="es-ES" dirty="0"/>
          </a:p>
          <a:p>
            <a:r>
              <a:rPr lang="es-ES" b="1" u="sng" dirty="0"/>
              <a:t>INTRODUCCIÓN</a:t>
            </a:r>
            <a:r>
              <a:rPr lang="es-ES" b="1" dirty="0"/>
              <a:t>:</a:t>
            </a:r>
            <a:endParaRPr lang="es-ES" dirty="0"/>
          </a:p>
          <a:p>
            <a:pPr lvl="0"/>
            <a:r>
              <a:rPr lang="es-ES" dirty="0"/>
              <a:t>El </a:t>
            </a:r>
            <a:r>
              <a:rPr lang="es-ES" b="1" dirty="0"/>
              <a:t>(Salm.49)</a:t>
            </a:r>
            <a:r>
              <a:rPr lang="es-ES" dirty="0"/>
              <a:t>, es un salmo sapiencial que se atribuye a los hijos de Coré… </a:t>
            </a:r>
          </a:p>
          <a:p>
            <a:pPr lvl="0"/>
            <a:r>
              <a:rPr lang="es-ES" dirty="0"/>
              <a:t>Un grupo de levitas que se encargaban de la música y la adoración en el templo de Jerusalén. </a:t>
            </a:r>
          </a:p>
          <a:p>
            <a:pPr lvl="0"/>
            <a:r>
              <a:rPr lang="es-ES" dirty="0"/>
              <a:t>Aunque no se especifica el autor exacto, se cree que fue escrito durante el período postexílico, después del regreso de los judíos del exilio en Babilonia (siglo VI a.C.)</a:t>
            </a:r>
          </a:p>
          <a:p>
            <a:pPr lvl="0"/>
            <a:r>
              <a:rPr lang="es-ES" dirty="0"/>
              <a:t>En ese momento, la sociedad judía estaba experimentando un período de gran cambio y reflexión. </a:t>
            </a:r>
          </a:p>
          <a:p>
            <a:pPr lvl="0"/>
            <a:r>
              <a:rPr lang="es-ES" dirty="0"/>
              <a:t>Después de la destrucción del templo de Jerusalén y el exilio.</a:t>
            </a:r>
          </a:p>
          <a:p>
            <a:pPr lvl="0"/>
            <a:r>
              <a:rPr lang="es-ES" dirty="0"/>
              <a:t>   Los judíos se vieron obligados a reevaluar su relación con Dios y su comprensión de la justicia divina.</a:t>
            </a:r>
          </a:p>
          <a:p>
            <a:pPr algn="ctr">
              <a:lnSpc>
                <a:spcPct val="115000"/>
              </a:lnSpc>
              <a:spcAft>
                <a:spcPts val="800"/>
              </a:spcAft>
            </a:pP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0AABC803-9D13-2116-B81F-DA9BBF36772E}"/>
              </a:ext>
            </a:extLst>
          </p:cNvPr>
          <p:cNvSpPr txBox="1"/>
          <p:nvPr/>
        </p:nvSpPr>
        <p:spPr>
          <a:xfrm>
            <a:off x="5817870" y="285750"/>
            <a:ext cx="494919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C -El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refleja esa búsqueda de sentido y sabiduría en un mundo que parecía haber sido trastornado.</a:t>
            </a:r>
          </a:p>
          <a:p>
            <a:pPr lvl="0"/>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El propósito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enseñar a los creyentes a no confiar en las riquezas y el poder material, sino en la sabiduría y la providencia de Dios. </a:t>
            </a:r>
            <a:r>
              <a:rPr lang="es-ES" dirty="0"/>
              <a:t>El salmista argumenta que la riqueza no puede comprar la salvación, ni la vida eterna.</a:t>
            </a:r>
          </a:p>
          <a:p>
            <a:pPr lvl="0"/>
            <a:r>
              <a:rPr lang="es-ES" dirty="0"/>
              <a:t>Que todos, ricos y pobres, deben enfrentar la muerte y rendir cuentas ante Dios </a:t>
            </a:r>
            <a:r>
              <a:rPr lang="es-ES" b="1" dirty="0"/>
              <a:t>(Heb.9: 27)</a:t>
            </a:r>
            <a:endParaRPr lang="es-ES" dirty="0"/>
          </a:p>
          <a:p>
            <a:r>
              <a:rPr lang="es-ES" dirty="0"/>
              <a:t>        D - Los temas principales del </a:t>
            </a:r>
            <a:r>
              <a:rPr lang="es-ES" b="1" dirty="0"/>
              <a:t>(Salm.49)</a:t>
            </a:r>
            <a:r>
              <a:rPr lang="es-ES" dirty="0"/>
              <a:t>, son…</a:t>
            </a:r>
          </a:p>
          <a:p>
            <a:pPr lvl="0"/>
            <a:r>
              <a:rPr lang="es-ES" dirty="0"/>
              <a:t>La vanidad de las riquezas materiales. </a:t>
            </a:r>
          </a:p>
          <a:p>
            <a:pPr lvl="0"/>
            <a:r>
              <a:rPr lang="es-ES" dirty="0"/>
              <a:t>La importancia de la sabiduría y la inteligencia espiritual. </a:t>
            </a:r>
          </a:p>
          <a:p>
            <a:pPr lvl="0"/>
            <a:r>
              <a:rPr lang="es-ES" dirty="0"/>
              <a:t>La igualdad de todos ante la muerte y el juicio de Dios. </a:t>
            </a:r>
          </a:p>
          <a:p>
            <a:pPr lvl="0"/>
            <a:r>
              <a:rPr lang="es-ES" dirty="0"/>
              <a:t>La necesidad de confiar en Dios y no en las riquezas.</a:t>
            </a:r>
          </a:p>
          <a:p>
            <a:pPr lvl="0"/>
            <a:r>
              <a:rPr lang="es-ES" dirty="0"/>
              <a:t> Esta composición única aborda el tema tan debatido del hombre y el dinero.</a:t>
            </a:r>
          </a:p>
          <a:p>
            <a:pPr lvl="0"/>
            <a:r>
              <a:rPr lang="es-ES" dirty="0"/>
              <a:t> Su principal én­fasis es animar a los piadosos a hacer de Dios su objeto supremo de </a:t>
            </a:r>
            <a:r>
              <a:rPr lang="es-ES" dirty="0" err="1"/>
              <a:t>devoció</a:t>
            </a: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pic>
        <p:nvPicPr>
          <p:cNvPr id="7" name="Imagen 6">
            <a:extLst>
              <a:ext uri="{FF2B5EF4-FFF2-40B4-BE49-F238E27FC236}">
                <a16:creationId xmlns:a16="http://schemas.microsoft.com/office/drawing/2014/main" id="{121EB63B-F274-0C22-BBDB-1ADF1D75EA30}"/>
              </a:ext>
            </a:extLst>
          </p:cNvPr>
          <p:cNvPicPr>
            <a:picLocks noChangeAspect="1"/>
          </p:cNvPicPr>
          <p:nvPr/>
        </p:nvPicPr>
        <p:blipFill>
          <a:blip r:embed="rId2"/>
          <a:srcRect l="7508" t="9206" r="8689" b="9206"/>
          <a:stretch>
            <a:fillRect/>
          </a:stretch>
        </p:blipFill>
        <p:spPr>
          <a:xfrm>
            <a:off x="-529590" y="-22059"/>
            <a:ext cx="12192000" cy="6858000"/>
          </a:xfrm>
          <a:prstGeom prst="rect">
            <a:avLst/>
          </a:prstGeom>
        </p:spPr>
      </p:pic>
      <p:sp>
        <p:nvSpPr>
          <p:cNvPr id="4" name="CuadroTexto 3">
            <a:extLst>
              <a:ext uri="{FF2B5EF4-FFF2-40B4-BE49-F238E27FC236}">
                <a16:creationId xmlns:a16="http://schemas.microsoft.com/office/drawing/2014/main" id="{B7A32BA4-F319-3176-FD77-4555C0F4BFE9}"/>
              </a:ext>
            </a:extLst>
          </p:cNvPr>
          <p:cNvSpPr txBox="1"/>
          <p:nvPr/>
        </p:nvSpPr>
        <p:spPr>
          <a:xfrm>
            <a:off x="47628" y="285750"/>
            <a:ext cx="5518782" cy="6550191"/>
          </a:xfrm>
          <a:prstGeom prst="rect">
            <a:avLst/>
          </a:prstGeom>
          <a:noFill/>
        </p:spPr>
        <p:txBody>
          <a:bodyPr wrap="square">
            <a:spAutoFit/>
          </a:bodyPr>
          <a:lstStyle/>
          <a:p>
            <a:pPr marL="450215" indent="-450215">
              <a:lnSpc>
                <a:spcPct val="115000"/>
              </a:lnSpc>
              <a:spcAft>
                <a:spcPts val="800"/>
              </a:spcAft>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 buena noticia es que los justos triunfarán en el tiempo elegido por Dios.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Y los rectos se en­señorearán de ellos por la mañana; se consumirá su buen parecer, y el </a:t>
            </a:r>
            <a:r>
              <a:rPr lang="es-ES" sz="1800" b="1" kern="100" dirty="0" err="1">
                <a:effectLst/>
                <a:latin typeface="Aptos" panose="020B0004020202020204" pitchFamily="34" charset="0"/>
                <a:ea typeface="Aptos" panose="020B0004020202020204" pitchFamily="34" charset="0"/>
                <a:cs typeface="Times New Roman" panose="02020603050405020304" pitchFamily="18" charset="0"/>
              </a:rPr>
              <a:t>Seol</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 será su morada.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A los justos se les concederá la victoria sobre los ricos impíos al morir.</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0215" indent="-450215">
              <a:lnSpc>
                <a:spcPct val="115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G - La fe del justo está en Dios, y sabe que su Dios se encargará de que su futuro esté seguro. El hombre piadoso no confía en su dinero; él pone su fe en su Hacedor. La idea de confiar en Dios y no en los tesoros materiales constituye el eje del presente salmo.</a:t>
            </a:r>
            <a:r>
              <a:rPr lang="es-ES" sz="1800" kern="0" dirty="0">
                <a:solidFill>
                  <a:srgbClr val="000000"/>
                </a:solidFill>
                <a:effectLst/>
                <a:latin typeface="Palatino"/>
                <a:ea typeface="Aptos" panose="020B0004020202020204" pitchFamily="34" charset="0"/>
                <a:cs typeface="Palatino"/>
              </a:rPr>
              <a:t>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El autor dice: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Pero Dios redimirá mi vida del poder del </a:t>
            </a:r>
            <a:r>
              <a:rPr lang="es-ES" sz="1800" b="1" kern="100" dirty="0" err="1">
                <a:effectLst/>
                <a:latin typeface="Aptos" panose="020B0004020202020204" pitchFamily="34" charset="0"/>
                <a:ea typeface="Aptos" panose="020B0004020202020204" pitchFamily="34" charset="0"/>
                <a:cs typeface="Times New Roman" panose="02020603050405020304" pitchFamily="18" charset="0"/>
              </a:rPr>
              <a:t>Seol</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 porque él me tomará consigo. </a:t>
            </a:r>
            <a:r>
              <a:rPr lang="es-ES" sz="1800" b="1" kern="100" dirty="0" err="1">
                <a:effectLst/>
                <a:latin typeface="Aptos" panose="020B0004020202020204" pitchFamily="34" charset="0"/>
                <a:ea typeface="Aptos" panose="020B0004020202020204" pitchFamily="34" charset="0"/>
                <a:cs typeface="Times New Roman" panose="02020603050405020304" pitchFamily="18" charset="0"/>
              </a:rPr>
              <a:t>Selah</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Mucho más allá de su capacidad mental para comprender, cree que Dios lo librará del sepulcro y lo guiará hacia un gozo y un placer mayores que los que el hombre más rico pueda experimentar en esta vida. Este tipo de fe desarraiga el temor y aporta tranquilidad y seguridad al corazón.</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A711F237-03BA-FE97-E0E3-C76296F10F3F}"/>
              </a:ext>
            </a:extLst>
          </p:cNvPr>
          <p:cNvSpPr txBox="1"/>
          <p:nvPr/>
        </p:nvSpPr>
        <p:spPr>
          <a:xfrm>
            <a:off x="6095999" y="108942"/>
            <a:ext cx="4743451" cy="5265224"/>
          </a:xfrm>
          <a:prstGeom prst="rect">
            <a:avLst/>
          </a:prstGeom>
          <a:noFill/>
        </p:spPr>
        <p:txBody>
          <a:bodyPr wrap="square">
            <a:spAutoFit/>
          </a:bodyPr>
          <a:lstStyle/>
          <a:p>
            <a:pPr marL="342900" lvl="0" indent="-342900">
              <a:lnSpc>
                <a:spcPct val="115000"/>
              </a:lnSpc>
              <a:spcAft>
                <a:spcPts val="800"/>
              </a:spcAft>
              <a:buFont typeface="+mj-lt"/>
              <a:buAutoNum type="romanUcPeriod" startAt="3"/>
              <a:tabLst>
                <a:tab pos="457200" algn="l"/>
              </a:tabLst>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LA IGUALDAD DE TODOS ANTE LA MUERTE Y EL JUICIO DE DIOS.</a:t>
            </a:r>
            <a:r>
              <a:rPr lang="es-ES" sz="1800" b="1" kern="0" dirty="0">
                <a:solidFill>
                  <a:srgbClr val="000000"/>
                </a:solidFill>
                <a:effectLst/>
                <a:latin typeface="Palatino"/>
                <a:ea typeface="Aptos" panose="020B0004020202020204" pitchFamily="34" charset="0"/>
                <a:cs typeface="Palatino"/>
              </a:rPr>
              <a:t>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49.16–20</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lphaUcPeriod"/>
              <a:tabLst>
                <a:tab pos="457200"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Aunque parezcan triunfar, su fin es el sepulcro. Sólo Dios puede redimir el alma.</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lphaUcPeriod"/>
              <a:tabLst>
                <a:tab pos="457200"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 muerte es igual para todos: El salmista resalta que tanto sabios como necios, ricos y pobres, morirán y sus riquezas quedarán atrás para otros.</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La riqueza no puede comprar una vida eterna, ni compensar la decadencia natural</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El salmista revela la gran limitación de confiar y jactarse en las riquezas materiales: este ídolo no ayuda en el mundo espiritual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(Mat.16: 26)</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0879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D9D29-9CCC-6CCD-1EE6-D18DF029D2AF}"/>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C2928340-2D0D-712C-9658-74983F64407A}"/>
              </a:ext>
            </a:extLst>
          </p:cNvPr>
          <p:cNvPicPr>
            <a:picLocks noChangeAspect="1"/>
          </p:cNvPicPr>
          <p:nvPr/>
        </p:nvPicPr>
        <p:blipFill>
          <a:blip r:embed="rId2"/>
          <a:srcRect l="7508" t="9206" r="8689" b="9206"/>
          <a:stretch>
            <a:fillRect/>
          </a:stretch>
        </p:blipFill>
        <p:spPr>
          <a:xfrm>
            <a:off x="-457200" y="0"/>
            <a:ext cx="12192000" cy="6858000"/>
          </a:xfrm>
          <a:prstGeom prst="rect">
            <a:avLst/>
          </a:prstGeom>
        </p:spPr>
      </p:pic>
      <p:sp>
        <p:nvSpPr>
          <p:cNvPr id="3" name="CuadroTexto 2">
            <a:extLst>
              <a:ext uri="{FF2B5EF4-FFF2-40B4-BE49-F238E27FC236}">
                <a16:creationId xmlns:a16="http://schemas.microsoft.com/office/drawing/2014/main" id="{2C8C0CDA-1944-5E64-2518-1AF3DDAF959C}"/>
              </a:ext>
            </a:extLst>
          </p:cNvPr>
          <p:cNvSpPr txBox="1"/>
          <p:nvPr/>
        </p:nvSpPr>
        <p:spPr>
          <a:xfrm>
            <a:off x="868680" y="285750"/>
            <a:ext cx="4949190" cy="6231386"/>
          </a:xfrm>
          <a:prstGeom prst="rect">
            <a:avLst/>
          </a:prstGeom>
          <a:noFill/>
        </p:spPr>
        <p:txBody>
          <a:bodyPr wrap="square">
            <a:spAutoFit/>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s-ES" sz="1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“LA RIQUEZA NO PUEDE COMPARAR LA REDENCIÓN”</a:t>
            </a: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(Salmos.49: 1- 20)</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sng" strike="noStrike" kern="1200" cap="none" spc="0" normalizeH="0" baseline="0" noProof="0" dirty="0">
                <a:ln>
                  <a:noFill/>
                </a:ln>
                <a:solidFill>
                  <a:prstClr val="black"/>
                </a:solidFill>
                <a:effectLst/>
                <a:uLnTx/>
                <a:uFillTx/>
                <a:latin typeface="Calibri" panose="020F0502020204030204"/>
                <a:ea typeface="+mn-ea"/>
                <a:cs typeface="+mn-cs"/>
              </a:rPr>
              <a:t>INTRODUCCIÓN</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un salmo sapiencial que se atribuye a los hijos de Coré…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Un grupo de levitas que se encargaban de la música y la adoración en el templo de Jerusalén.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Aunque no se especifica el autor exacto, se cree que fue escrito durante el período postexílico, después del regreso de los judíos del exilio en Babilonia (siglo VI 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En ese momento, la sociedad judía estaba experimentando un período de gran cambio y reflexión.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Después de la destrucción del templo de Jerusalén y el exilio.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Los judíos se vieron obligados a reevaluar su relación con Dios y su comprensión de la justicia divina.</a:t>
            </a:r>
          </a:p>
          <a:p>
            <a:pPr marL="0" marR="0" lvl="0" indent="0" algn="ctr" defTabSz="914400" rtl="0" eaLnBrk="1" fontAlgn="auto" latinLnBrk="0" hangingPunct="1">
              <a:lnSpc>
                <a:spcPct val="115000"/>
              </a:lnSpc>
              <a:spcBef>
                <a:spcPts val="0"/>
              </a:spcBef>
              <a:spcAft>
                <a:spcPts val="800"/>
              </a:spcAft>
              <a:buClrTx/>
              <a:buSzTx/>
              <a:buFontTx/>
              <a:buNone/>
              <a:tabLst/>
              <a:defRPr/>
            </a:pPr>
            <a:endParaRPr kumimoji="0" lang="es-E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438E60A3-B34C-B7BF-CF46-F1058760A92B}"/>
              </a:ext>
            </a:extLst>
          </p:cNvPr>
          <p:cNvSpPr txBox="1"/>
          <p:nvPr/>
        </p:nvSpPr>
        <p:spPr>
          <a:xfrm>
            <a:off x="5817870" y="285750"/>
            <a:ext cx="494919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C -El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refleja esa búsqueda de sentido y sabiduría en un mundo que parecía haber sido trastornado.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El propósito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enseñar a los creyentes a no confiar en las riquezas y el poder material, sino en la sabiduría y la providencia de Dios. El salmista argumenta que la riqueza no puede comprar la salvación, ni la vida eterna.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Que todos, ricos y pobres, deben enfrentar la muerte y rendir cuentas ante Dios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(Heb.9: 27)</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D - Los temas principales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vanidad de las riquezas materiales.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importancia de la sabiduría y la inteligencia espiritual.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igualdad de todos ante la muerte y el juicio de Dios.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necesidad de confiar en Dios y no en las riquezas.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Esta composición única aborda el tema tan debatido del hombre y el dinero.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Su principal én­fasis es animar a los piadosos a hacer de Dios su objeto supremo de </a:t>
            </a:r>
            <a:r>
              <a:rPr kumimoji="0" lang="es-ES" sz="1800" b="0" i="0" u="none" strike="noStrike" kern="1200" cap="none" spc="0" normalizeH="0" baseline="0" noProof="0" dirty="0" err="1">
                <a:ln>
                  <a:noFill/>
                </a:ln>
                <a:solidFill>
                  <a:prstClr val="black"/>
                </a:solidFill>
                <a:effectLst/>
                <a:uLnTx/>
                <a:uFillTx/>
                <a:latin typeface="Calibri" panose="020F0502020204030204"/>
                <a:ea typeface="+mn-ea"/>
                <a:cs typeface="+mn-cs"/>
              </a:rPr>
              <a:t>devoció</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n 6">
            <a:extLst>
              <a:ext uri="{FF2B5EF4-FFF2-40B4-BE49-F238E27FC236}">
                <a16:creationId xmlns:a16="http://schemas.microsoft.com/office/drawing/2014/main" id="{4C6B096C-03EE-4C62-DC89-77E610753014}"/>
              </a:ext>
            </a:extLst>
          </p:cNvPr>
          <p:cNvPicPr>
            <a:picLocks noChangeAspect="1"/>
          </p:cNvPicPr>
          <p:nvPr/>
        </p:nvPicPr>
        <p:blipFill>
          <a:blip r:embed="rId2"/>
          <a:srcRect l="7508" t="9206" r="8689" b="9206"/>
          <a:stretch>
            <a:fillRect/>
          </a:stretch>
        </p:blipFill>
        <p:spPr>
          <a:xfrm>
            <a:off x="-358141" y="0"/>
            <a:ext cx="12192000" cy="6858000"/>
          </a:xfrm>
          <a:prstGeom prst="rect">
            <a:avLst/>
          </a:prstGeom>
        </p:spPr>
      </p:pic>
      <p:sp>
        <p:nvSpPr>
          <p:cNvPr id="4" name="CuadroTexto 3">
            <a:extLst>
              <a:ext uri="{FF2B5EF4-FFF2-40B4-BE49-F238E27FC236}">
                <a16:creationId xmlns:a16="http://schemas.microsoft.com/office/drawing/2014/main" id="{EA04DA09-EBD3-C7E1-B059-422244648259}"/>
              </a:ext>
            </a:extLst>
          </p:cNvPr>
          <p:cNvSpPr txBox="1"/>
          <p:nvPr/>
        </p:nvSpPr>
        <p:spPr>
          <a:xfrm>
            <a:off x="1" y="285750"/>
            <a:ext cx="5520690" cy="4741491"/>
          </a:xfrm>
          <a:prstGeom prst="rect">
            <a:avLst/>
          </a:prstGeom>
          <a:noFill/>
        </p:spPr>
        <p:txBody>
          <a:bodyPr wrap="square">
            <a:spAutoFit/>
          </a:bodyPr>
          <a:lstStyle/>
          <a:p>
            <a:pPr algn="just">
              <a:lnSpc>
                <a:spcPct val="115000"/>
              </a:lnSpc>
              <a:spcAft>
                <a:spcPts val="800"/>
              </a:spcAft>
              <a:buNone/>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  No tengas temor      No temas cuando se enriquece alguno, cuando aumenta la gloria de su casa</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No debemos enfadarnos ni preocuparnos cuando nuestros vecinos tengan éxito y se vuelvan prósperos y nosotros no. Sabemos que la desigual­dad durará poco. No puede llevarse ninguna de sus posesiones al otro mundo.</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630555" indent="-630555" algn="just">
              <a:lnSpc>
                <a:spcPct val="115000"/>
              </a:lnSpc>
              <a:spcAft>
                <a:spcPts val="800"/>
              </a:spcAft>
              <a:buNone/>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          1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Versículo 17.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Todos debemos reconocer algo que es evidente y seguro en la vida: No nos lleva­remos nada cuando dejemos este mundo.</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Versículo 18.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El hombre rico es propenso a la altivez. Las riquezas pueden generarle orgullo.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Aunque mientras viva, llame dichosa </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buNone/>
            </a:pPr>
            <a:r>
              <a:rPr lang="es-ES" sz="1800" b="1" kern="100" dirty="0">
                <a:effectLst/>
                <a:latin typeface="Aptos" panose="020B0004020202020204" pitchFamily="34" charset="0"/>
                <a:ea typeface="Aptos" panose="020B0004020202020204" pitchFamily="34" charset="0"/>
                <a:cs typeface="Times New Roman" panose="02020603050405020304" pitchFamily="18" charset="0"/>
              </a:rPr>
              <a:t>   a su alma, y sea loado cuando prospere.</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32AE658F-FCDB-4824-72D3-ABEA0388E949}"/>
              </a:ext>
            </a:extLst>
          </p:cNvPr>
          <p:cNvSpPr txBox="1"/>
          <p:nvPr/>
        </p:nvSpPr>
        <p:spPr>
          <a:xfrm>
            <a:off x="5817870" y="0"/>
            <a:ext cx="5303520" cy="7051097"/>
          </a:xfrm>
          <a:prstGeom prst="rect">
            <a:avLst/>
          </a:prstGeom>
          <a:noFill/>
        </p:spPr>
        <p:txBody>
          <a:bodyPr wrap="square">
            <a:spAutoFit/>
          </a:bodyPr>
          <a:lstStyle/>
          <a:p>
            <a:pPr marL="457200" algn="just">
              <a:lnSpc>
                <a:spcPct val="115000"/>
              </a:lnSpc>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r>
              <a:rPr lang="es-ES" sz="1800" b="1" kern="100" dirty="0">
                <a:effectLst/>
                <a:latin typeface="Aptos" panose="020B0004020202020204" pitchFamily="34" charset="0"/>
                <a:ea typeface="Aptos" panose="020B0004020202020204" pitchFamily="34" charset="0"/>
                <a:cs typeface="Times New Roman" panose="02020603050405020304" pitchFamily="18" charset="0"/>
              </a:rPr>
              <a:t>Versículo 19.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La dura realidad es que pronto ni siquiera será recordado.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Entrará en la generación de sus padres, y nunca más verá la luz.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Irá a don­de fueron todos sus antepasados: al mundo de los muertos. La frase «nunca más verá la luz» podría querer decir que los antepasados nunca volverán a este mundo ni volverán a ver la luz de la vida terrenal. </a:t>
            </a:r>
            <a:r>
              <a:rPr lang="es-ES" dirty="0"/>
              <a:t>D -El autor dice: </a:t>
            </a:r>
            <a:r>
              <a:rPr lang="es-ES" b="1" dirty="0"/>
              <a:t>El hom­bre que está en honra y no entiende, semejante es a las bestias que perecen. </a:t>
            </a:r>
            <a:r>
              <a:rPr lang="es-ES" dirty="0"/>
              <a:t>A cualquiera que viva sólo para las riquezas se le tiene que juzgar como si «no [entendiera  la vida. En este caso, una conclusión realista sobre la vida en la tierra que se basa en una observación sin prejuicios de la misma.</a:t>
            </a:r>
          </a:p>
          <a:p>
            <a:pPr lvl="0"/>
            <a:r>
              <a:rPr lang="es-ES" dirty="0"/>
              <a:t>Las personas vienen a este mundo para vivir y morir. </a:t>
            </a:r>
          </a:p>
          <a:p>
            <a:pPr lvl="0"/>
            <a:r>
              <a:rPr lang="es-ES" dirty="0"/>
              <a:t>Podemos realizar este viaje «entendiendo» o no. </a:t>
            </a:r>
          </a:p>
          <a:p>
            <a:pPr lvl="0"/>
            <a:r>
              <a:rPr lang="es-ES" dirty="0"/>
              <a:t>La elección será nuestra. </a:t>
            </a:r>
          </a:p>
          <a:p>
            <a:pPr lvl="0"/>
            <a:r>
              <a:rPr lang="es-ES" dirty="0"/>
              <a:t>Quien elige vivir y morir sin «entender» reduce su experiencia en este mundo a nada más que la vida que tienen los animales sin alma.</a:t>
            </a:r>
          </a:p>
          <a:p>
            <a:r>
              <a:rPr lang="es-ES" dirty="0"/>
              <a:t>E - La muerte le pone fin, para él, a todos los placeres y comodidades que sus riquezas hacían posibles, dejándolo sin esperanza en la eternidad.</a:t>
            </a:r>
          </a:p>
          <a:p>
            <a:pPr marL="342900" lvl="0" indent="-342900" algn="just">
              <a:lnSpc>
                <a:spcPct val="115000"/>
              </a:lnSpc>
              <a:spcAft>
                <a:spcPts val="800"/>
              </a:spcAft>
              <a:buFont typeface="+mj-lt"/>
              <a:buAutoNum type="arabicPeriod"/>
              <a:tabLst>
                <a:tab pos="457200" algn="l"/>
              </a:tabLst>
            </a:pP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34043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CCE95-E461-B57F-C2CF-DAF938C0DB2A}"/>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0773C992-DEEE-55AA-1FA6-25FBFD431B21}"/>
              </a:ext>
            </a:extLst>
          </p:cNvPr>
          <p:cNvPicPr>
            <a:picLocks noChangeAspect="1"/>
          </p:cNvPicPr>
          <p:nvPr/>
        </p:nvPicPr>
        <p:blipFill>
          <a:blip r:embed="rId3"/>
          <a:srcRect l="7508" t="9206" r="8689" b="9206"/>
          <a:stretch>
            <a:fillRect/>
          </a:stretch>
        </p:blipFill>
        <p:spPr>
          <a:xfrm>
            <a:off x="-457200" y="0"/>
            <a:ext cx="12192000" cy="6858000"/>
          </a:xfrm>
          <a:prstGeom prst="rect">
            <a:avLst/>
          </a:prstGeom>
        </p:spPr>
      </p:pic>
      <p:sp>
        <p:nvSpPr>
          <p:cNvPr id="3" name="CuadroTexto 2">
            <a:extLst>
              <a:ext uri="{FF2B5EF4-FFF2-40B4-BE49-F238E27FC236}">
                <a16:creationId xmlns:a16="http://schemas.microsoft.com/office/drawing/2014/main" id="{EE192D27-272C-6B0E-028D-5469FBA5C422}"/>
              </a:ext>
            </a:extLst>
          </p:cNvPr>
          <p:cNvSpPr txBox="1"/>
          <p:nvPr/>
        </p:nvSpPr>
        <p:spPr>
          <a:xfrm>
            <a:off x="868680" y="285750"/>
            <a:ext cx="4949190" cy="6231386"/>
          </a:xfrm>
          <a:prstGeom prst="rect">
            <a:avLst/>
          </a:prstGeom>
          <a:noFill/>
        </p:spPr>
        <p:txBody>
          <a:bodyPr wrap="square">
            <a:spAutoFit/>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s-ES" sz="1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“LA RIQUEZA NO PUEDE COMPARAR LA REDENCIÓN”</a:t>
            </a: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(Salmos.49: 1- 20)</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sng" strike="noStrike" kern="1200" cap="none" spc="0" normalizeH="0" baseline="0" noProof="0" dirty="0">
                <a:ln>
                  <a:noFill/>
                </a:ln>
                <a:solidFill>
                  <a:prstClr val="black"/>
                </a:solidFill>
                <a:effectLst/>
                <a:uLnTx/>
                <a:uFillTx/>
                <a:latin typeface="Calibri" panose="020F0502020204030204"/>
                <a:ea typeface="+mn-ea"/>
                <a:cs typeface="+mn-cs"/>
              </a:rPr>
              <a:t>INTRODUCCIÓN</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un salmo sapiencial que se atribuye a los hijos de Coré…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Un grupo de levitas que se encargaban de la música y la adoración en el templo de Jerusalén.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Aunque no se especifica el autor exacto, se cree que fue escrito durante el período postexílico, después del regreso de los judíos del exilio en Babilonia (siglo VI 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En ese momento, la sociedad judía estaba experimentando un período de gran cambio y reflexión.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Después de la destrucción del templo de Jerusalén y el exilio.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Los judíos se vieron obligados a reevaluar su relación con Dios y su comprensión de la justicia divina.</a:t>
            </a:r>
          </a:p>
          <a:p>
            <a:pPr marL="0" marR="0" lvl="0" indent="0" algn="ctr" defTabSz="914400" rtl="0" eaLnBrk="1" fontAlgn="auto" latinLnBrk="0" hangingPunct="1">
              <a:lnSpc>
                <a:spcPct val="115000"/>
              </a:lnSpc>
              <a:spcBef>
                <a:spcPts val="0"/>
              </a:spcBef>
              <a:spcAft>
                <a:spcPts val="800"/>
              </a:spcAft>
              <a:buClrTx/>
              <a:buSzTx/>
              <a:buFontTx/>
              <a:buNone/>
              <a:tabLst/>
              <a:defRPr/>
            </a:pPr>
            <a:endParaRPr kumimoji="0" lang="es-E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DFD55B6F-1B81-596E-876E-1834E84BFB20}"/>
              </a:ext>
            </a:extLst>
          </p:cNvPr>
          <p:cNvSpPr txBox="1"/>
          <p:nvPr/>
        </p:nvSpPr>
        <p:spPr>
          <a:xfrm>
            <a:off x="5817870" y="285750"/>
            <a:ext cx="494919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C -El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refleja esa búsqueda de sentido y sabiduría en un mundo que parecía haber sido trastornado.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El propósito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enseñar a los creyentes a no confiar en las riquezas y el poder material, sino en la sabiduría y la providencia de Dios. El salmista argumenta que la riqueza no puede comprar la salvación, ni la vida eterna.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Que todos, ricos y pobres, deben enfrentar la muerte y rendir cuentas ante Dios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(Heb.9: 27)</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D - Los temas principales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vanidad de las riquezas materiales.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importancia de la sabiduría y la inteligencia espiritual.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igualdad de todos ante la muerte y el juicio de Dios.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necesidad de confiar en Dios y no en las riquezas.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Esta composición única aborda el tema tan debatido del hombre y el dinero.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Su principal én­fasis es animar a los piadosos a hacer de Dios su objeto supremo de </a:t>
            </a:r>
            <a:r>
              <a:rPr kumimoji="0" lang="es-ES" sz="1800" b="0" i="0" u="none" strike="noStrike" kern="1200" cap="none" spc="0" normalizeH="0" baseline="0" noProof="0" dirty="0" err="1">
                <a:ln>
                  <a:noFill/>
                </a:ln>
                <a:solidFill>
                  <a:prstClr val="black"/>
                </a:solidFill>
                <a:effectLst/>
                <a:uLnTx/>
                <a:uFillTx/>
                <a:latin typeface="Calibri" panose="020F0502020204030204"/>
                <a:ea typeface="+mn-ea"/>
                <a:cs typeface="+mn-cs"/>
              </a:rPr>
              <a:t>devoció</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n 6">
            <a:extLst>
              <a:ext uri="{FF2B5EF4-FFF2-40B4-BE49-F238E27FC236}">
                <a16:creationId xmlns:a16="http://schemas.microsoft.com/office/drawing/2014/main" id="{4C9AFDF6-02F1-5DCD-9199-02CF30598983}"/>
              </a:ext>
            </a:extLst>
          </p:cNvPr>
          <p:cNvPicPr>
            <a:picLocks noChangeAspect="1"/>
          </p:cNvPicPr>
          <p:nvPr/>
        </p:nvPicPr>
        <p:blipFill>
          <a:blip r:embed="rId3"/>
          <a:srcRect l="7508" t="9206" r="8689" b="9206"/>
          <a:stretch>
            <a:fillRect/>
          </a:stretch>
        </p:blipFill>
        <p:spPr>
          <a:xfrm>
            <a:off x="-304800" y="152400"/>
            <a:ext cx="12192000" cy="6858000"/>
          </a:xfrm>
          <a:prstGeom prst="rect">
            <a:avLst/>
          </a:prstGeom>
        </p:spPr>
      </p:pic>
      <p:sp>
        <p:nvSpPr>
          <p:cNvPr id="4" name="CuadroTexto 3">
            <a:extLst>
              <a:ext uri="{FF2B5EF4-FFF2-40B4-BE49-F238E27FC236}">
                <a16:creationId xmlns:a16="http://schemas.microsoft.com/office/drawing/2014/main" id="{36A1D53B-5303-098F-E847-5035D4532D2A}"/>
              </a:ext>
            </a:extLst>
          </p:cNvPr>
          <p:cNvSpPr txBox="1"/>
          <p:nvPr/>
        </p:nvSpPr>
        <p:spPr>
          <a:xfrm>
            <a:off x="180023" y="525780"/>
            <a:ext cx="5089207" cy="6199326"/>
          </a:xfrm>
          <a:prstGeom prst="rect">
            <a:avLst/>
          </a:prstGeom>
          <a:noFill/>
        </p:spPr>
        <p:txBody>
          <a:bodyPr wrap="square">
            <a:spAutoFit/>
          </a:bodyPr>
          <a:lstStyle/>
          <a:p>
            <a:pPr algn="just">
              <a:lnSpc>
                <a:spcPct val="115000"/>
              </a:lnSpc>
              <a:spcAft>
                <a:spcPts val="800"/>
              </a:spcAft>
              <a:buNone/>
            </a:pPr>
            <a:r>
              <a:rPr lang="es-ES" sz="1800" b="1" u="sng" kern="100" dirty="0">
                <a:effectLst/>
                <a:latin typeface="Aptos" panose="020B0004020202020204" pitchFamily="34" charset="0"/>
                <a:ea typeface="Aptos" panose="020B0004020202020204" pitchFamily="34" charset="0"/>
                <a:cs typeface="Times New Roman" panose="02020603050405020304" pitchFamily="18" charset="0"/>
              </a:rPr>
              <a:t>CONCLUSIÓN</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UcPeriod"/>
              <a:tabLst>
                <a:tab pos="457200"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 relevancia para hoy:  Aunque el (Salm.49), fue escrito hace más de 2.500 años, sus enseñanzas siguen siendo relevantes hoy en día.</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UcPeriod"/>
              <a:tabLst>
                <a:tab pos="457200"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Nos recuerda que la verdadera riqueza no se mide por la cantidad de dinero que tengamos.</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None/>
              <a:tabLst>
                <a:tab pos="457200"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Sino por nuestra relación con Dios y también.</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None/>
              <a:tabLst>
                <a:tab pos="457200"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Nuestra búsqueda de la sabiduría y la justicia.</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UcPeriod" startAt="3"/>
              <a:tabLst>
                <a:tab pos="457200" algn="l"/>
              </a:tabLs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¿Quieres saber más sobre cómo aplicar las enseñanzas del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(Salm.49)</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en tu vida diaria?</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Dios les bendiga en todo…</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No olvide visitar mi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website</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www.creiporlocualhable.com</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Su servidor: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Hoswaldo Moreno Parrales</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s-E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45046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21455-CE75-A119-72F5-8E8B4E845124}"/>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A460AB3A-493C-AA83-D406-734E3AC2636A}"/>
              </a:ext>
            </a:extLst>
          </p:cNvPr>
          <p:cNvPicPr>
            <a:picLocks noChangeAspect="1"/>
          </p:cNvPicPr>
          <p:nvPr/>
        </p:nvPicPr>
        <p:blipFill>
          <a:blip r:embed="rId2"/>
          <a:srcRect l="7508" t="9206" r="8689" b="9206"/>
          <a:stretch>
            <a:fillRect/>
          </a:stretch>
        </p:blipFill>
        <p:spPr>
          <a:xfrm>
            <a:off x="-457200" y="0"/>
            <a:ext cx="12192000" cy="6858000"/>
          </a:xfrm>
          <a:prstGeom prst="rect">
            <a:avLst/>
          </a:prstGeom>
        </p:spPr>
      </p:pic>
      <p:sp>
        <p:nvSpPr>
          <p:cNvPr id="3" name="CuadroTexto 2">
            <a:extLst>
              <a:ext uri="{FF2B5EF4-FFF2-40B4-BE49-F238E27FC236}">
                <a16:creationId xmlns:a16="http://schemas.microsoft.com/office/drawing/2014/main" id="{E5F4DED5-4B46-CD06-7A2F-6BFDE289D249}"/>
              </a:ext>
            </a:extLst>
          </p:cNvPr>
          <p:cNvSpPr txBox="1"/>
          <p:nvPr/>
        </p:nvSpPr>
        <p:spPr>
          <a:xfrm>
            <a:off x="868680" y="285750"/>
            <a:ext cx="4949190" cy="6231386"/>
          </a:xfrm>
          <a:prstGeom prst="rect">
            <a:avLst/>
          </a:prstGeom>
          <a:noFill/>
        </p:spPr>
        <p:txBody>
          <a:bodyPr wrap="square">
            <a:spAutoFit/>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s-ES" sz="1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“LA RIQUEZA NO PUEDE COMPARAR LA REDENCIÓN”</a:t>
            </a: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(Salmos.49: 1- 20)</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sng" strike="noStrike" kern="1200" cap="none" spc="0" normalizeH="0" baseline="0" noProof="0" dirty="0">
                <a:ln>
                  <a:noFill/>
                </a:ln>
                <a:solidFill>
                  <a:prstClr val="black"/>
                </a:solidFill>
                <a:effectLst/>
                <a:uLnTx/>
                <a:uFillTx/>
                <a:latin typeface="Calibri" panose="020F0502020204030204"/>
                <a:ea typeface="+mn-ea"/>
                <a:cs typeface="+mn-cs"/>
              </a:rPr>
              <a:t>INTRODUCCIÓN</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un salmo sapiencial que se atribuye a los hijos de Coré…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Un grupo de levitas que se encargaban de la música y la adoración en el templo de Jerusalén.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Aunque no se especifica el autor exacto, se cree que fue escrito durante el período postexílico, después del regreso de los judíos del exilio en Babilonia (siglo VI 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En ese momento, la sociedad judía estaba experimentando un período de gran cambio y reflexión.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Después de la destrucción del templo de Jerusalén y el exilio.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Los judíos se vieron obligados a reevaluar su relación con Dios y su comprensión de la justicia divina.</a:t>
            </a:r>
          </a:p>
          <a:p>
            <a:pPr marL="0" marR="0" lvl="0" indent="0" algn="ctr" defTabSz="914400" rtl="0" eaLnBrk="1" fontAlgn="auto" latinLnBrk="0" hangingPunct="1">
              <a:lnSpc>
                <a:spcPct val="115000"/>
              </a:lnSpc>
              <a:spcBef>
                <a:spcPts val="0"/>
              </a:spcBef>
              <a:spcAft>
                <a:spcPts val="800"/>
              </a:spcAft>
              <a:buClrTx/>
              <a:buSzTx/>
              <a:buFontTx/>
              <a:buNone/>
              <a:tabLst/>
              <a:defRPr/>
            </a:pPr>
            <a:endParaRPr kumimoji="0" lang="es-E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D7910C10-5809-912F-DA9E-363E1B276766}"/>
              </a:ext>
            </a:extLst>
          </p:cNvPr>
          <p:cNvSpPr txBox="1"/>
          <p:nvPr/>
        </p:nvSpPr>
        <p:spPr>
          <a:xfrm>
            <a:off x="5817870" y="285750"/>
            <a:ext cx="494919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C -El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refleja esa búsqueda de sentido y sabiduría en un mundo que parecía haber sido trastornado.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El propósito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enseñar a los creyentes a no confiar en las riquezas y el poder material, sino en la sabiduría y la providencia de Dios. El salmista argumenta que la riqueza no puede comprar la salvación, ni la vida eterna.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Que todos, ricos y pobres, deben enfrentar la muerte y rendir cuentas ante Dios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(Heb.9: 27)</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D - Los temas principales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vanidad de las riquezas materiales.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importancia de la sabiduría y la inteligencia espiritual.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igualdad de todos ante la muerte y el juicio de Dios.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necesidad de confiar en Dios y no en las riquezas.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Esta composición única aborda el tema tan debatido del hombre y el dinero.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Su principal én­fasis es animar a los piadosos a hacer de Dios su objeto supremo de </a:t>
            </a:r>
            <a:r>
              <a:rPr kumimoji="0" lang="es-ES" sz="1800" b="0" i="0" u="none" strike="noStrike" kern="1200" cap="none" spc="0" normalizeH="0" baseline="0" noProof="0" dirty="0" err="1">
                <a:ln>
                  <a:noFill/>
                </a:ln>
                <a:solidFill>
                  <a:prstClr val="black"/>
                </a:solidFill>
                <a:effectLst/>
                <a:uLnTx/>
                <a:uFillTx/>
                <a:latin typeface="Calibri" panose="020F0502020204030204"/>
                <a:ea typeface="+mn-ea"/>
                <a:cs typeface="+mn-cs"/>
              </a:rPr>
              <a:t>devoció</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n 6">
            <a:extLst>
              <a:ext uri="{FF2B5EF4-FFF2-40B4-BE49-F238E27FC236}">
                <a16:creationId xmlns:a16="http://schemas.microsoft.com/office/drawing/2014/main" id="{4B72A224-861B-CAA6-A65F-D2D4C6C2B0C4}"/>
              </a:ext>
            </a:extLst>
          </p:cNvPr>
          <p:cNvPicPr>
            <a:picLocks noChangeAspect="1"/>
          </p:cNvPicPr>
          <p:nvPr/>
        </p:nvPicPr>
        <p:blipFill>
          <a:blip r:embed="rId2"/>
          <a:srcRect l="7508" t="9206" r="8689" b="9206"/>
          <a:stretch>
            <a:fillRect/>
          </a:stretch>
        </p:blipFill>
        <p:spPr>
          <a:xfrm>
            <a:off x="-304800" y="152400"/>
            <a:ext cx="12192000" cy="6858000"/>
          </a:xfrm>
          <a:prstGeom prst="rect">
            <a:avLst/>
          </a:prstGeom>
        </p:spPr>
      </p:pic>
    </p:spTree>
    <p:extLst>
      <p:ext uri="{BB962C8B-B14F-4D97-AF65-F5344CB8AC3E}">
        <p14:creationId xmlns:p14="http://schemas.microsoft.com/office/powerpoint/2010/main" val="4056259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36194-417F-ED39-66CC-90BE84528497}"/>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B5AD0EA1-16E0-E218-F2A3-D484EB767B0E}"/>
              </a:ext>
            </a:extLst>
          </p:cNvPr>
          <p:cNvPicPr>
            <a:picLocks noChangeAspect="1"/>
          </p:cNvPicPr>
          <p:nvPr/>
        </p:nvPicPr>
        <p:blipFill>
          <a:blip r:embed="rId2"/>
          <a:srcRect l="7508" t="9206" r="8689" b="9206"/>
          <a:stretch>
            <a:fillRect/>
          </a:stretch>
        </p:blipFill>
        <p:spPr>
          <a:xfrm>
            <a:off x="-457200" y="0"/>
            <a:ext cx="12192000" cy="6858000"/>
          </a:xfrm>
          <a:prstGeom prst="rect">
            <a:avLst/>
          </a:prstGeom>
        </p:spPr>
      </p:pic>
      <p:sp>
        <p:nvSpPr>
          <p:cNvPr id="3" name="CuadroTexto 2">
            <a:extLst>
              <a:ext uri="{FF2B5EF4-FFF2-40B4-BE49-F238E27FC236}">
                <a16:creationId xmlns:a16="http://schemas.microsoft.com/office/drawing/2014/main" id="{0FF05207-45F6-9684-9B30-8BFDA5872665}"/>
              </a:ext>
            </a:extLst>
          </p:cNvPr>
          <p:cNvSpPr txBox="1"/>
          <p:nvPr/>
        </p:nvSpPr>
        <p:spPr>
          <a:xfrm>
            <a:off x="868680" y="285750"/>
            <a:ext cx="4949190" cy="6231386"/>
          </a:xfrm>
          <a:prstGeom prst="rect">
            <a:avLst/>
          </a:prstGeom>
          <a:noFill/>
        </p:spPr>
        <p:txBody>
          <a:bodyPr wrap="square">
            <a:spAutoFit/>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s-ES" sz="1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“LA RIQUEZA NO PUEDE COMPARAR LA REDENCIÓN”</a:t>
            </a:r>
          </a:p>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(Salmos.49: 1- 20)</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sng" strike="noStrike" kern="1200" cap="none" spc="0" normalizeH="0" baseline="0" noProof="0" dirty="0">
                <a:ln>
                  <a:noFill/>
                </a:ln>
                <a:solidFill>
                  <a:prstClr val="black"/>
                </a:solidFill>
                <a:effectLst/>
                <a:uLnTx/>
                <a:uFillTx/>
                <a:latin typeface="Calibri" panose="020F0502020204030204"/>
                <a:ea typeface="+mn-ea"/>
                <a:cs typeface="+mn-cs"/>
              </a:rPr>
              <a:t>INTRODUCCIÓN</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un salmo sapiencial que se atribuye a los hijos de Coré…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Un grupo de levitas que se encargaban de la música y la adoración en el templo de Jerusalén.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Aunque no se especifica el autor exacto, se cree que fue escrito durante el período postexílico, después del regreso de los judíos del exilio en Babilonia (siglo VI 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En ese momento, la sociedad judía estaba experimentando un período de gran cambio y reflexión.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Después de la destrucción del templo de Jerusalén y el exilio.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Los judíos se vieron obligados a reevaluar su relación con Dios y su comprensión de la justicia divina.</a:t>
            </a:r>
          </a:p>
          <a:p>
            <a:pPr marL="0" marR="0" lvl="0" indent="0" algn="ctr" defTabSz="914400" rtl="0" eaLnBrk="1" fontAlgn="auto" latinLnBrk="0" hangingPunct="1">
              <a:lnSpc>
                <a:spcPct val="115000"/>
              </a:lnSpc>
              <a:spcBef>
                <a:spcPts val="0"/>
              </a:spcBef>
              <a:spcAft>
                <a:spcPts val="800"/>
              </a:spcAft>
              <a:buClrTx/>
              <a:buSzTx/>
              <a:buFontTx/>
              <a:buNone/>
              <a:tabLst/>
              <a:defRPr/>
            </a:pPr>
            <a:endParaRPr kumimoji="0" lang="es-E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8FFF9BF9-A291-D6C1-AA94-41D977735E4C}"/>
              </a:ext>
            </a:extLst>
          </p:cNvPr>
          <p:cNvSpPr txBox="1"/>
          <p:nvPr/>
        </p:nvSpPr>
        <p:spPr>
          <a:xfrm>
            <a:off x="5817870" y="285750"/>
            <a:ext cx="494919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C -El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refleja esa búsqueda de sentido y sabiduría en un mundo que parecía haber sido trastornado.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El propósito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 enseñar a los creyentes a no confiar en las riquezas y el poder material, sino en la sabiduría y la providencia de Dios. El salmista argumenta que la riqueza no puede comprar la salvación, ni la vida eterna.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Que todos, ricos y pobres, deben enfrentar la muerte y rendir cuentas ante Dios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(Heb.9: 27)</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D - Los temas principales del </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(Salm.49)</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vanidad de las riquezas materiales.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importancia de la sabiduría y la inteligencia espiritual.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igualdad de todos ante la muerte y el juicio de Dios.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La necesidad de confiar en Dios y no en las riquezas.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Esta composición única aborda el tema tan debatido del hombre y el dinero.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Su principal én­fasis es animar a los piadosos a hacer de Dios su objeto supremo de </a:t>
            </a:r>
            <a:r>
              <a:rPr kumimoji="0" lang="es-ES" sz="1800" b="0" i="0" u="none" strike="noStrike" kern="1200" cap="none" spc="0" normalizeH="0" baseline="0" noProof="0" dirty="0" err="1">
                <a:ln>
                  <a:noFill/>
                </a:ln>
                <a:solidFill>
                  <a:prstClr val="black"/>
                </a:solidFill>
                <a:effectLst/>
                <a:uLnTx/>
                <a:uFillTx/>
                <a:latin typeface="Calibri" panose="020F0502020204030204"/>
                <a:ea typeface="+mn-ea"/>
                <a:cs typeface="+mn-cs"/>
              </a:rPr>
              <a:t>devoció</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n 6">
            <a:extLst>
              <a:ext uri="{FF2B5EF4-FFF2-40B4-BE49-F238E27FC236}">
                <a16:creationId xmlns:a16="http://schemas.microsoft.com/office/drawing/2014/main" id="{12D23B54-1480-83B5-AFCC-C99BFF4719AD}"/>
              </a:ext>
            </a:extLst>
          </p:cNvPr>
          <p:cNvPicPr>
            <a:picLocks noChangeAspect="1"/>
          </p:cNvPicPr>
          <p:nvPr/>
        </p:nvPicPr>
        <p:blipFill>
          <a:blip r:embed="rId2"/>
          <a:srcRect l="7508" t="9206" r="8689" b="9206"/>
          <a:stretch>
            <a:fillRect/>
          </a:stretch>
        </p:blipFill>
        <p:spPr>
          <a:xfrm>
            <a:off x="-304800" y="152400"/>
            <a:ext cx="12192000" cy="6858000"/>
          </a:xfrm>
          <a:prstGeom prst="rect">
            <a:avLst/>
          </a:prstGeom>
        </p:spPr>
      </p:pic>
    </p:spTree>
    <p:extLst>
      <p:ext uri="{BB962C8B-B14F-4D97-AF65-F5344CB8AC3E}">
        <p14:creationId xmlns:p14="http://schemas.microsoft.com/office/powerpoint/2010/main" val="3409291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3002</TotalTime>
  <Words>6013</Words>
  <Application>Microsoft Office PowerPoint</Application>
  <PresentationFormat>Panorámica</PresentationFormat>
  <Paragraphs>310</Paragraphs>
  <Slides>13</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13</vt:i4>
      </vt:variant>
    </vt:vector>
  </HeadingPairs>
  <TitlesOfParts>
    <vt:vector size="22" baseType="lpstr">
      <vt:lpstr>Aptos</vt:lpstr>
      <vt:lpstr>Arial</vt:lpstr>
      <vt:lpstr>Arial Narrow</vt:lpstr>
      <vt:lpstr>Calibri</vt:lpstr>
      <vt:lpstr>Calibri Light</vt:lpstr>
      <vt:lpstr>Georgia</vt:lpstr>
      <vt:lpstr>Palatino</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barneymejia.q@gmail.com</dc:creator>
  <cp:lastModifiedBy>Hoswaldo antonio Hoswaldo Moreno</cp:lastModifiedBy>
  <cp:revision>12</cp:revision>
  <dcterms:created xsi:type="dcterms:W3CDTF">2025-10-09T19:47:22Z</dcterms:created>
  <dcterms:modified xsi:type="dcterms:W3CDTF">2025-10-22T02:14:38Z</dcterms:modified>
</cp:coreProperties>
</file>