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2" d="100"/>
          <a:sy n="62" d="100"/>
        </p:scale>
        <p:origin x="2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NI"/>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D8039-39B2-4E17-B595-0D6139640917}" type="datetimeFigureOut">
              <a:rPr lang="es-NI" smtClean="0"/>
              <a:t>11/12/2024</a:t>
            </a:fld>
            <a:endParaRPr lang="es-NI"/>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NI"/>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NI"/>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FB0E04-229F-4E25-B3BC-619AE8F2B79C}" type="slidenum">
              <a:rPr lang="es-NI" smtClean="0"/>
              <a:t>‹Nº›</a:t>
            </a:fld>
            <a:endParaRPr lang="es-NI"/>
          </a:p>
        </p:txBody>
      </p:sp>
    </p:spTree>
    <p:extLst>
      <p:ext uri="{BB962C8B-B14F-4D97-AF65-F5344CB8AC3E}">
        <p14:creationId xmlns:p14="http://schemas.microsoft.com/office/powerpoint/2010/main" val="1333960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NI" dirty="0"/>
          </a:p>
        </p:txBody>
      </p:sp>
      <p:sp>
        <p:nvSpPr>
          <p:cNvPr id="4" name="Marcador de número de diapositiva 3"/>
          <p:cNvSpPr>
            <a:spLocks noGrp="1"/>
          </p:cNvSpPr>
          <p:nvPr>
            <p:ph type="sldNum" sz="quarter" idx="5"/>
          </p:nvPr>
        </p:nvSpPr>
        <p:spPr/>
        <p:txBody>
          <a:bodyPr/>
          <a:lstStyle/>
          <a:p>
            <a:fld id="{FAFB0E04-229F-4E25-B3BC-619AE8F2B79C}" type="slidenum">
              <a:rPr lang="es-NI" smtClean="0"/>
              <a:t>1</a:t>
            </a:fld>
            <a:endParaRPr lang="es-NI"/>
          </a:p>
        </p:txBody>
      </p:sp>
    </p:spTree>
    <p:extLst>
      <p:ext uri="{BB962C8B-B14F-4D97-AF65-F5344CB8AC3E}">
        <p14:creationId xmlns:p14="http://schemas.microsoft.com/office/powerpoint/2010/main" val="42398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484F32-A72F-535F-59EE-7C749AC651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NI"/>
          </a:p>
        </p:txBody>
      </p:sp>
      <p:sp>
        <p:nvSpPr>
          <p:cNvPr id="3" name="Subtítulo 2">
            <a:extLst>
              <a:ext uri="{FF2B5EF4-FFF2-40B4-BE49-F238E27FC236}">
                <a16:creationId xmlns:a16="http://schemas.microsoft.com/office/drawing/2014/main" id="{BD65FD71-AE34-02A1-1659-60EE853049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NI"/>
          </a:p>
        </p:txBody>
      </p:sp>
      <p:sp>
        <p:nvSpPr>
          <p:cNvPr id="4" name="Marcador de fecha 3">
            <a:extLst>
              <a:ext uri="{FF2B5EF4-FFF2-40B4-BE49-F238E27FC236}">
                <a16:creationId xmlns:a16="http://schemas.microsoft.com/office/drawing/2014/main" id="{0813E42E-2388-0297-5FE6-7E582FBAACEF}"/>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73941B1B-D837-36EB-05D0-55D66A2E741E}"/>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74360CFC-A34E-8E49-F966-FA1DA0D37707}"/>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955152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AE7B2-C387-3C04-5CD8-7EC092AEDE92}"/>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ABA69F24-563B-8974-F273-E9CA44B231D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8DC1A782-86D9-9410-F8B5-14D5A74BA459}"/>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8CE30C33-9C23-2570-F1F2-292599768185}"/>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B4C28BDA-D9A0-127B-EDED-3C7CD5C83928}"/>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386474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4A715-4F67-8ED8-A5BF-54B50427856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EA5518B5-CF9C-5B12-71C8-5BACF28242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C5671B6-F8A6-D0F6-2134-950A05A53A26}"/>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9AF623DD-1655-48EF-85E8-C483565A0224}"/>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7C64ADF8-C7C8-D923-60DA-476111076CCE}"/>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3521018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65DA4-4ECD-87E0-E801-8C47D4A3C485}"/>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CDA6E584-2A95-9FEA-F6C0-809FCFAC8A3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contenido 3">
            <a:extLst>
              <a:ext uri="{FF2B5EF4-FFF2-40B4-BE49-F238E27FC236}">
                <a16:creationId xmlns:a16="http://schemas.microsoft.com/office/drawing/2014/main" id="{6321FAAC-6DFF-156F-BB37-DDCEA82E0E0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fecha 4">
            <a:extLst>
              <a:ext uri="{FF2B5EF4-FFF2-40B4-BE49-F238E27FC236}">
                <a16:creationId xmlns:a16="http://schemas.microsoft.com/office/drawing/2014/main" id="{DC7CD980-5BA5-1D05-2842-DB36D6AC0B36}"/>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6" name="Marcador de pie de página 5">
            <a:extLst>
              <a:ext uri="{FF2B5EF4-FFF2-40B4-BE49-F238E27FC236}">
                <a16:creationId xmlns:a16="http://schemas.microsoft.com/office/drawing/2014/main" id="{DC4270C1-9296-EC2E-8896-2D7DEF754DCE}"/>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4155BF2C-2A96-F826-DD82-D9A7556644B7}"/>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189238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0CEA90-F7E7-A06C-96A6-C69E1173D73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D487B570-0828-AD7D-F524-5720E0744F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4CC0D27-9220-8FE0-9B2C-3A0CF4FF04A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texto 4">
            <a:extLst>
              <a:ext uri="{FF2B5EF4-FFF2-40B4-BE49-F238E27FC236}">
                <a16:creationId xmlns:a16="http://schemas.microsoft.com/office/drawing/2014/main" id="{FD673454-B52B-B705-49FA-B5360485F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1EBDCB0-ECDE-FE76-07DD-5D7A9DA6DEE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7" name="Marcador de fecha 6">
            <a:extLst>
              <a:ext uri="{FF2B5EF4-FFF2-40B4-BE49-F238E27FC236}">
                <a16:creationId xmlns:a16="http://schemas.microsoft.com/office/drawing/2014/main" id="{3982A759-E029-F7E7-F6F3-EF471F397350}"/>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8" name="Marcador de pie de página 7">
            <a:extLst>
              <a:ext uri="{FF2B5EF4-FFF2-40B4-BE49-F238E27FC236}">
                <a16:creationId xmlns:a16="http://schemas.microsoft.com/office/drawing/2014/main" id="{84F5C527-4045-6BC6-4059-AEBEF7DFB51D}"/>
              </a:ext>
            </a:extLst>
          </p:cNvPr>
          <p:cNvSpPr>
            <a:spLocks noGrp="1"/>
          </p:cNvSpPr>
          <p:nvPr>
            <p:ph type="ftr" sz="quarter" idx="11"/>
          </p:nvPr>
        </p:nvSpPr>
        <p:spPr/>
        <p:txBody>
          <a:bodyPr/>
          <a:lstStyle/>
          <a:p>
            <a:endParaRPr lang="es-NI"/>
          </a:p>
        </p:txBody>
      </p:sp>
      <p:sp>
        <p:nvSpPr>
          <p:cNvPr id="9" name="Marcador de número de diapositiva 8">
            <a:extLst>
              <a:ext uri="{FF2B5EF4-FFF2-40B4-BE49-F238E27FC236}">
                <a16:creationId xmlns:a16="http://schemas.microsoft.com/office/drawing/2014/main" id="{9E611BD3-2F82-F153-DF03-C34993E0EDB7}"/>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251606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0B381-0E53-6054-8086-8ED9CC8321ED}"/>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fecha 2">
            <a:extLst>
              <a:ext uri="{FF2B5EF4-FFF2-40B4-BE49-F238E27FC236}">
                <a16:creationId xmlns:a16="http://schemas.microsoft.com/office/drawing/2014/main" id="{58B066B7-69E8-DDC4-5E60-5C78FC8E6F6F}"/>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4" name="Marcador de pie de página 3">
            <a:extLst>
              <a:ext uri="{FF2B5EF4-FFF2-40B4-BE49-F238E27FC236}">
                <a16:creationId xmlns:a16="http://schemas.microsoft.com/office/drawing/2014/main" id="{339B410B-4084-5892-4BE5-AE7008DECE5F}"/>
              </a:ext>
            </a:extLst>
          </p:cNvPr>
          <p:cNvSpPr>
            <a:spLocks noGrp="1"/>
          </p:cNvSpPr>
          <p:nvPr>
            <p:ph type="ftr" sz="quarter" idx="11"/>
          </p:nvPr>
        </p:nvSpPr>
        <p:spPr/>
        <p:txBody>
          <a:bodyPr/>
          <a:lstStyle/>
          <a:p>
            <a:endParaRPr lang="es-NI"/>
          </a:p>
        </p:txBody>
      </p:sp>
      <p:sp>
        <p:nvSpPr>
          <p:cNvPr id="5" name="Marcador de número de diapositiva 4">
            <a:extLst>
              <a:ext uri="{FF2B5EF4-FFF2-40B4-BE49-F238E27FC236}">
                <a16:creationId xmlns:a16="http://schemas.microsoft.com/office/drawing/2014/main" id="{05BB4A33-D062-6E7B-188B-608E528E89B2}"/>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235751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519280D-D9C3-A929-DED5-80758FD541EF}"/>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3" name="Marcador de pie de página 2">
            <a:extLst>
              <a:ext uri="{FF2B5EF4-FFF2-40B4-BE49-F238E27FC236}">
                <a16:creationId xmlns:a16="http://schemas.microsoft.com/office/drawing/2014/main" id="{03EB761B-37C6-11CA-3667-B56130958248}"/>
              </a:ext>
            </a:extLst>
          </p:cNvPr>
          <p:cNvSpPr>
            <a:spLocks noGrp="1"/>
          </p:cNvSpPr>
          <p:nvPr>
            <p:ph type="ftr" sz="quarter" idx="11"/>
          </p:nvPr>
        </p:nvSpPr>
        <p:spPr/>
        <p:txBody>
          <a:bodyPr/>
          <a:lstStyle/>
          <a:p>
            <a:endParaRPr lang="es-NI"/>
          </a:p>
        </p:txBody>
      </p:sp>
      <p:sp>
        <p:nvSpPr>
          <p:cNvPr id="4" name="Marcador de número de diapositiva 3">
            <a:extLst>
              <a:ext uri="{FF2B5EF4-FFF2-40B4-BE49-F238E27FC236}">
                <a16:creationId xmlns:a16="http://schemas.microsoft.com/office/drawing/2014/main" id="{2DCF09F1-77A2-623A-D3CA-8057B15F1D6D}"/>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3553173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A39B4-8D9E-AE91-0A97-2C4C05B76C4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E705C272-A58E-37F0-44B6-BB41D21DB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texto 3">
            <a:extLst>
              <a:ext uri="{FF2B5EF4-FFF2-40B4-BE49-F238E27FC236}">
                <a16:creationId xmlns:a16="http://schemas.microsoft.com/office/drawing/2014/main" id="{0C9D664D-ADFE-9D5C-6E32-AEE29F247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BF7B6E8-7D68-9A22-1278-9632C8785091}"/>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6" name="Marcador de pie de página 5">
            <a:extLst>
              <a:ext uri="{FF2B5EF4-FFF2-40B4-BE49-F238E27FC236}">
                <a16:creationId xmlns:a16="http://schemas.microsoft.com/office/drawing/2014/main" id="{3E4462B7-52AA-ECE9-EB28-59253DB2CE50}"/>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9A4296BC-E20B-5CE2-D53B-7DB109324B8E}"/>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283378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F981E1-9996-46D7-66A7-1708A64AD0C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posición de imagen 2">
            <a:extLst>
              <a:ext uri="{FF2B5EF4-FFF2-40B4-BE49-F238E27FC236}">
                <a16:creationId xmlns:a16="http://schemas.microsoft.com/office/drawing/2014/main" id="{8A5CFC86-771D-A2B5-BC10-FC9F8C29A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a:extLst>
              <a:ext uri="{FF2B5EF4-FFF2-40B4-BE49-F238E27FC236}">
                <a16:creationId xmlns:a16="http://schemas.microsoft.com/office/drawing/2014/main" id="{1AAE4C72-49E0-4BC9-9E41-20CE710C4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350077C-09C0-1388-610B-8D3B784C2B97}"/>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6" name="Marcador de pie de página 5">
            <a:extLst>
              <a:ext uri="{FF2B5EF4-FFF2-40B4-BE49-F238E27FC236}">
                <a16:creationId xmlns:a16="http://schemas.microsoft.com/office/drawing/2014/main" id="{EFE345F1-086B-A2BD-79ED-E3A1774E0039}"/>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09566C6A-72D3-E3AD-EBE3-3BD70C3CAD93}"/>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2575907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77F99-CB43-9BF3-06C2-2C52C73F4C32}"/>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2298ED32-06F4-EDB1-0271-B237B9EEC8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17D06D3A-241F-758D-3C6B-169030533577}"/>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2D2607F2-C6D1-2E0C-D14D-2CED1CEB3428}"/>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F954900C-6745-9070-7BF0-4D10687A02D7}"/>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9660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8B8DA1-EE33-75F3-6444-7C68927C72E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7DBFA5C2-1DE2-D355-168D-0F4C7ACA277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AC5E4394-FEDB-0EF9-670D-B9816F61736C}"/>
              </a:ext>
            </a:extLst>
          </p:cNvPr>
          <p:cNvSpPr>
            <a:spLocks noGrp="1"/>
          </p:cNvSpPr>
          <p:nvPr>
            <p:ph type="dt" sz="half" idx="10"/>
          </p:nvPr>
        </p:nvSpPr>
        <p:spPr/>
        <p:txBody>
          <a:body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8E17E92B-2B52-E84F-A223-BA3CF28537C5}"/>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DD24EEAE-BC7D-4C12-6942-3415821DC2B8}"/>
              </a:ext>
            </a:extLst>
          </p:cNvPr>
          <p:cNvSpPr>
            <a:spLocks noGrp="1"/>
          </p:cNvSpPr>
          <p:nvPr>
            <p:ph type="sldNum" sz="quarter" idx="12"/>
          </p:nvPr>
        </p:nvSpPr>
        <p:spPr/>
        <p:txBody>
          <a:bodyPr/>
          <a:lstStyle/>
          <a:p>
            <a:fld id="{C0EC81B9-13F5-4364-8E33-B4B3852B5543}" type="slidenum">
              <a:rPr lang="es-NI" smtClean="0"/>
              <a:t>‹Nº›</a:t>
            </a:fld>
            <a:endParaRPr lang="es-NI"/>
          </a:p>
        </p:txBody>
      </p:sp>
    </p:spTree>
    <p:extLst>
      <p:ext uri="{BB962C8B-B14F-4D97-AF65-F5344CB8AC3E}">
        <p14:creationId xmlns:p14="http://schemas.microsoft.com/office/powerpoint/2010/main" val="23424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B2D8482-25C1-DB38-88FE-A296537697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A969AF01-DACF-4C22-BC14-DB2E50CD98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EB9D5A18-B4A1-906C-D90C-666B58D570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08218-08DC-4542-A595-EB62585561AA}" type="datetimeFigureOut">
              <a:rPr lang="es-NI" smtClean="0"/>
              <a:t>11/12/2024</a:t>
            </a:fld>
            <a:endParaRPr lang="es-NI"/>
          </a:p>
        </p:txBody>
      </p:sp>
      <p:sp>
        <p:nvSpPr>
          <p:cNvPr id="5" name="Marcador de pie de página 4">
            <a:extLst>
              <a:ext uri="{FF2B5EF4-FFF2-40B4-BE49-F238E27FC236}">
                <a16:creationId xmlns:a16="http://schemas.microsoft.com/office/drawing/2014/main" id="{7994B490-6566-D562-05A4-65FED0F2B2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a:extLst>
              <a:ext uri="{FF2B5EF4-FFF2-40B4-BE49-F238E27FC236}">
                <a16:creationId xmlns:a16="http://schemas.microsoft.com/office/drawing/2014/main" id="{F2777092-9951-AA24-CF92-87F386E883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EC81B9-13F5-4364-8E33-B4B3852B5543}" type="slidenum">
              <a:rPr lang="es-NI" smtClean="0"/>
              <a:t>‹Nº›</a:t>
            </a:fld>
            <a:endParaRPr lang="es-NI"/>
          </a:p>
        </p:txBody>
      </p:sp>
    </p:spTree>
    <p:extLst>
      <p:ext uri="{BB962C8B-B14F-4D97-AF65-F5344CB8AC3E}">
        <p14:creationId xmlns:p14="http://schemas.microsoft.com/office/powerpoint/2010/main" val="693596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2AC60DA1-FDD0-79D5-9099-A9FEC7A61EA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AD8FC0EB-100C-0E4F-7EFF-3F1A6AD22843}"/>
              </a:ext>
            </a:extLst>
          </p:cNvPr>
          <p:cNvGraphicFramePr>
            <a:graphicFrameLocks noGrp="1"/>
          </p:cNvGraphicFramePr>
          <p:nvPr>
            <p:extLst>
              <p:ext uri="{D42A27DB-BD31-4B8C-83A1-F6EECF244321}">
                <p14:modId xmlns:p14="http://schemas.microsoft.com/office/powerpoint/2010/main" val="2733737828"/>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2775731216"/>
                    </a:ext>
                  </a:extLst>
                </a:gridCol>
                <a:gridCol w="1354667">
                  <a:extLst>
                    <a:ext uri="{9D8B030D-6E8A-4147-A177-3AD203B41FA5}">
                      <a16:colId xmlns:a16="http://schemas.microsoft.com/office/drawing/2014/main" val="2575887491"/>
                    </a:ext>
                  </a:extLst>
                </a:gridCol>
                <a:gridCol w="1354667">
                  <a:extLst>
                    <a:ext uri="{9D8B030D-6E8A-4147-A177-3AD203B41FA5}">
                      <a16:colId xmlns:a16="http://schemas.microsoft.com/office/drawing/2014/main" val="1858061789"/>
                    </a:ext>
                  </a:extLst>
                </a:gridCol>
                <a:gridCol w="1354667">
                  <a:extLst>
                    <a:ext uri="{9D8B030D-6E8A-4147-A177-3AD203B41FA5}">
                      <a16:colId xmlns:a16="http://schemas.microsoft.com/office/drawing/2014/main" val="3710899108"/>
                    </a:ext>
                  </a:extLst>
                </a:gridCol>
                <a:gridCol w="1354667">
                  <a:extLst>
                    <a:ext uri="{9D8B030D-6E8A-4147-A177-3AD203B41FA5}">
                      <a16:colId xmlns:a16="http://schemas.microsoft.com/office/drawing/2014/main" val="2813268647"/>
                    </a:ext>
                  </a:extLst>
                </a:gridCol>
                <a:gridCol w="1354667">
                  <a:extLst>
                    <a:ext uri="{9D8B030D-6E8A-4147-A177-3AD203B41FA5}">
                      <a16:colId xmlns:a16="http://schemas.microsoft.com/office/drawing/2014/main" val="3231813453"/>
                    </a:ext>
                  </a:extLst>
                </a:gridCol>
                <a:gridCol w="1354667">
                  <a:extLst>
                    <a:ext uri="{9D8B030D-6E8A-4147-A177-3AD203B41FA5}">
                      <a16:colId xmlns:a16="http://schemas.microsoft.com/office/drawing/2014/main" val="4255744509"/>
                    </a:ext>
                  </a:extLst>
                </a:gridCol>
                <a:gridCol w="1354667">
                  <a:extLst>
                    <a:ext uri="{9D8B030D-6E8A-4147-A177-3AD203B41FA5}">
                      <a16:colId xmlns:a16="http://schemas.microsoft.com/office/drawing/2014/main" val="4293735732"/>
                    </a:ext>
                  </a:extLst>
                </a:gridCol>
                <a:gridCol w="1354667">
                  <a:extLst>
                    <a:ext uri="{9D8B030D-6E8A-4147-A177-3AD203B41FA5}">
                      <a16:colId xmlns:a16="http://schemas.microsoft.com/office/drawing/2014/main" val="1603121603"/>
                    </a:ext>
                  </a:extLst>
                </a:gridCol>
              </a:tblGrid>
              <a:tr h="979714">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836880394"/>
                  </a:ext>
                </a:extLst>
              </a:tr>
              <a:tr h="979714">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2307912911"/>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317956981"/>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2766187198"/>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tc>
                <a:tc>
                  <a:txBody>
                    <a:bodyPr/>
                    <a:lstStyle/>
                    <a:p>
                      <a:endParaRPr lang="es-NI"/>
                    </a:p>
                  </a:txBody>
                  <a:tcPr/>
                </a:tc>
                <a:extLst>
                  <a:ext uri="{0D108BD9-81ED-4DB2-BD59-A6C34878D82A}">
                    <a16:rowId xmlns:a16="http://schemas.microsoft.com/office/drawing/2014/main" val="210122879"/>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3270627261"/>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382572357"/>
                  </a:ext>
                </a:extLst>
              </a:tr>
            </a:tbl>
          </a:graphicData>
        </a:graphic>
      </p:graphicFrame>
      <p:sp>
        <p:nvSpPr>
          <p:cNvPr id="6" name="CuadroTexto 5">
            <a:extLst>
              <a:ext uri="{FF2B5EF4-FFF2-40B4-BE49-F238E27FC236}">
                <a16:creationId xmlns:a16="http://schemas.microsoft.com/office/drawing/2014/main" id="{DDEA0FBA-3E1B-5673-75FD-578183BCFB06}"/>
              </a:ext>
            </a:extLst>
          </p:cNvPr>
          <p:cNvSpPr txBox="1"/>
          <p:nvPr/>
        </p:nvSpPr>
        <p:spPr>
          <a:xfrm>
            <a:off x="0" y="133214"/>
            <a:ext cx="8803287" cy="6678751"/>
          </a:xfrm>
          <a:prstGeom prst="rect">
            <a:avLst/>
          </a:prstGeom>
          <a:noFill/>
        </p:spPr>
        <p:txBody>
          <a:bodyPr wrap="square" rtlCol="0">
            <a:spAutoFit/>
          </a:bodyPr>
          <a:lstStyle/>
          <a:p>
            <a:pPr algn="ctr"/>
            <a:r>
              <a:rPr lang="es-ES" sz="3000" b="1" i="1" dirty="0">
                <a:effectLst>
                  <a:outerShdw blurRad="38100" dist="38100" dir="2700000" algn="tl">
                    <a:srgbClr val="000000">
                      <a:alpha val="43137"/>
                    </a:srgbClr>
                  </a:outerShdw>
                </a:effectLst>
                <a:latin typeface="Arial Narrow" panose="020B0606020202030204" pitchFamily="34" charset="0"/>
              </a:rPr>
              <a:t>“¡NO PONDRÁS BOZAL!”</a:t>
            </a:r>
          </a:p>
          <a:p>
            <a:pPr algn="ctr"/>
            <a:r>
              <a:rPr lang="es-ES" sz="2400" b="1" dirty="0">
                <a:effectLst>
                  <a:outerShdw blurRad="38100" dist="38100" dir="2700000" algn="tl">
                    <a:srgbClr val="000000">
                      <a:alpha val="43137"/>
                    </a:srgbClr>
                  </a:outerShdw>
                </a:effectLst>
                <a:latin typeface="Arial Narrow" panose="020B0606020202030204" pitchFamily="34" charset="0"/>
              </a:rPr>
              <a:t>(1Timoteo.5: 18)</a:t>
            </a:r>
          </a:p>
          <a:p>
            <a:pPr algn="just"/>
            <a:r>
              <a:rPr lang="es-ES" b="1" u="sng" dirty="0">
                <a:effectLst>
                  <a:outerShdw blurRad="38100" dist="38100" dir="2700000" algn="tl">
                    <a:srgbClr val="000000">
                      <a:alpha val="43137"/>
                    </a:srgbClr>
                  </a:outerShdw>
                </a:effectLst>
                <a:latin typeface="Arial Narrow" panose="020B0606020202030204" pitchFamily="34" charset="0"/>
              </a:rPr>
              <a:t>INTRODUCCIÓN</a:t>
            </a:r>
            <a:r>
              <a:rPr lang="es-ES" b="1" dirty="0">
                <a:effectLst>
                  <a:outerShdw blurRad="38100" dist="38100" dir="2700000" algn="tl">
                    <a:srgbClr val="000000">
                      <a:alpha val="43137"/>
                    </a:srgbClr>
                  </a:outerShdw>
                </a:effectLst>
                <a:latin typeface="Arial Narrow" panose="020B0606020202030204" pitchFamily="34" charset="0"/>
              </a:rPr>
              <a:t>:</a:t>
            </a:r>
          </a:p>
          <a:p>
            <a:pPr marL="342900" indent="-254000" algn="just">
              <a:buFont typeface="+mj-lt"/>
              <a:buAutoNum type="alphaUcPeriod"/>
            </a:pPr>
            <a:r>
              <a:rPr lang="es-NI" dirty="0">
                <a:latin typeface="Arial Narrow" panose="020B0606020202030204" pitchFamily="34" charset="0"/>
              </a:rPr>
              <a:t>La exhortación de Pablo en nuestro texto viene de una cita del Antiguo Testamento </a:t>
            </a:r>
            <a:r>
              <a:rPr lang="es-NI" b="1" dirty="0">
                <a:latin typeface="Arial Narrow" panose="020B0606020202030204" pitchFamily="34" charset="0"/>
              </a:rPr>
              <a:t>(Deut.25: 4)</a:t>
            </a:r>
            <a:r>
              <a:rPr lang="es-NI" dirty="0">
                <a:latin typeface="Arial Narrow" panose="020B0606020202030204" pitchFamily="34" charset="0"/>
              </a:rPr>
              <a:t>...</a:t>
            </a:r>
          </a:p>
          <a:p>
            <a:pPr marL="530225" indent="-265113" algn="just">
              <a:buFont typeface="+mj-lt"/>
              <a:buAutoNum type="arabicPeriod"/>
            </a:pPr>
            <a:r>
              <a:rPr lang="es-NI" dirty="0">
                <a:latin typeface="Arial Narrow" panose="020B0606020202030204" pitchFamily="34" charset="0"/>
              </a:rPr>
              <a:t>Es la misma exhortación que hizo a los hermanos en Corinto </a:t>
            </a:r>
            <a:r>
              <a:rPr lang="es-NI" b="1" dirty="0">
                <a:latin typeface="Arial Narrow" panose="020B0606020202030204" pitchFamily="34" charset="0"/>
              </a:rPr>
              <a:t>(1Cor.9: 9)</a:t>
            </a:r>
          </a:p>
          <a:p>
            <a:pPr marL="530225" indent="-265113" algn="just">
              <a:buFont typeface="+mj-lt"/>
              <a:buAutoNum type="arabicPeriod"/>
            </a:pPr>
            <a:r>
              <a:rPr lang="es-NI" dirty="0">
                <a:latin typeface="Arial Narrow" panose="020B0606020202030204" pitchFamily="34" charset="0"/>
              </a:rPr>
              <a:t>Dios cuida a los animales del campo </a:t>
            </a:r>
            <a:r>
              <a:rPr lang="es-NI" b="1" dirty="0">
                <a:latin typeface="Arial Narrow" panose="020B0606020202030204" pitchFamily="34" charset="0"/>
              </a:rPr>
              <a:t>(Salm.136: 25; 104: 27; 36: 6; Mat.6: 26)</a:t>
            </a:r>
            <a:r>
              <a:rPr lang="es-NI" dirty="0">
                <a:latin typeface="Arial Narrow" panose="020B0606020202030204" pitchFamily="34" charset="0"/>
              </a:rPr>
              <a:t> </a:t>
            </a:r>
          </a:p>
          <a:p>
            <a:pPr marL="722313" indent="-279400" algn="just">
              <a:buFont typeface="+mj-lt"/>
              <a:buAutoNum type="alphaLcParenR"/>
            </a:pPr>
            <a:r>
              <a:rPr lang="es-NI" dirty="0">
                <a:latin typeface="Arial Narrow" panose="020B0606020202030204" pitchFamily="34" charset="0"/>
              </a:rPr>
              <a:t>Pero nótese la pregunta planteada de Pablo a los Corintios: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“¿Tiene Dios cuidado de los bueyes, o lo dice enteramente por nosotros?”</a:t>
            </a:r>
            <a:r>
              <a:rPr lang="es-NI" dirty="0">
                <a:latin typeface="Arial Narrow" panose="020B0606020202030204" pitchFamily="34" charset="0"/>
              </a:rPr>
              <a:t> </a:t>
            </a:r>
            <a:r>
              <a:rPr lang="es-NI" b="1" dirty="0">
                <a:latin typeface="Arial Narrow" panose="020B0606020202030204" pitchFamily="34" charset="0"/>
              </a:rPr>
              <a:t>(1Cor.9: 9)</a:t>
            </a:r>
          </a:p>
          <a:p>
            <a:pPr marL="722313" indent="-279400" algn="just">
              <a:buFont typeface="+mj-lt"/>
              <a:buAutoNum type="alphaLcParenR"/>
            </a:pPr>
            <a:r>
              <a:rPr lang="es-NI" dirty="0">
                <a:latin typeface="Arial Narrow" panose="020B0606020202030204" pitchFamily="34" charset="0"/>
              </a:rPr>
              <a:t>Aunque es cosa cierta que Dios tiene cuidado de los animales, el apóstol no tiene en mente a los bueyes, sino al hombre que con esperanza ara y trilla: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 por nosotros se escribió”</a:t>
            </a:r>
            <a:r>
              <a:rPr lang="es-NI" dirty="0">
                <a:latin typeface="Arial Narrow" panose="020B0606020202030204" pitchFamily="34" charset="0"/>
              </a:rPr>
              <a:t> </a:t>
            </a:r>
            <a:r>
              <a:rPr lang="es-NI" b="1" dirty="0">
                <a:latin typeface="Arial Narrow" panose="020B0606020202030204" pitchFamily="34" charset="0"/>
              </a:rPr>
              <a:t>(1Cor.9: 10)</a:t>
            </a:r>
          </a:p>
          <a:p>
            <a:pPr marL="354013" indent="-265113" algn="just">
              <a:buFont typeface="+mj-lt"/>
              <a:buAutoNum type="alphaUcPeriod" startAt="2"/>
            </a:pPr>
            <a:r>
              <a:rPr lang="es-NI" dirty="0">
                <a:latin typeface="Arial Narrow" panose="020B0606020202030204" pitchFamily="34" charset="0"/>
              </a:rPr>
              <a:t>Los conceptos de cuidado hacia aquel que “ara” y “trilla”, Pablo quería que los hermanos lo comprendieran bien…|</a:t>
            </a:r>
          </a:p>
          <a:p>
            <a:pPr marL="530225" indent="-265113" algn="just">
              <a:buFont typeface="+mj-lt"/>
              <a:buAutoNum type="arabicPeriod"/>
            </a:pPr>
            <a:r>
              <a:rPr lang="es-NI" dirty="0">
                <a:latin typeface="Arial Narrow" panose="020B0606020202030204" pitchFamily="34" charset="0"/>
              </a:rPr>
              <a:t>Pablo dijo: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 nosotros sembramos entre vosotros lo espiritual, ¿es gran cosa si segáremos de vosotros lo material?”</a:t>
            </a:r>
            <a:r>
              <a:rPr lang="es-NI" dirty="0">
                <a:latin typeface="Arial Narrow" panose="020B0606020202030204" pitchFamily="34" charset="0"/>
              </a:rPr>
              <a:t> </a:t>
            </a:r>
            <a:r>
              <a:rPr lang="es-NI" b="1" dirty="0">
                <a:latin typeface="Arial Narrow" panose="020B0606020202030204" pitchFamily="34" charset="0"/>
              </a:rPr>
              <a:t>(1Cor.9: 11)</a:t>
            </a:r>
          </a:p>
          <a:p>
            <a:pPr marL="530225" indent="-265113" algn="just">
              <a:buFont typeface="+mj-lt"/>
              <a:buAutoNum type="arabicPeriod"/>
            </a:pPr>
            <a:r>
              <a:rPr lang="es-NI" dirty="0">
                <a:latin typeface="Arial Narrow" panose="020B0606020202030204" pitchFamily="34" charset="0"/>
              </a:rPr>
              <a:t>En este mismo contexto también les dijo: </a:t>
            </a:r>
            <a:r>
              <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sabéis que los que sirven en el templo, se mantienen de lo que es del templo, y que los que sirven al altar, participan de las ofrendas?”</a:t>
            </a:r>
            <a:r>
              <a:rPr lang="es-ES" dirty="0">
                <a:latin typeface="Arial Narrow" panose="020B0606020202030204" pitchFamily="34" charset="0"/>
              </a:rPr>
              <a:t> {</a:t>
            </a:r>
            <a:r>
              <a:rPr lang="es-ES" i="1" dirty="0">
                <a:effectLst>
                  <a:outerShdw blurRad="38100" dist="38100" dir="2700000" algn="tl">
                    <a:srgbClr val="000000">
                      <a:alpha val="43137"/>
                    </a:srgbClr>
                  </a:outerShdw>
                </a:effectLst>
                <a:latin typeface="Arial Narrow" panose="020B0606020202030204" pitchFamily="34" charset="0"/>
              </a:rPr>
              <a:t>Biblia Torres Amat</a:t>
            </a:r>
            <a:r>
              <a:rPr lang="es-ES" dirty="0">
                <a:latin typeface="Arial Narrow" panose="020B0606020202030204" pitchFamily="34" charset="0"/>
              </a:rPr>
              <a:t>} </a:t>
            </a:r>
            <a:r>
              <a:rPr lang="es-ES" b="1" dirty="0">
                <a:latin typeface="Arial Narrow" panose="020B0606020202030204" pitchFamily="34" charset="0"/>
              </a:rPr>
              <a:t>(1Cor.9: 13)</a:t>
            </a:r>
          </a:p>
          <a:p>
            <a:pPr marL="354013" indent="-265113" algn="just">
              <a:buFont typeface="+mj-lt"/>
              <a:buAutoNum type="alphaUcPeriod" startAt="3"/>
            </a:pPr>
            <a:r>
              <a:rPr lang="es-NI" dirty="0">
                <a:latin typeface="Arial Narrow" panose="020B0606020202030204" pitchFamily="34" charset="0"/>
              </a:rPr>
              <a:t>Se trata del cuidado de aquellos hombres que dedican su vida y su talento {don} en el servicio a Dios y a sus hermanos en la fe…</a:t>
            </a:r>
          </a:p>
          <a:p>
            <a:pPr marL="88900" algn="just"/>
            <a:endParaRPr lang="es-NI" sz="800" dirty="0">
              <a:latin typeface="Arial Narrow" panose="020B0606020202030204" pitchFamily="34" charset="0"/>
            </a:endParaRPr>
          </a:p>
          <a:p>
            <a:pPr marL="265113" indent="-265113" algn="just">
              <a:buFont typeface="Wingdings" panose="05000000000000000000" pitchFamily="2" charset="2"/>
              <a:buChar char="v"/>
            </a:pPr>
            <a:r>
              <a:rPr lang="es-NI" dirty="0">
                <a:latin typeface="Arial Narrow" panose="020B0606020202030204" pitchFamily="34" charset="0"/>
              </a:rPr>
              <a:t>¿Cuál es nuestra actitud ahora para con aquellos que nos sirven en la edificación y la dirección de las cosas sagradas de Dios? Notemos…</a:t>
            </a:r>
          </a:p>
        </p:txBody>
      </p:sp>
      <p:pic>
        <p:nvPicPr>
          <p:cNvPr id="8" name="Imagen 7" descr="Hombre con gafas de sol&#10;&#10;Descripción generada automáticamente con confianza baja">
            <a:extLst>
              <a:ext uri="{FF2B5EF4-FFF2-40B4-BE49-F238E27FC236}">
                <a16:creationId xmlns:a16="http://schemas.microsoft.com/office/drawing/2014/main" id="{C4E507E3-CCB3-53D9-BED8-273E2B4E3A70}"/>
              </a:ext>
            </a:extLst>
          </p:cNvPr>
          <p:cNvPicPr>
            <a:picLocks noChangeAspect="1"/>
          </p:cNvPicPr>
          <p:nvPr/>
        </p:nvPicPr>
        <p:blipFill>
          <a:blip r:embed="rId6"/>
          <a:stretch>
            <a:fillRect/>
          </a:stretch>
        </p:blipFill>
        <p:spPr>
          <a:xfrm>
            <a:off x="8937523" y="294930"/>
            <a:ext cx="3254477" cy="3372294"/>
          </a:xfrm>
          <a:prstGeom prst="rect">
            <a:avLst/>
          </a:prstGeom>
        </p:spPr>
      </p:pic>
      <p:sp>
        <p:nvSpPr>
          <p:cNvPr id="9" name="Rectángulo: esquinas redondeadas 8">
            <a:extLst>
              <a:ext uri="{FF2B5EF4-FFF2-40B4-BE49-F238E27FC236}">
                <a16:creationId xmlns:a16="http://schemas.microsoft.com/office/drawing/2014/main" id="{2D3AB114-AE3F-E91C-734E-8FA3C998693A}"/>
              </a:ext>
            </a:extLst>
          </p:cNvPr>
          <p:cNvSpPr/>
          <p:nvPr/>
        </p:nvSpPr>
        <p:spPr>
          <a:xfrm>
            <a:off x="9071757" y="3667224"/>
            <a:ext cx="2986007"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 la Escritura dice: No pondrás bozal al buey que trilla; y: Digno es el obrero de su salario</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82E34B08-0E67-8D49-A086-B8A7DB4F896F}"/>
              </a:ext>
            </a:extLst>
          </p:cNvPr>
          <p:cNvSpPr/>
          <p:nvPr/>
        </p:nvSpPr>
        <p:spPr>
          <a:xfrm>
            <a:off x="9071757" y="3667224"/>
            <a:ext cx="2986007"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pondrás bozal al buey cuando trillare</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27F277ED-5A3D-19A3-3D1D-EB92749240C7}"/>
              </a:ext>
            </a:extLst>
          </p:cNvPr>
          <p:cNvSpPr/>
          <p:nvPr/>
        </p:nvSpPr>
        <p:spPr>
          <a:xfrm>
            <a:off x="9071755" y="3667224"/>
            <a:ext cx="2986010"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en la ley de Moisés está escrito: No pondrás bozal al buey que trilla. ¿Tiene Dios cuidado de los bueyes</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2046B686-8FAD-44B8-81AC-2E6185605932}"/>
              </a:ext>
            </a:extLst>
          </p:cNvPr>
          <p:cNvSpPr/>
          <p:nvPr/>
        </p:nvSpPr>
        <p:spPr>
          <a:xfrm>
            <a:off x="9071752" y="3667224"/>
            <a:ext cx="2986012"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que da </a:t>
            </a:r>
            <a:r>
              <a:rPr lang="en-US" sz="18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alimento</a:t>
            </a:r>
            <a:r>
              <a:rPr lang="en-U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18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todo</a:t>
            </a:r>
            <a:r>
              <a:rPr lang="en-U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ser </a:t>
            </a:r>
            <a:r>
              <a:rPr lang="en-US" sz="18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viviente</a:t>
            </a:r>
            <a:r>
              <a:rPr lang="en-U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t>
            </a:r>
            <a:r>
              <a:rPr lang="es-ES" sz="18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orque</a:t>
            </a:r>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para siempre es su misericordia</a:t>
            </a:r>
          </a:p>
          <a:p>
            <a:pPr marR="0" algn="just" rtl="0"/>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A972E13E-0A80-5226-2A80-2F5589CB4FB8}"/>
              </a:ext>
            </a:extLst>
          </p:cNvPr>
          <p:cNvSpPr/>
          <p:nvPr/>
        </p:nvSpPr>
        <p:spPr>
          <a:xfrm>
            <a:off x="9071749" y="3667224"/>
            <a:ext cx="2986015"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Todos ellos esperan en ti, para que les des su comida a su tiempo</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97F8A73A-E37C-AC01-3446-D4665A8A88EF}"/>
              </a:ext>
            </a:extLst>
          </p:cNvPr>
          <p:cNvSpPr/>
          <p:nvPr/>
        </p:nvSpPr>
        <p:spPr>
          <a:xfrm>
            <a:off x="9071749" y="3667224"/>
            <a:ext cx="2986015"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 justicia es como los montes de Dios, t</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us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juicios</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abismo</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grande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Oh Jehová, al hombre y al animal conservas.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6F67B231-2AD3-2AB8-80FC-405AAB84FB8E}"/>
              </a:ext>
            </a:extLst>
          </p:cNvPr>
          <p:cNvSpPr/>
          <p:nvPr/>
        </p:nvSpPr>
        <p:spPr>
          <a:xfrm>
            <a:off x="9071746" y="3667224"/>
            <a:ext cx="2986018" cy="3107408"/>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Mirad las aves del cielo, que no siembran, ni siegan, ni recogen en graneros; y vuestro Padre celestial las alimenta. ¿No valéis vosotros mucho más que ellas? </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750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p:cTn id="18"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p:cTn id="25"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 calcmode="lin" valueType="num">
                                      <p:cBhvr>
                                        <p:cTn id="39"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6">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anim calcmode="lin" valueType="num">
                                      <p:cBhvr>
                                        <p:cTn id="46"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8" dur="500"/>
                                        <p:tgtEl>
                                          <p:spTgt spid="6">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6">
                                            <p:txEl>
                                              <p:pRg st="4" end="4"/>
                                            </p:txEl>
                                          </p:spTgt>
                                        </p:tgtEl>
                                        <p:attrNameLst>
                                          <p:attrName>style.visibility</p:attrName>
                                        </p:attrNameLst>
                                      </p:cBhvr>
                                      <p:to>
                                        <p:strVal val="visible"/>
                                      </p:to>
                                    </p:set>
                                    <p:anim calcmode="lin" valueType="num">
                                      <p:cBhvr additive="base">
                                        <p:cTn id="60"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
                                            <p:txEl>
                                              <p:pRg st="5" end="5"/>
                                            </p:txEl>
                                          </p:spTgt>
                                        </p:tgtEl>
                                        <p:attrNameLst>
                                          <p:attrName>style.visibility</p:attrName>
                                        </p:attrNameLst>
                                      </p:cBhvr>
                                      <p:to>
                                        <p:strVal val="visible"/>
                                      </p:to>
                                    </p:set>
                                    <p:anim calcmode="lin" valueType="num">
                                      <p:cBhvr additive="base">
                                        <p:cTn id="7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Effect transition="in" filter="fade">
                                      <p:cBhvr>
                                        <p:cTn id="81" dur="500"/>
                                        <p:tgtEl>
                                          <p:spTgt spid="1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500" fill="hold"/>
                                        <p:tgtEl>
                                          <p:spTgt spid="13"/>
                                        </p:tgtEl>
                                        <p:attrNameLst>
                                          <p:attrName>ppt_w</p:attrName>
                                        </p:attrNameLst>
                                      </p:cBhvr>
                                      <p:tavLst>
                                        <p:tav tm="0">
                                          <p:val>
                                            <p:fltVal val="0"/>
                                          </p:val>
                                        </p:tav>
                                        <p:tav tm="100000">
                                          <p:val>
                                            <p:strVal val="#ppt_w"/>
                                          </p:val>
                                        </p:tav>
                                      </p:tavLst>
                                    </p:anim>
                                    <p:anim calcmode="lin" valueType="num">
                                      <p:cBhvr>
                                        <p:cTn id="87" dur="500" fill="hold"/>
                                        <p:tgtEl>
                                          <p:spTgt spid="13"/>
                                        </p:tgtEl>
                                        <p:attrNameLst>
                                          <p:attrName>ppt_h</p:attrName>
                                        </p:attrNameLst>
                                      </p:cBhvr>
                                      <p:tavLst>
                                        <p:tav tm="0">
                                          <p:val>
                                            <p:fltVal val="0"/>
                                          </p:val>
                                        </p:tav>
                                        <p:tav tm="100000">
                                          <p:val>
                                            <p:strVal val="#ppt_h"/>
                                          </p:val>
                                        </p:tav>
                                      </p:tavLst>
                                    </p:anim>
                                    <p:animEffect transition="in" filter="fade">
                                      <p:cBhvr>
                                        <p:cTn id="88" dur="500"/>
                                        <p:tgtEl>
                                          <p:spTgt spid="13"/>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500" fill="hold"/>
                                        <p:tgtEl>
                                          <p:spTgt spid="14"/>
                                        </p:tgtEl>
                                        <p:attrNameLst>
                                          <p:attrName>ppt_w</p:attrName>
                                        </p:attrNameLst>
                                      </p:cBhvr>
                                      <p:tavLst>
                                        <p:tav tm="0">
                                          <p:val>
                                            <p:fltVal val="0"/>
                                          </p:val>
                                        </p:tav>
                                        <p:tav tm="100000">
                                          <p:val>
                                            <p:strVal val="#ppt_w"/>
                                          </p:val>
                                        </p:tav>
                                      </p:tavLst>
                                    </p:anim>
                                    <p:anim calcmode="lin" valueType="num">
                                      <p:cBhvr>
                                        <p:cTn id="94" dur="500" fill="hold"/>
                                        <p:tgtEl>
                                          <p:spTgt spid="14"/>
                                        </p:tgtEl>
                                        <p:attrNameLst>
                                          <p:attrName>ppt_h</p:attrName>
                                        </p:attrNameLst>
                                      </p:cBhvr>
                                      <p:tavLst>
                                        <p:tav tm="0">
                                          <p:val>
                                            <p:fltVal val="0"/>
                                          </p:val>
                                        </p:tav>
                                        <p:tav tm="100000">
                                          <p:val>
                                            <p:strVal val="#ppt_h"/>
                                          </p:val>
                                        </p:tav>
                                      </p:tavLst>
                                    </p:anim>
                                    <p:animEffect transition="in" filter="fade">
                                      <p:cBhvr>
                                        <p:cTn id="95" dur="500"/>
                                        <p:tgtEl>
                                          <p:spTgt spid="14"/>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500" fill="hold"/>
                                        <p:tgtEl>
                                          <p:spTgt spid="15"/>
                                        </p:tgtEl>
                                        <p:attrNameLst>
                                          <p:attrName>ppt_w</p:attrName>
                                        </p:attrNameLst>
                                      </p:cBhvr>
                                      <p:tavLst>
                                        <p:tav tm="0">
                                          <p:val>
                                            <p:fltVal val="0"/>
                                          </p:val>
                                        </p:tav>
                                        <p:tav tm="100000">
                                          <p:val>
                                            <p:strVal val="#ppt_w"/>
                                          </p:val>
                                        </p:tav>
                                      </p:tavLst>
                                    </p:anim>
                                    <p:anim calcmode="lin" valueType="num">
                                      <p:cBhvr>
                                        <p:cTn id="101" dur="500" fill="hold"/>
                                        <p:tgtEl>
                                          <p:spTgt spid="15"/>
                                        </p:tgtEl>
                                        <p:attrNameLst>
                                          <p:attrName>ppt_h</p:attrName>
                                        </p:attrNameLst>
                                      </p:cBhvr>
                                      <p:tavLst>
                                        <p:tav tm="0">
                                          <p:val>
                                            <p:fltVal val="0"/>
                                          </p:val>
                                        </p:tav>
                                        <p:tav tm="100000">
                                          <p:val>
                                            <p:strVal val="#ppt_h"/>
                                          </p:val>
                                        </p:tav>
                                      </p:tavLst>
                                    </p:anim>
                                    <p:animEffect transition="in" filter="fade">
                                      <p:cBhvr>
                                        <p:cTn id="102" dur="500"/>
                                        <p:tgtEl>
                                          <p:spTgt spid="15"/>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6">
                                            <p:txEl>
                                              <p:pRg st="6" end="6"/>
                                            </p:txEl>
                                          </p:spTgt>
                                        </p:tgtEl>
                                        <p:attrNameLst>
                                          <p:attrName>style.visibility</p:attrName>
                                        </p:attrNameLst>
                                      </p:cBhvr>
                                      <p:to>
                                        <p:strVal val="visible"/>
                                      </p:to>
                                    </p:set>
                                    <p:animEffect transition="in" filter="barn(inVertical)">
                                      <p:cBhvr>
                                        <p:cTn id="107" dur="500"/>
                                        <p:tgtEl>
                                          <p:spTgt spid="6">
                                            <p:txEl>
                                              <p:pRg st="6" end="6"/>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nodeType="clickEffect">
                                  <p:stCondLst>
                                    <p:cond delay="0"/>
                                  </p:stCondLst>
                                  <p:childTnLst>
                                    <p:set>
                                      <p:cBhvr>
                                        <p:cTn id="111" dur="1" fill="hold">
                                          <p:stCondLst>
                                            <p:cond delay="0"/>
                                          </p:stCondLst>
                                        </p:cTn>
                                        <p:tgtEl>
                                          <p:spTgt spid="6">
                                            <p:txEl>
                                              <p:pRg st="7" end="7"/>
                                            </p:txEl>
                                          </p:spTgt>
                                        </p:tgtEl>
                                        <p:attrNameLst>
                                          <p:attrName>style.visibility</p:attrName>
                                        </p:attrNameLst>
                                      </p:cBhvr>
                                      <p:to>
                                        <p:strVal val="visible"/>
                                      </p:to>
                                    </p:set>
                                    <p:animEffect transition="in" filter="barn(inVertical)">
                                      <p:cBhvr>
                                        <p:cTn id="112" dur="500"/>
                                        <p:tgtEl>
                                          <p:spTgt spid="6">
                                            <p:txEl>
                                              <p:pRg st="7" end="7"/>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nodeType="clickEffect">
                                  <p:stCondLst>
                                    <p:cond delay="0"/>
                                  </p:stCondLst>
                                  <p:childTnLst>
                                    <p:set>
                                      <p:cBhvr>
                                        <p:cTn id="116" dur="1" fill="hold">
                                          <p:stCondLst>
                                            <p:cond delay="0"/>
                                          </p:stCondLst>
                                        </p:cTn>
                                        <p:tgtEl>
                                          <p:spTgt spid="6">
                                            <p:txEl>
                                              <p:pRg st="8" end="8"/>
                                            </p:txEl>
                                          </p:spTgt>
                                        </p:tgtEl>
                                        <p:attrNameLst>
                                          <p:attrName>style.visibility</p:attrName>
                                        </p:attrNameLst>
                                      </p:cBhvr>
                                      <p:to>
                                        <p:strVal val="visible"/>
                                      </p:to>
                                    </p:set>
                                    <p:anim calcmode="lin" valueType="num">
                                      <p:cBhvr>
                                        <p:cTn id="117"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118" dur="500" fill="hold"/>
                                        <p:tgtEl>
                                          <p:spTgt spid="6">
                                            <p:txEl>
                                              <p:pRg st="8" end="8"/>
                                            </p:txEl>
                                          </p:spTgt>
                                        </p:tgtEl>
                                        <p:attrNameLst>
                                          <p:attrName>ppt_h</p:attrName>
                                        </p:attrNameLst>
                                      </p:cBhvr>
                                      <p:tavLst>
                                        <p:tav tm="0">
                                          <p:val>
                                            <p:fltVal val="0"/>
                                          </p:val>
                                        </p:tav>
                                        <p:tav tm="100000">
                                          <p:val>
                                            <p:strVal val="#ppt_h"/>
                                          </p:val>
                                        </p:tav>
                                      </p:tavLst>
                                    </p:anim>
                                    <p:animEffect transition="in" filter="fade">
                                      <p:cBhvr>
                                        <p:cTn id="119" dur="500"/>
                                        <p:tgtEl>
                                          <p:spTgt spid="6">
                                            <p:txEl>
                                              <p:pRg st="8" end="8"/>
                                            </p:txEl>
                                          </p:spTgt>
                                        </p:tgtEl>
                                      </p:cBhvr>
                                    </p:animEffect>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nodeType="clickEffect">
                                  <p:stCondLst>
                                    <p:cond delay="0"/>
                                  </p:stCondLst>
                                  <p:childTnLst>
                                    <p:set>
                                      <p:cBhvr>
                                        <p:cTn id="123" dur="1" fill="hold">
                                          <p:stCondLst>
                                            <p:cond delay="0"/>
                                          </p:stCondLst>
                                        </p:cTn>
                                        <p:tgtEl>
                                          <p:spTgt spid="6">
                                            <p:txEl>
                                              <p:pRg st="9" end="9"/>
                                            </p:txEl>
                                          </p:spTgt>
                                        </p:tgtEl>
                                        <p:attrNameLst>
                                          <p:attrName>style.visibility</p:attrName>
                                        </p:attrNameLst>
                                      </p:cBhvr>
                                      <p:to>
                                        <p:strVal val="visible"/>
                                      </p:to>
                                    </p:set>
                                    <p:anim calcmode="lin" valueType="num">
                                      <p:cBhvr additive="base">
                                        <p:cTn id="124"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125"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4" fill="hold" nodeType="clickEffect">
                                  <p:stCondLst>
                                    <p:cond delay="0"/>
                                  </p:stCondLst>
                                  <p:childTnLst>
                                    <p:set>
                                      <p:cBhvr>
                                        <p:cTn id="129" dur="1" fill="hold">
                                          <p:stCondLst>
                                            <p:cond delay="0"/>
                                          </p:stCondLst>
                                        </p:cTn>
                                        <p:tgtEl>
                                          <p:spTgt spid="6">
                                            <p:txEl>
                                              <p:pRg st="10" end="10"/>
                                            </p:txEl>
                                          </p:spTgt>
                                        </p:tgtEl>
                                        <p:attrNameLst>
                                          <p:attrName>style.visibility</p:attrName>
                                        </p:attrNameLst>
                                      </p:cBhvr>
                                      <p:to>
                                        <p:strVal val="visible"/>
                                      </p:to>
                                    </p:set>
                                    <p:anim calcmode="lin" valueType="num">
                                      <p:cBhvr additive="base">
                                        <p:cTn id="130"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131"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53" presetClass="entr" presetSubtype="16" fill="hold" nodeType="clickEffect">
                                  <p:stCondLst>
                                    <p:cond delay="0"/>
                                  </p:stCondLst>
                                  <p:childTnLst>
                                    <p:set>
                                      <p:cBhvr>
                                        <p:cTn id="135" dur="1" fill="hold">
                                          <p:stCondLst>
                                            <p:cond delay="0"/>
                                          </p:stCondLst>
                                        </p:cTn>
                                        <p:tgtEl>
                                          <p:spTgt spid="6">
                                            <p:txEl>
                                              <p:pRg st="11" end="11"/>
                                            </p:txEl>
                                          </p:spTgt>
                                        </p:tgtEl>
                                        <p:attrNameLst>
                                          <p:attrName>style.visibility</p:attrName>
                                        </p:attrNameLst>
                                      </p:cBhvr>
                                      <p:to>
                                        <p:strVal val="visible"/>
                                      </p:to>
                                    </p:set>
                                    <p:anim calcmode="lin" valueType="num">
                                      <p:cBhvr>
                                        <p:cTn id="136" dur="500" fill="hold"/>
                                        <p:tgtEl>
                                          <p:spTgt spid="6">
                                            <p:txEl>
                                              <p:pRg st="11" end="11"/>
                                            </p:txEl>
                                          </p:spTgt>
                                        </p:tgtEl>
                                        <p:attrNameLst>
                                          <p:attrName>ppt_w</p:attrName>
                                        </p:attrNameLst>
                                      </p:cBhvr>
                                      <p:tavLst>
                                        <p:tav tm="0">
                                          <p:val>
                                            <p:fltVal val="0"/>
                                          </p:val>
                                        </p:tav>
                                        <p:tav tm="100000">
                                          <p:val>
                                            <p:strVal val="#ppt_w"/>
                                          </p:val>
                                        </p:tav>
                                      </p:tavLst>
                                    </p:anim>
                                    <p:anim calcmode="lin" valueType="num">
                                      <p:cBhvr>
                                        <p:cTn id="137" dur="500" fill="hold"/>
                                        <p:tgtEl>
                                          <p:spTgt spid="6">
                                            <p:txEl>
                                              <p:pRg st="11" end="11"/>
                                            </p:txEl>
                                          </p:spTgt>
                                        </p:tgtEl>
                                        <p:attrNameLst>
                                          <p:attrName>ppt_h</p:attrName>
                                        </p:attrNameLst>
                                      </p:cBhvr>
                                      <p:tavLst>
                                        <p:tav tm="0">
                                          <p:val>
                                            <p:fltVal val="0"/>
                                          </p:val>
                                        </p:tav>
                                        <p:tav tm="100000">
                                          <p:val>
                                            <p:strVal val="#ppt_h"/>
                                          </p:val>
                                        </p:tav>
                                      </p:tavLst>
                                    </p:anim>
                                    <p:animEffect transition="in" filter="fade">
                                      <p:cBhvr>
                                        <p:cTn id="138" dur="500"/>
                                        <p:tgtEl>
                                          <p:spTgt spid="6">
                                            <p:txEl>
                                              <p:pRg st="11" end="11"/>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nodeType="clickEffect">
                                  <p:stCondLst>
                                    <p:cond delay="0"/>
                                  </p:stCondLst>
                                  <p:childTnLst>
                                    <p:set>
                                      <p:cBhvr>
                                        <p:cTn id="142" dur="1" fill="hold">
                                          <p:stCondLst>
                                            <p:cond delay="0"/>
                                          </p:stCondLst>
                                        </p:cTn>
                                        <p:tgtEl>
                                          <p:spTgt spid="6">
                                            <p:txEl>
                                              <p:pRg st="13" end="13"/>
                                            </p:txEl>
                                          </p:spTgt>
                                        </p:tgtEl>
                                        <p:attrNameLst>
                                          <p:attrName>style.visibility</p:attrName>
                                        </p:attrNameLst>
                                      </p:cBhvr>
                                      <p:to>
                                        <p:strVal val="visible"/>
                                      </p:to>
                                    </p:set>
                                    <p:anim calcmode="lin" valueType="num">
                                      <p:cBhvr>
                                        <p:cTn id="143" dur="500" fill="hold"/>
                                        <p:tgtEl>
                                          <p:spTgt spid="6">
                                            <p:txEl>
                                              <p:pRg st="13" end="13"/>
                                            </p:txEl>
                                          </p:spTgt>
                                        </p:tgtEl>
                                        <p:attrNameLst>
                                          <p:attrName>ppt_w</p:attrName>
                                        </p:attrNameLst>
                                      </p:cBhvr>
                                      <p:tavLst>
                                        <p:tav tm="0">
                                          <p:val>
                                            <p:fltVal val="0"/>
                                          </p:val>
                                        </p:tav>
                                        <p:tav tm="100000">
                                          <p:val>
                                            <p:strVal val="#ppt_w"/>
                                          </p:val>
                                        </p:tav>
                                      </p:tavLst>
                                    </p:anim>
                                    <p:anim calcmode="lin" valueType="num">
                                      <p:cBhvr>
                                        <p:cTn id="144" dur="500" fill="hold"/>
                                        <p:tgtEl>
                                          <p:spTgt spid="6">
                                            <p:txEl>
                                              <p:pRg st="13" end="13"/>
                                            </p:txEl>
                                          </p:spTgt>
                                        </p:tgtEl>
                                        <p:attrNameLst>
                                          <p:attrName>ppt_h</p:attrName>
                                        </p:attrNameLst>
                                      </p:cBhvr>
                                      <p:tavLst>
                                        <p:tav tm="0">
                                          <p:val>
                                            <p:fltVal val="0"/>
                                          </p:val>
                                        </p:tav>
                                        <p:tav tm="100000">
                                          <p:val>
                                            <p:strVal val="#ppt_h"/>
                                          </p:val>
                                        </p:tav>
                                      </p:tavLst>
                                    </p:anim>
                                    <p:animEffect transition="in" filter="fade">
                                      <p:cBhvr>
                                        <p:cTn id="145"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6" fill="hold" display="0">
                  <p:stCondLst>
                    <p:cond delay="indefinite"/>
                  </p:stCondLst>
                </p:cTn>
                <p:tgtEl>
                  <p:spTgt spid="5"/>
                </p:tgtEl>
              </p:cMediaNode>
            </p:video>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EAA8FE86-D054-0272-5A8C-C35775B3043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20F3B3C5-C53F-3BF2-75B7-86153CFBE94A}"/>
              </a:ext>
            </a:extLst>
          </p:cNvPr>
          <p:cNvGraphicFramePr>
            <a:graphicFrameLocks noGrp="1"/>
          </p:cNvGraphicFramePr>
          <p:nvPr>
            <p:extLst>
              <p:ext uri="{D42A27DB-BD31-4B8C-83A1-F6EECF244321}">
                <p14:modId xmlns:p14="http://schemas.microsoft.com/office/powerpoint/2010/main" val="638224711"/>
              </p:ext>
            </p:extLst>
          </p:nvPr>
        </p:nvGraphicFramePr>
        <p:xfrm>
          <a:off x="0" y="0"/>
          <a:ext cx="12192000" cy="6857998"/>
        </p:xfrm>
        <a:graphic>
          <a:graphicData uri="http://schemas.openxmlformats.org/drawingml/2006/table">
            <a:tbl>
              <a:tblPr firstRow="1" bandRow="1">
                <a:tableStyleId>{2D5ABB26-0587-4C30-8999-92F81FD0307C}</a:tableStyleId>
              </a:tblPr>
              <a:tblGrid>
                <a:gridCol w="1219200">
                  <a:extLst>
                    <a:ext uri="{9D8B030D-6E8A-4147-A177-3AD203B41FA5}">
                      <a16:colId xmlns:a16="http://schemas.microsoft.com/office/drawing/2014/main" val="3735634361"/>
                    </a:ext>
                  </a:extLst>
                </a:gridCol>
                <a:gridCol w="1219200">
                  <a:extLst>
                    <a:ext uri="{9D8B030D-6E8A-4147-A177-3AD203B41FA5}">
                      <a16:colId xmlns:a16="http://schemas.microsoft.com/office/drawing/2014/main" val="3582904089"/>
                    </a:ext>
                  </a:extLst>
                </a:gridCol>
                <a:gridCol w="1219200">
                  <a:extLst>
                    <a:ext uri="{9D8B030D-6E8A-4147-A177-3AD203B41FA5}">
                      <a16:colId xmlns:a16="http://schemas.microsoft.com/office/drawing/2014/main" val="2775984085"/>
                    </a:ext>
                  </a:extLst>
                </a:gridCol>
                <a:gridCol w="1219200">
                  <a:extLst>
                    <a:ext uri="{9D8B030D-6E8A-4147-A177-3AD203B41FA5}">
                      <a16:colId xmlns:a16="http://schemas.microsoft.com/office/drawing/2014/main" val="3223196131"/>
                    </a:ext>
                  </a:extLst>
                </a:gridCol>
                <a:gridCol w="1219200">
                  <a:extLst>
                    <a:ext uri="{9D8B030D-6E8A-4147-A177-3AD203B41FA5}">
                      <a16:colId xmlns:a16="http://schemas.microsoft.com/office/drawing/2014/main" val="1635572167"/>
                    </a:ext>
                  </a:extLst>
                </a:gridCol>
                <a:gridCol w="1219200">
                  <a:extLst>
                    <a:ext uri="{9D8B030D-6E8A-4147-A177-3AD203B41FA5}">
                      <a16:colId xmlns:a16="http://schemas.microsoft.com/office/drawing/2014/main" val="3583872296"/>
                    </a:ext>
                  </a:extLst>
                </a:gridCol>
                <a:gridCol w="1219200">
                  <a:extLst>
                    <a:ext uri="{9D8B030D-6E8A-4147-A177-3AD203B41FA5}">
                      <a16:colId xmlns:a16="http://schemas.microsoft.com/office/drawing/2014/main" val="1991458273"/>
                    </a:ext>
                  </a:extLst>
                </a:gridCol>
                <a:gridCol w="1219200">
                  <a:extLst>
                    <a:ext uri="{9D8B030D-6E8A-4147-A177-3AD203B41FA5}">
                      <a16:colId xmlns:a16="http://schemas.microsoft.com/office/drawing/2014/main" val="1397242323"/>
                    </a:ext>
                  </a:extLst>
                </a:gridCol>
                <a:gridCol w="1219200">
                  <a:extLst>
                    <a:ext uri="{9D8B030D-6E8A-4147-A177-3AD203B41FA5}">
                      <a16:colId xmlns:a16="http://schemas.microsoft.com/office/drawing/2014/main" val="2066644879"/>
                    </a:ext>
                  </a:extLst>
                </a:gridCol>
                <a:gridCol w="1219200">
                  <a:extLst>
                    <a:ext uri="{9D8B030D-6E8A-4147-A177-3AD203B41FA5}">
                      <a16:colId xmlns:a16="http://schemas.microsoft.com/office/drawing/2014/main" val="254995139"/>
                    </a:ext>
                  </a:extLst>
                </a:gridCol>
              </a:tblGrid>
              <a:tr h="979714">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ES" dirty="0"/>
                    </a:p>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121919223"/>
                  </a:ext>
                </a:extLst>
              </a:tr>
              <a:tr h="979714">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3922454140"/>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3379061620"/>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3287880865"/>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1991989380"/>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tc>
                <a:tc>
                  <a:txBody>
                    <a:bodyPr/>
                    <a:lstStyle/>
                    <a:p>
                      <a:endParaRPr lang="es-NI"/>
                    </a:p>
                  </a:txBody>
                  <a:tcPr/>
                </a:tc>
                <a:extLst>
                  <a:ext uri="{0D108BD9-81ED-4DB2-BD59-A6C34878D82A}">
                    <a16:rowId xmlns:a16="http://schemas.microsoft.com/office/drawing/2014/main" val="755503501"/>
                  </a:ext>
                </a:extLst>
              </a:tr>
              <a:tr h="979714">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2023446141"/>
                  </a:ext>
                </a:extLst>
              </a:tr>
            </a:tbl>
          </a:graphicData>
        </a:graphic>
      </p:graphicFrame>
      <p:pic>
        <p:nvPicPr>
          <p:cNvPr id="15" name="Imagen 14">
            <a:extLst>
              <a:ext uri="{FF2B5EF4-FFF2-40B4-BE49-F238E27FC236}">
                <a16:creationId xmlns:a16="http://schemas.microsoft.com/office/drawing/2014/main" id="{BC14F3FC-0805-C341-6117-8C9AD2C38948}"/>
              </a:ext>
            </a:extLst>
          </p:cNvPr>
          <p:cNvPicPr>
            <a:picLocks noChangeAspect="1"/>
          </p:cNvPicPr>
          <p:nvPr/>
        </p:nvPicPr>
        <p:blipFill>
          <a:blip r:embed="rId5"/>
          <a:stretch>
            <a:fillRect/>
          </a:stretch>
        </p:blipFill>
        <p:spPr>
          <a:xfrm>
            <a:off x="8819535" y="185981"/>
            <a:ext cx="3372465" cy="3487117"/>
          </a:xfrm>
          <a:prstGeom prst="rect">
            <a:avLst/>
          </a:prstGeom>
        </p:spPr>
      </p:pic>
      <p:sp>
        <p:nvSpPr>
          <p:cNvPr id="16" name="CuadroTexto 15">
            <a:extLst>
              <a:ext uri="{FF2B5EF4-FFF2-40B4-BE49-F238E27FC236}">
                <a16:creationId xmlns:a16="http://schemas.microsoft.com/office/drawing/2014/main" id="{4294CF70-BE66-605A-41FF-263302AA5848}"/>
              </a:ext>
            </a:extLst>
          </p:cNvPr>
          <p:cNvSpPr txBox="1"/>
          <p:nvPr/>
        </p:nvSpPr>
        <p:spPr>
          <a:xfrm>
            <a:off x="0" y="185981"/>
            <a:ext cx="8431078" cy="6494085"/>
          </a:xfrm>
          <a:prstGeom prst="rect">
            <a:avLst/>
          </a:prstGeom>
          <a:noFill/>
        </p:spPr>
        <p:txBody>
          <a:bodyPr wrap="square" rtlCol="0">
            <a:spAutoFit/>
          </a:bodyPr>
          <a:lstStyle/>
          <a:p>
            <a:pPr marL="263525" indent="-214313" algn="just">
              <a:buFont typeface="+mj-lt"/>
              <a:buAutoNum type="romanUcPeriod"/>
            </a:pPr>
            <a:r>
              <a:rPr lang="es-ES" sz="2100" b="1" dirty="0">
                <a:effectLst>
                  <a:outerShdw blurRad="38100" dist="38100" dir="2700000" algn="tl">
                    <a:srgbClr val="000000">
                      <a:alpha val="43137"/>
                    </a:srgbClr>
                  </a:outerShdw>
                </a:effectLst>
                <a:latin typeface="Arial Narrow" panose="020B0606020202030204" pitchFamily="34" charset="0"/>
              </a:rPr>
              <a:t>CÓMO TRATAMOS A LOS QUE TRABAJAN EN LA IGLESIA</a:t>
            </a:r>
            <a:r>
              <a:rPr lang="es-ES" sz="2000" b="1" dirty="0">
                <a:effectLst>
                  <a:outerShdw blurRad="38100" dist="38100" dir="2700000" algn="tl">
                    <a:srgbClr val="000000">
                      <a:alpha val="43137"/>
                    </a:srgbClr>
                  </a:outerShdw>
                </a:effectLst>
                <a:latin typeface="Arial Narrow" panose="020B0606020202030204" pitchFamily="34" charset="0"/>
              </a:rPr>
              <a:t>.</a:t>
            </a:r>
          </a:p>
          <a:p>
            <a:pPr marL="449263" indent="-296863" algn="just">
              <a:buFont typeface="+mj-lt"/>
              <a:buAutoNum type="alphaUcPeriod"/>
            </a:pPr>
            <a:r>
              <a:rPr lang="es-ES" dirty="0">
                <a:effectLst>
                  <a:outerShdw blurRad="38100" dist="38100" dir="2700000" algn="tl">
                    <a:srgbClr val="000000">
                      <a:alpha val="43137"/>
                    </a:srgbClr>
                  </a:outerShdw>
                </a:effectLst>
                <a:latin typeface="Arial Narrow" panose="020B0606020202030204" pitchFamily="34" charset="0"/>
              </a:rPr>
              <a:t>DEBEMOS RECONOCERLES DEBIDO A LA OBRA QUE REALIZAN</a:t>
            </a:r>
            <a:r>
              <a:rPr lang="es-ES" dirty="0">
                <a:latin typeface="Arial Narrow" panose="020B0606020202030204" pitchFamily="34" charset="0"/>
              </a:rPr>
              <a:t>…</a:t>
            </a:r>
          </a:p>
          <a:p>
            <a:pPr marL="633413" indent="-265113" algn="just">
              <a:buFont typeface="+mj-lt"/>
              <a:buAutoNum type="arabicPeriod"/>
            </a:pPr>
            <a:r>
              <a:rPr lang="es-ES" dirty="0">
                <a:latin typeface="Arial Narrow" panose="020B0606020202030204" pitchFamily="34" charset="0"/>
              </a:rPr>
              <a:t>En </a:t>
            </a:r>
            <a:r>
              <a:rPr lang="es-ES" b="1" dirty="0">
                <a:latin typeface="Arial Narrow" panose="020B0606020202030204" pitchFamily="34" charset="0"/>
              </a:rPr>
              <a:t>(1Tim.5: 17)</a:t>
            </a:r>
            <a:r>
              <a:rPr lang="es-ES" dirty="0">
                <a:latin typeface="Arial Narrow" panose="020B0606020202030204" pitchFamily="34" charset="0"/>
              </a:rPr>
              <a:t> Pablo dijo que deben ser tenidos por dignos de doble honor {la versión lenguaje sencillo traduce: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“…merecen que se les pague el doble”</a:t>
            </a:r>
            <a:r>
              <a:rPr lang="es-ES" dirty="0">
                <a:latin typeface="Arial Narrow" panose="020B0606020202030204" pitchFamily="34" charset="0"/>
              </a:rPr>
              <a:t>}</a:t>
            </a:r>
          </a:p>
          <a:p>
            <a:pPr marL="811213" indent="-280988" algn="just">
              <a:buFont typeface="+mj-lt"/>
              <a:buAutoNum type="alphaLcParenR"/>
            </a:pPr>
            <a:r>
              <a:rPr lang="es-ES" dirty="0">
                <a:latin typeface="Arial Narrow" panose="020B0606020202030204" pitchFamily="34" charset="0"/>
              </a:rPr>
              <a:t>Merecen un primer pago como es el respeto por la obra que hacen {presidir} </a:t>
            </a:r>
          </a:p>
          <a:p>
            <a:pPr marL="811213" indent="-280988" algn="just">
              <a:buFont typeface="+mj-lt"/>
              <a:buAutoNum type="alphaLcParenR"/>
            </a:pPr>
            <a:r>
              <a:rPr lang="es-ES" dirty="0">
                <a:latin typeface="Arial Narrow" panose="020B0606020202030204" pitchFamily="34" charset="0"/>
              </a:rPr>
              <a:t>Y merecen un segundo pago que podría ser el cuidado de él: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“…habéis revivido vuestro cuidado de mí”</a:t>
            </a:r>
            <a:r>
              <a:rPr lang="es-ES" dirty="0">
                <a:latin typeface="Arial Narrow" panose="020B0606020202030204" pitchFamily="34" charset="0"/>
              </a:rPr>
              <a:t> </a:t>
            </a:r>
            <a:r>
              <a:rPr lang="es-ES" b="1" dirty="0">
                <a:latin typeface="Arial Narrow" panose="020B0606020202030204" pitchFamily="34" charset="0"/>
              </a:rPr>
              <a:t>(Fil.4: 10)</a:t>
            </a:r>
          </a:p>
          <a:p>
            <a:pPr marL="987425" indent="-265113" algn="just">
              <a:buFont typeface="+mj-lt"/>
              <a:buAutoNum type="arabicParenR"/>
            </a:pPr>
            <a:r>
              <a:rPr lang="es-ES" dirty="0">
                <a:latin typeface="Arial Narrow" panose="020B0606020202030204" pitchFamily="34" charset="0"/>
              </a:rPr>
              <a:t>Este es el pensamiento del apóstol en </a:t>
            </a:r>
            <a:r>
              <a:rPr lang="es-ES" b="1" dirty="0">
                <a:latin typeface="Arial Narrow" panose="020B0606020202030204" pitchFamily="34" charset="0"/>
              </a:rPr>
              <a:t>(1Tim.5: 18)</a:t>
            </a:r>
            <a:r>
              <a:rPr lang="es-ES" dirty="0">
                <a:latin typeface="Arial Narrow" panose="020B0606020202030204" pitchFamily="34" charset="0"/>
              </a:rPr>
              <a:t>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“…Digno es el obrero de su salario”</a:t>
            </a:r>
            <a:r>
              <a:rPr lang="es-ES" dirty="0">
                <a:latin typeface="Arial Narrow" panose="020B0606020202030204" pitchFamily="34" charset="0"/>
              </a:rPr>
              <a:t>. Lo que es necesario para su mantenimiento. Nótese </a:t>
            </a:r>
            <a:r>
              <a:rPr lang="es-ES" b="1" dirty="0">
                <a:latin typeface="Arial Narrow" panose="020B0606020202030204" pitchFamily="34" charset="0"/>
              </a:rPr>
              <a:t>(Luc.10: 7)</a:t>
            </a:r>
          </a:p>
          <a:p>
            <a:pPr marL="987425" indent="-265113" algn="just">
              <a:buFont typeface="+mj-lt"/>
              <a:buAutoNum type="arabicParenR"/>
            </a:pPr>
            <a:r>
              <a:rPr lang="es-ES" i="1" dirty="0">
                <a:latin typeface="Arial Narrow" panose="020B0606020202030204" pitchFamily="34" charset="0"/>
              </a:rPr>
              <a:t>“Una compensación correspondiente a la cantidad de tiempo que su cargó le exige. Algo razonable, si sus deberes en la iglesia interfieren con un trabajo secular”</a:t>
            </a:r>
            <a:r>
              <a:rPr lang="es-ES" dirty="0">
                <a:latin typeface="Arial Narrow" panose="020B0606020202030204" pitchFamily="34" charset="0"/>
              </a:rPr>
              <a:t> </a:t>
            </a:r>
            <a:r>
              <a:rPr lang="es-ES" sz="1700" dirty="0">
                <a:latin typeface="Arial Narrow" panose="020B0606020202030204" pitchFamily="34" charset="0"/>
              </a:rPr>
              <a:t>{</a:t>
            </a:r>
            <a:r>
              <a:rPr lang="es-ES" sz="1700" i="1" dirty="0">
                <a:effectLst>
                  <a:outerShdw blurRad="38100" dist="38100" dir="2700000" algn="tl">
                    <a:srgbClr val="000000">
                      <a:alpha val="43137"/>
                    </a:srgbClr>
                  </a:outerShdw>
                </a:effectLst>
                <a:latin typeface="Arial Narrow" panose="020B0606020202030204" pitchFamily="34" charset="0"/>
              </a:rPr>
              <a:t>Barnes</a:t>
            </a:r>
            <a:r>
              <a:rPr lang="es-ES" sz="1700" dirty="0">
                <a:latin typeface="Arial Narrow" panose="020B0606020202030204" pitchFamily="34" charset="0"/>
              </a:rPr>
              <a:t>}</a:t>
            </a:r>
            <a:r>
              <a:rPr lang="es-ES" dirty="0">
                <a:latin typeface="Arial Narrow" panose="020B0606020202030204" pitchFamily="34" charset="0"/>
              </a:rPr>
              <a:t> </a:t>
            </a:r>
          </a:p>
          <a:p>
            <a:pPr marL="1165225" indent="-265113" algn="just">
              <a:buFont typeface="Wingdings" panose="05000000000000000000" pitchFamily="2" charset="2"/>
              <a:buChar char="Ø"/>
            </a:pPr>
            <a:r>
              <a:rPr lang="es-ES" dirty="0">
                <a:latin typeface="Arial Narrow" panose="020B0606020202030204" pitchFamily="34" charset="0"/>
              </a:rPr>
              <a:t>Esta no era una ordenanza de Pablo, sino del mismo Señor Jesucristo </a:t>
            </a:r>
            <a:r>
              <a:rPr lang="es-ES" b="1" dirty="0">
                <a:latin typeface="Arial Narrow" panose="020B0606020202030204" pitchFamily="34" charset="0"/>
              </a:rPr>
              <a:t>(1Cor.9: 14)</a:t>
            </a:r>
          </a:p>
          <a:p>
            <a:pPr marL="987425" indent="-265113" algn="just">
              <a:buFont typeface="+mj-lt"/>
              <a:buAutoNum type="arabicParenR"/>
            </a:pPr>
            <a:r>
              <a:rPr lang="es-ES" dirty="0">
                <a:latin typeface="Arial Narrow" panose="020B0606020202030204" pitchFamily="34" charset="0"/>
              </a:rPr>
              <a:t>En </a:t>
            </a:r>
            <a:r>
              <a:rPr lang="es-ES" b="1" dirty="0">
                <a:latin typeface="Arial Narrow" panose="020B0606020202030204" pitchFamily="34" charset="0"/>
              </a:rPr>
              <a:t>(1Tim.5: 18)</a:t>
            </a:r>
            <a:r>
              <a:rPr lang="es-ES" dirty="0">
                <a:latin typeface="Arial Narrow" panose="020B0606020202030204" pitchFamily="34" charset="0"/>
              </a:rPr>
              <a:t> Pablo da dos referencias bíblicas al decir: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“Pues la Escritura dice”</a:t>
            </a:r>
            <a:r>
              <a:rPr lang="es-ES" dirty="0">
                <a:latin typeface="Arial Narrow" panose="020B0606020202030204" pitchFamily="34" charset="0"/>
              </a:rPr>
              <a:t> </a:t>
            </a:r>
            <a:r>
              <a:rPr lang="es-ES" b="1" dirty="0">
                <a:latin typeface="Arial Narrow" panose="020B0606020202030204" pitchFamily="34" charset="0"/>
              </a:rPr>
              <a:t>(Deut.25: 4; Luc.10: 7)</a:t>
            </a:r>
          </a:p>
          <a:p>
            <a:pPr marL="633413" indent="-279400" algn="just">
              <a:buFont typeface="+mj-lt"/>
              <a:buAutoNum type="arabicPeriod" startAt="2"/>
            </a:pPr>
            <a:r>
              <a:rPr lang="es-ES" dirty="0">
                <a:latin typeface="Arial Narrow" panose="020B0606020202030204" pitchFamily="34" charset="0"/>
              </a:rPr>
              <a:t>A los Tesalonicenses les dijo: </a:t>
            </a:r>
            <a:r>
              <a:rPr lang="es-ES"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 reconozcáis a los que trabajan entre vosotros”</a:t>
            </a:r>
            <a:r>
              <a:rPr lang="es-ES" dirty="0">
                <a:latin typeface="Arial Narrow" panose="020B0606020202030204" pitchFamily="34" charset="0"/>
              </a:rPr>
              <a:t> </a:t>
            </a:r>
            <a:r>
              <a:rPr lang="es-ES" b="1" dirty="0">
                <a:latin typeface="Arial Narrow" panose="020B0606020202030204" pitchFamily="34" charset="0"/>
              </a:rPr>
              <a:t>(1Tes.5: 12)</a:t>
            </a:r>
          </a:p>
          <a:p>
            <a:pPr marL="811213" indent="-280988" algn="just">
              <a:buFont typeface="+mj-lt"/>
              <a:buAutoNum type="alphaLcParenR"/>
            </a:pPr>
            <a:r>
              <a:rPr lang="es-ES" i="1" dirty="0">
                <a:latin typeface="Arial Narrow" panose="020B0606020202030204" pitchFamily="34" charset="0"/>
              </a:rPr>
              <a:t>“No debían considerarlo como un extraño entre ellos, sino que debían entender sus circunstancias al punto de saber que es lo requiere para que se sienta cómodo, debían proporcionarle con gozo lo que necesita”</a:t>
            </a:r>
            <a:r>
              <a:rPr lang="es-ES" dirty="0">
                <a:latin typeface="Arial Narrow" panose="020B0606020202030204" pitchFamily="34" charset="0"/>
              </a:rPr>
              <a:t> </a:t>
            </a:r>
            <a:r>
              <a:rPr lang="es-ES" sz="1700" dirty="0">
                <a:latin typeface="Arial Narrow" panose="020B0606020202030204" pitchFamily="34" charset="0"/>
              </a:rPr>
              <a:t>{</a:t>
            </a:r>
            <a:r>
              <a:rPr lang="es-ES" sz="1700" i="1" dirty="0">
                <a:effectLst>
                  <a:outerShdw blurRad="38100" dist="38100" dir="2700000" algn="tl">
                    <a:srgbClr val="000000">
                      <a:alpha val="43137"/>
                    </a:srgbClr>
                  </a:outerShdw>
                </a:effectLst>
                <a:latin typeface="Arial Narrow" panose="020B0606020202030204" pitchFamily="34" charset="0"/>
              </a:rPr>
              <a:t>Barnes</a:t>
            </a:r>
            <a:r>
              <a:rPr lang="es-ES" sz="1700" dirty="0">
                <a:latin typeface="Arial Narrow" panose="020B0606020202030204" pitchFamily="34" charset="0"/>
              </a:rPr>
              <a:t>}</a:t>
            </a:r>
          </a:p>
          <a:p>
            <a:pPr marL="811213" indent="-280988" algn="just">
              <a:buFont typeface="+mj-lt"/>
              <a:buAutoNum type="alphaLcParenR"/>
            </a:pPr>
            <a:r>
              <a:rPr lang="es-ES" i="1" dirty="0">
                <a:effectLst>
                  <a:outerShdw blurRad="38100" dist="38100" dir="2700000" algn="tl">
                    <a:srgbClr val="000000">
                      <a:alpha val="43137"/>
                    </a:srgbClr>
                  </a:outerShdw>
                </a:effectLst>
                <a:latin typeface="Arial Narrow" panose="020B0606020202030204" pitchFamily="34" charset="0"/>
              </a:rPr>
              <a:t>“Reconozcáis”</a:t>
            </a:r>
            <a:r>
              <a:rPr lang="es-ES" dirty="0">
                <a:latin typeface="Arial Narrow" panose="020B0606020202030204" pitchFamily="34" charset="0"/>
              </a:rPr>
              <a:t> es un verbo primario que significa: </a:t>
            </a:r>
            <a:r>
              <a:rPr lang="es-ES" i="1" dirty="0">
                <a:latin typeface="Arial Narrow" panose="020B0606020202030204" pitchFamily="34" charset="0"/>
              </a:rPr>
              <a:t>“Percibir, conocer, entender, comprender”</a:t>
            </a:r>
            <a:r>
              <a:rPr lang="es-ES" dirty="0">
                <a:latin typeface="Arial Narrow" panose="020B0606020202030204" pitchFamily="34" charset="0"/>
              </a:rPr>
              <a:t> {entre otras definiciones. </a:t>
            </a:r>
            <a:r>
              <a:rPr lang="es-ES" sz="1700" i="1" dirty="0" err="1">
                <a:effectLst>
                  <a:outerShdw blurRad="38100" dist="38100" dir="2700000" algn="tl">
                    <a:srgbClr val="000000">
                      <a:alpha val="43137"/>
                    </a:srgbClr>
                  </a:outerShdw>
                </a:effectLst>
                <a:latin typeface="Arial Narrow" panose="020B0606020202030204" pitchFamily="34" charset="0"/>
              </a:rPr>
              <a:t>Strong</a:t>
            </a:r>
            <a:r>
              <a:rPr lang="es-ES" sz="1700" dirty="0">
                <a:latin typeface="Arial Narrow" panose="020B0606020202030204" pitchFamily="34" charset="0"/>
              </a:rPr>
              <a:t>}</a:t>
            </a:r>
          </a:p>
          <a:p>
            <a:pPr marL="987425" indent="-280988" algn="just" defTabSz="987425">
              <a:buFont typeface="Wingdings" panose="05000000000000000000" pitchFamily="2" charset="2"/>
              <a:buChar char="Ø"/>
            </a:pPr>
            <a:r>
              <a:rPr lang="es-ES" dirty="0">
                <a:latin typeface="Arial Narrow" panose="020B0606020202030204" pitchFamily="34" charset="0"/>
              </a:rPr>
              <a:t>En ambas epístolas el apóstol señala “la urgencia y necesidad” de que la iglesia tenga cuidado de aquellos que les presiden en el Señor. </a:t>
            </a:r>
          </a:p>
        </p:txBody>
      </p:sp>
      <p:sp>
        <p:nvSpPr>
          <p:cNvPr id="3" name="Rectángulo: esquinas redondeadas 2">
            <a:extLst>
              <a:ext uri="{FF2B5EF4-FFF2-40B4-BE49-F238E27FC236}">
                <a16:creationId xmlns:a16="http://schemas.microsoft.com/office/drawing/2014/main" id="{370FD3F3-EE80-9D6D-1F43-2E6CCAFCC2AB}"/>
              </a:ext>
            </a:extLst>
          </p:cNvPr>
          <p:cNvSpPr/>
          <p:nvPr/>
        </p:nvSpPr>
        <p:spPr>
          <a:xfrm>
            <a:off x="8793704" y="3897822"/>
            <a:ext cx="3156155" cy="2812941"/>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ancianos que gobiernan bien, sean tenidos por dignos de doble honor, mayormente los que trabajan en predicar y enseñar</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Rectángulo: esquinas redondeadas 1">
            <a:extLst>
              <a:ext uri="{FF2B5EF4-FFF2-40B4-BE49-F238E27FC236}">
                <a16:creationId xmlns:a16="http://schemas.microsoft.com/office/drawing/2014/main" id="{46CDA243-F4D0-BF47-82A8-358F38A6F548}"/>
              </a:ext>
            </a:extLst>
          </p:cNvPr>
          <p:cNvSpPr/>
          <p:nvPr/>
        </p:nvSpPr>
        <p:spPr>
          <a:xfrm>
            <a:off x="8793703" y="3897822"/>
            <a:ext cx="3156155" cy="2812941"/>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gran manera me gocé en el Señor de que ya al fin habéis revivido vuestro cuidado de mí; de lo cual también estabais solícitos, pero os faltaba la oportunidad</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62B03445-0FA6-5130-BABA-EC35D19ABEEA}"/>
              </a:ext>
            </a:extLst>
          </p:cNvPr>
          <p:cNvSpPr/>
          <p:nvPr/>
        </p:nvSpPr>
        <p:spPr>
          <a:xfrm>
            <a:off x="8793703" y="3897822"/>
            <a:ext cx="3156156" cy="2812941"/>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posad en aquella misma casa, comiendo y bebiendo lo que os den; porque el obrero es digno de su salario. No os paséis de casa en casa</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8219EAEA-19F1-41C6-2294-C2D6FD1E39BA}"/>
              </a:ext>
            </a:extLst>
          </p:cNvPr>
          <p:cNvSpPr/>
          <p:nvPr/>
        </p:nvSpPr>
        <p:spPr>
          <a:xfrm>
            <a:off x="8793703" y="3897822"/>
            <a:ext cx="3156156" cy="2812941"/>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también ordenó el Señor a los que anuncian el evangelio, que vivan del evangelio</a:t>
            </a:r>
            <a:endParaRPr lang="es-NI"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5FDEACBD-2071-346D-3D3D-42841D9BEB30}"/>
              </a:ext>
            </a:extLst>
          </p:cNvPr>
          <p:cNvSpPr/>
          <p:nvPr/>
        </p:nvSpPr>
        <p:spPr>
          <a:xfrm>
            <a:off x="8793702" y="3897822"/>
            <a:ext cx="3156156" cy="2812941"/>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pondrás bozal al buey cuando trillare</a:t>
            </a:r>
          </a:p>
          <a:p>
            <a:pPr algn="just"/>
            <a:endParaRPr lang="es-E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s-E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s-E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s-ES"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 name="Rectángulo: esquinas redondeadas 16">
            <a:extLst>
              <a:ext uri="{FF2B5EF4-FFF2-40B4-BE49-F238E27FC236}">
                <a16:creationId xmlns:a16="http://schemas.microsoft.com/office/drawing/2014/main" id="{AD0D0EDF-CD22-35D1-2FE2-7087FCF87A46}"/>
              </a:ext>
            </a:extLst>
          </p:cNvPr>
          <p:cNvSpPr/>
          <p:nvPr/>
        </p:nvSpPr>
        <p:spPr>
          <a:xfrm>
            <a:off x="8793702" y="4990454"/>
            <a:ext cx="3156155" cy="1518834"/>
          </a:xfrm>
          <a:prstGeom prst="roundRect">
            <a:avLst/>
          </a:prstGeom>
          <a:gradFill>
            <a:gsLst>
              <a:gs pos="0">
                <a:schemeClr val="accent4">
                  <a:lumMod val="20000"/>
                  <a:lumOff val="80000"/>
                </a:schemeClr>
              </a:gs>
              <a:gs pos="74000">
                <a:schemeClr val="accent4">
                  <a:lumMod val="40000"/>
                  <a:lumOff val="60000"/>
                </a:schemeClr>
              </a:gs>
              <a:gs pos="83000">
                <a:schemeClr val="accent4">
                  <a:lumMod val="40000"/>
                  <a:lumOff val="6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8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posad en aquella misma casa, comiendo y bebiendo lo que os den; porque el obrero es digno de su salario. No os paséis de casa en casa</a:t>
            </a:r>
            <a:endParaRPr lang="es-NI"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74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 calcmode="lin" valueType="num">
                                      <p:cBhvr>
                                        <p:cTn id="18"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6">
                                            <p:txEl>
                                              <p:pRg st="1" end="1"/>
                                            </p:txEl>
                                          </p:spTgt>
                                        </p:tgtEl>
                                        <p:attrNameLst>
                                          <p:attrName>style.visibility</p:attrName>
                                        </p:attrNameLst>
                                      </p:cBhvr>
                                      <p:to>
                                        <p:strVal val="visible"/>
                                      </p:to>
                                    </p:set>
                                    <p:anim calcmode="lin" valueType="num">
                                      <p:cBhvr>
                                        <p:cTn id="25" dur="5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6">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6">
                                            <p:txEl>
                                              <p:pRg st="2" end="2"/>
                                            </p:txEl>
                                          </p:spTgt>
                                        </p:tgtEl>
                                        <p:attrNameLst>
                                          <p:attrName>style.visibility</p:attrName>
                                        </p:attrNameLst>
                                      </p:cBhvr>
                                      <p:to>
                                        <p:strVal val="visible"/>
                                      </p:to>
                                    </p:set>
                                    <p:anim calcmode="lin" valueType="num">
                                      <p:cBhvr additive="base">
                                        <p:cTn id="32"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6">
                                            <p:txEl>
                                              <p:pRg st="3" end="3"/>
                                            </p:txEl>
                                          </p:spTgt>
                                        </p:tgtEl>
                                        <p:attrNameLst>
                                          <p:attrName>style.visibility</p:attrName>
                                        </p:attrNameLst>
                                      </p:cBhvr>
                                      <p:to>
                                        <p:strVal val="visible"/>
                                      </p:to>
                                    </p:set>
                                    <p:animEffect transition="in" filter="barn(inVertical)">
                                      <p:cBhvr>
                                        <p:cTn id="45" dur="500"/>
                                        <p:tgtEl>
                                          <p:spTgt spid="16">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16">
                                            <p:txEl>
                                              <p:pRg st="4" end="4"/>
                                            </p:txEl>
                                          </p:spTgt>
                                        </p:tgtEl>
                                        <p:attrNameLst>
                                          <p:attrName>style.visibility</p:attrName>
                                        </p:attrNameLst>
                                      </p:cBhvr>
                                      <p:to>
                                        <p:strVal val="visible"/>
                                      </p:to>
                                    </p:set>
                                    <p:animEffect transition="in" filter="barn(inVertical)">
                                      <p:cBhvr>
                                        <p:cTn id="50" dur="500"/>
                                        <p:tgtEl>
                                          <p:spTgt spid="16">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6">
                                            <p:txEl>
                                              <p:pRg st="5" end="5"/>
                                            </p:txEl>
                                          </p:spTgt>
                                        </p:tgtEl>
                                        <p:attrNameLst>
                                          <p:attrName>style.visibility</p:attrName>
                                        </p:attrNameLst>
                                      </p:cBhvr>
                                      <p:to>
                                        <p:strVal val="visible"/>
                                      </p:to>
                                    </p:set>
                                    <p:animEffect transition="in" filter="barn(inVertical)">
                                      <p:cBhvr>
                                        <p:cTn id="62" dur="500"/>
                                        <p:tgtEl>
                                          <p:spTgt spid="16">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16">
                                            <p:txEl>
                                              <p:pRg st="6" end="6"/>
                                            </p:txEl>
                                          </p:spTgt>
                                        </p:tgtEl>
                                        <p:attrNameLst>
                                          <p:attrName>style.visibility</p:attrName>
                                        </p:attrNameLst>
                                      </p:cBhvr>
                                      <p:to>
                                        <p:strVal val="visible"/>
                                      </p:to>
                                    </p:set>
                                    <p:animEffect transition="in" filter="barn(inVertical)">
                                      <p:cBhvr>
                                        <p:cTn id="74" dur="500"/>
                                        <p:tgtEl>
                                          <p:spTgt spid="16">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6">
                                            <p:txEl>
                                              <p:pRg st="7" end="7"/>
                                            </p:txEl>
                                          </p:spTgt>
                                        </p:tgtEl>
                                        <p:attrNameLst>
                                          <p:attrName>style.visibility</p:attrName>
                                        </p:attrNameLst>
                                      </p:cBhvr>
                                      <p:to>
                                        <p:strVal val="visible"/>
                                      </p:to>
                                    </p:set>
                                    <p:anim calcmode="lin" valueType="num">
                                      <p:cBhvr additive="base">
                                        <p:cTn id="79" dur="500" fill="hold"/>
                                        <p:tgtEl>
                                          <p:spTgt spid="16">
                                            <p:txEl>
                                              <p:pRg st="7" end="7"/>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16">
                                            <p:txEl>
                                              <p:pRg st="8" end="8"/>
                                            </p:txEl>
                                          </p:spTgt>
                                        </p:tgtEl>
                                        <p:attrNameLst>
                                          <p:attrName>style.visibility</p:attrName>
                                        </p:attrNameLst>
                                      </p:cBhvr>
                                      <p:to>
                                        <p:strVal val="visible"/>
                                      </p:to>
                                    </p:set>
                                    <p:animEffect transition="in" filter="barn(inVertical)">
                                      <p:cBhvr>
                                        <p:cTn id="92" dur="500"/>
                                        <p:tgtEl>
                                          <p:spTgt spid="16">
                                            <p:txEl>
                                              <p:pRg st="8" end="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500" fill="hold"/>
                                        <p:tgtEl>
                                          <p:spTgt spid="14"/>
                                        </p:tgtEl>
                                        <p:attrNameLst>
                                          <p:attrName>ppt_w</p:attrName>
                                        </p:attrNameLst>
                                      </p:cBhvr>
                                      <p:tavLst>
                                        <p:tav tm="0">
                                          <p:val>
                                            <p:fltVal val="0"/>
                                          </p:val>
                                        </p:tav>
                                        <p:tav tm="100000">
                                          <p:val>
                                            <p:strVal val="#ppt_w"/>
                                          </p:val>
                                        </p:tav>
                                      </p:tavLst>
                                    </p:anim>
                                    <p:anim calcmode="lin" valueType="num">
                                      <p:cBhvr>
                                        <p:cTn id="98" dur="500" fill="hold"/>
                                        <p:tgtEl>
                                          <p:spTgt spid="14"/>
                                        </p:tgtEl>
                                        <p:attrNameLst>
                                          <p:attrName>ppt_h</p:attrName>
                                        </p:attrNameLst>
                                      </p:cBhvr>
                                      <p:tavLst>
                                        <p:tav tm="0">
                                          <p:val>
                                            <p:fltVal val="0"/>
                                          </p:val>
                                        </p:tav>
                                        <p:tav tm="100000">
                                          <p:val>
                                            <p:strVal val="#ppt_h"/>
                                          </p:val>
                                        </p:tav>
                                      </p:tavLst>
                                    </p:anim>
                                    <p:animEffect transition="in" filter="fade">
                                      <p:cBhvr>
                                        <p:cTn id="99" dur="500"/>
                                        <p:tgtEl>
                                          <p:spTgt spid="14"/>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 calcmode="lin" valueType="num">
                                      <p:cBhvr>
                                        <p:cTn id="104" dur="500" fill="hold"/>
                                        <p:tgtEl>
                                          <p:spTgt spid="17"/>
                                        </p:tgtEl>
                                        <p:attrNameLst>
                                          <p:attrName>ppt_w</p:attrName>
                                        </p:attrNameLst>
                                      </p:cBhvr>
                                      <p:tavLst>
                                        <p:tav tm="0">
                                          <p:val>
                                            <p:fltVal val="0"/>
                                          </p:val>
                                        </p:tav>
                                        <p:tav tm="100000">
                                          <p:val>
                                            <p:strVal val="#ppt_w"/>
                                          </p:val>
                                        </p:tav>
                                      </p:tavLst>
                                    </p:anim>
                                    <p:anim calcmode="lin" valueType="num">
                                      <p:cBhvr>
                                        <p:cTn id="105" dur="500" fill="hold"/>
                                        <p:tgtEl>
                                          <p:spTgt spid="17"/>
                                        </p:tgtEl>
                                        <p:attrNameLst>
                                          <p:attrName>ppt_h</p:attrName>
                                        </p:attrNameLst>
                                      </p:cBhvr>
                                      <p:tavLst>
                                        <p:tav tm="0">
                                          <p:val>
                                            <p:fltVal val="0"/>
                                          </p:val>
                                        </p:tav>
                                        <p:tav tm="100000">
                                          <p:val>
                                            <p:strVal val="#ppt_h"/>
                                          </p:val>
                                        </p:tav>
                                      </p:tavLst>
                                    </p:anim>
                                    <p:animEffect transition="in" filter="fade">
                                      <p:cBhvr>
                                        <p:cTn id="106" dur="500"/>
                                        <p:tgtEl>
                                          <p:spTgt spid="17"/>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6">
                                            <p:txEl>
                                              <p:pRg st="9" end="9"/>
                                            </p:txEl>
                                          </p:spTgt>
                                        </p:tgtEl>
                                        <p:attrNameLst>
                                          <p:attrName>style.visibility</p:attrName>
                                        </p:attrNameLst>
                                      </p:cBhvr>
                                      <p:to>
                                        <p:strVal val="visible"/>
                                      </p:to>
                                    </p:set>
                                    <p:anim calcmode="lin" valueType="num">
                                      <p:cBhvr additive="base">
                                        <p:cTn id="111" dur="500" fill="hold"/>
                                        <p:tgtEl>
                                          <p:spTgt spid="16">
                                            <p:txEl>
                                              <p:pRg st="9" end="9"/>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1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nodeType="clickEffect">
                                  <p:stCondLst>
                                    <p:cond delay="0"/>
                                  </p:stCondLst>
                                  <p:childTnLst>
                                    <p:set>
                                      <p:cBhvr>
                                        <p:cTn id="116" dur="1" fill="hold">
                                          <p:stCondLst>
                                            <p:cond delay="0"/>
                                          </p:stCondLst>
                                        </p:cTn>
                                        <p:tgtEl>
                                          <p:spTgt spid="16">
                                            <p:txEl>
                                              <p:pRg st="10" end="10"/>
                                            </p:txEl>
                                          </p:spTgt>
                                        </p:tgtEl>
                                        <p:attrNameLst>
                                          <p:attrName>style.visibility</p:attrName>
                                        </p:attrNameLst>
                                      </p:cBhvr>
                                      <p:to>
                                        <p:strVal val="visible"/>
                                      </p:to>
                                    </p:set>
                                    <p:animEffect transition="in" filter="barn(inVertical)">
                                      <p:cBhvr>
                                        <p:cTn id="117" dur="500"/>
                                        <p:tgtEl>
                                          <p:spTgt spid="16">
                                            <p:txEl>
                                              <p:pRg st="10" end="1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nodeType="clickEffect">
                                  <p:stCondLst>
                                    <p:cond delay="0"/>
                                  </p:stCondLst>
                                  <p:childTnLst>
                                    <p:set>
                                      <p:cBhvr>
                                        <p:cTn id="121" dur="1" fill="hold">
                                          <p:stCondLst>
                                            <p:cond delay="0"/>
                                          </p:stCondLst>
                                        </p:cTn>
                                        <p:tgtEl>
                                          <p:spTgt spid="16">
                                            <p:txEl>
                                              <p:pRg st="11" end="11"/>
                                            </p:txEl>
                                          </p:spTgt>
                                        </p:tgtEl>
                                        <p:attrNameLst>
                                          <p:attrName>style.visibility</p:attrName>
                                        </p:attrNameLst>
                                      </p:cBhvr>
                                      <p:to>
                                        <p:strVal val="visible"/>
                                      </p:to>
                                    </p:set>
                                    <p:animEffect transition="in" filter="barn(inVertical)">
                                      <p:cBhvr>
                                        <p:cTn id="122" dur="500"/>
                                        <p:tgtEl>
                                          <p:spTgt spid="16">
                                            <p:txEl>
                                              <p:pRg st="11" end="1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16">
                                            <p:txEl>
                                              <p:pRg st="12" end="12"/>
                                            </p:txEl>
                                          </p:spTgt>
                                        </p:tgtEl>
                                        <p:attrNameLst>
                                          <p:attrName>style.visibility</p:attrName>
                                        </p:attrNameLst>
                                      </p:cBhvr>
                                      <p:to>
                                        <p:strVal val="visible"/>
                                      </p:to>
                                    </p:set>
                                    <p:anim calcmode="lin" valueType="num">
                                      <p:cBhvr additive="base">
                                        <p:cTn id="127" dur="500" fill="hold"/>
                                        <p:tgtEl>
                                          <p:spTgt spid="16">
                                            <p:txEl>
                                              <p:pRg st="12" end="12"/>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1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9" fill="hold" display="0">
                  <p:stCondLst>
                    <p:cond delay="indefinite"/>
                  </p:stCondLst>
                </p:cTn>
                <p:tgtEl>
                  <p:spTgt spid="5"/>
                </p:tgtEl>
              </p:cMediaNode>
            </p:video>
            <p:seq concurrent="1" nextAc="seek">
              <p:cTn id="130" restart="whenNotActive" fill="hold" evtFilter="cancelBubble" nodeType="interactiveSeq">
                <p:stCondLst>
                  <p:cond evt="onClick" delay="0">
                    <p:tgtEl>
                      <p:spTgt spid="5"/>
                    </p:tgtEl>
                  </p:cond>
                </p:stCondLst>
                <p:endSync evt="end" delay="0">
                  <p:rtn val="all"/>
                </p:endSync>
                <p:childTnLst>
                  <p:par>
                    <p:cTn id="131" fill="hold">
                      <p:stCondLst>
                        <p:cond delay="0"/>
                      </p:stCondLst>
                      <p:childTnLst>
                        <p:par>
                          <p:cTn id="132" fill="hold">
                            <p:stCondLst>
                              <p:cond delay="0"/>
                            </p:stCondLst>
                            <p:childTnLst>
                              <p:par>
                                <p:cTn id="133" presetID="2" presetClass="mediacall" presetSubtype="0" fill="hold" nodeType="clickEffect">
                                  <p:stCondLst>
                                    <p:cond delay="0"/>
                                  </p:stCondLst>
                                  <p:childTnLst>
                                    <p:cmd type="call" cmd="togglePause">
                                      <p:cBhvr>
                                        <p:cTn id="134"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animBg="1"/>
      <p:bldP spid="2" grpId="0" animBg="1"/>
      <p:bldP spid="12" grpId="0" animBg="1"/>
      <p:bldP spid="13" grpId="0" animBg="1"/>
      <p:bldP spid="14"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 DESIERTO">
            <a:hlinkClick r:id="" action="ppaction://media"/>
            <a:extLst>
              <a:ext uri="{FF2B5EF4-FFF2-40B4-BE49-F238E27FC236}">
                <a16:creationId xmlns:a16="http://schemas.microsoft.com/office/drawing/2014/main" id="{CAA657EF-95A0-0F54-808F-87F307A2885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4" name="Tabla 3">
            <a:extLst>
              <a:ext uri="{FF2B5EF4-FFF2-40B4-BE49-F238E27FC236}">
                <a16:creationId xmlns:a16="http://schemas.microsoft.com/office/drawing/2014/main" id="{6C11C3F0-F56B-3B2C-E317-9DE6BF938343}"/>
              </a:ext>
            </a:extLst>
          </p:cNvPr>
          <p:cNvGraphicFramePr>
            <a:graphicFrameLocks noGrp="1"/>
          </p:cNvGraphicFramePr>
          <p:nvPr>
            <p:extLst>
              <p:ext uri="{D42A27DB-BD31-4B8C-83A1-F6EECF244321}">
                <p14:modId xmlns:p14="http://schemas.microsoft.com/office/powerpoint/2010/main" val="3559522292"/>
              </p:ext>
            </p:extLst>
          </p:nvPr>
        </p:nvGraphicFramePr>
        <p:xfrm>
          <a:off x="0" y="0"/>
          <a:ext cx="12192000" cy="6858000"/>
        </p:xfrm>
        <a:graphic>
          <a:graphicData uri="http://schemas.openxmlformats.org/drawingml/2006/table">
            <a:tbl>
              <a:tblPr firstRow="1" bandRow="1">
                <a:tableStyleId>{2D5ABB26-0587-4C30-8999-92F81FD0307C}</a:tableStyleId>
              </a:tblPr>
              <a:tblGrid>
                <a:gridCol w="1219200">
                  <a:extLst>
                    <a:ext uri="{9D8B030D-6E8A-4147-A177-3AD203B41FA5}">
                      <a16:colId xmlns:a16="http://schemas.microsoft.com/office/drawing/2014/main" val="2722312241"/>
                    </a:ext>
                  </a:extLst>
                </a:gridCol>
                <a:gridCol w="1219200">
                  <a:extLst>
                    <a:ext uri="{9D8B030D-6E8A-4147-A177-3AD203B41FA5}">
                      <a16:colId xmlns:a16="http://schemas.microsoft.com/office/drawing/2014/main" val="1953942931"/>
                    </a:ext>
                  </a:extLst>
                </a:gridCol>
                <a:gridCol w="1219200">
                  <a:extLst>
                    <a:ext uri="{9D8B030D-6E8A-4147-A177-3AD203B41FA5}">
                      <a16:colId xmlns:a16="http://schemas.microsoft.com/office/drawing/2014/main" val="3866740491"/>
                    </a:ext>
                  </a:extLst>
                </a:gridCol>
                <a:gridCol w="1219200">
                  <a:extLst>
                    <a:ext uri="{9D8B030D-6E8A-4147-A177-3AD203B41FA5}">
                      <a16:colId xmlns:a16="http://schemas.microsoft.com/office/drawing/2014/main" val="2176443987"/>
                    </a:ext>
                  </a:extLst>
                </a:gridCol>
                <a:gridCol w="1219200">
                  <a:extLst>
                    <a:ext uri="{9D8B030D-6E8A-4147-A177-3AD203B41FA5}">
                      <a16:colId xmlns:a16="http://schemas.microsoft.com/office/drawing/2014/main" val="4191469036"/>
                    </a:ext>
                  </a:extLst>
                </a:gridCol>
                <a:gridCol w="1219200">
                  <a:extLst>
                    <a:ext uri="{9D8B030D-6E8A-4147-A177-3AD203B41FA5}">
                      <a16:colId xmlns:a16="http://schemas.microsoft.com/office/drawing/2014/main" val="2367827768"/>
                    </a:ext>
                  </a:extLst>
                </a:gridCol>
                <a:gridCol w="1219200">
                  <a:extLst>
                    <a:ext uri="{9D8B030D-6E8A-4147-A177-3AD203B41FA5}">
                      <a16:colId xmlns:a16="http://schemas.microsoft.com/office/drawing/2014/main" val="26453750"/>
                    </a:ext>
                  </a:extLst>
                </a:gridCol>
                <a:gridCol w="1219200">
                  <a:extLst>
                    <a:ext uri="{9D8B030D-6E8A-4147-A177-3AD203B41FA5}">
                      <a16:colId xmlns:a16="http://schemas.microsoft.com/office/drawing/2014/main" val="4100768383"/>
                    </a:ext>
                  </a:extLst>
                </a:gridCol>
                <a:gridCol w="1219200">
                  <a:extLst>
                    <a:ext uri="{9D8B030D-6E8A-4147-A177-3AD203B41FA5}">
                      <a16:colId xmlns:a16="http://schemas.microsoft.com/office/drawing/2014/main" val="25084313"/>
                    </a:ext>
                  </a:extLst>
                </a:gridCol>
                <a:gridCol w="1219200">
                  <a:extLst>
                    <a:ext uri="{9D8B030D-6E8A-4147-A177-3AD203B41FA5}">
                      <a16:colId xmlns:a16="http://schemas.microsoft.com/office/drawing/2014/main" val="2335754645"/>
                    </a:ext>
                  </a:extLst>
                </a:gridCol>
              </a:tblGrid>
              <a:tr h="1143000">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288508401"/>
                  </a:ext>
                </a:extLst>
              </a:tr>
              <a:tr h="1143000">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dirty="0"/>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725950980"/>
                  </a:ext>
                </a:extLst>
              </a:tr>
              <a:tr h="1143000">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297580628"/>
                  </a:ext>
                </a:extLst>
              </a:tr>
              <a:tr h="1143000">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437253335"/>
                  </a:ext>
                </a:extLst>
              </a:tr>
              <a:tr h="1143000">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199745135"/>
                  </a:ext>
                </a:extLst>
              </a:tr>
              <a:tr h="1143000">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a:p>
                  </a:txBody>
                  <a:tcPr>
                    <a:solidFill>
                      <a:schemeClr val="bg1">
                        <a:alpha val="65000"/>
                      </a:schemeClr>
                    </a:solidFill>
                  </a:tcPr>
                </a:tc>
                <a:tc>
                  <a:txBody>
                    <a:bodyPr/>
                    <a:lstStyle/>
                    <a:p>
                      <a:endParaRPr lang="es-NI" dirty="0"/>
                    </a:p>
                  </a:txBody>
                  <a:tcPr>
                    <a:solidFill>
                      <a:schemeClr val="bg1">
                        <a:alpha val="65000"/>
                      </a:schemeClr>
                    </a:solidFill>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2303288961"/>
                  </a:ext>
                </a:extLst>
              </a:tr>
            </a:tbl>
          </a:graphicData>
        </a:graphic>
      </p:graphicFrame>
      <p:sp>
        <p:nvSpPr>
          <p:cNvPr id="2" name="CuadroTexto 1">
            <a:extLst>
              <a:ext uri="{FF2B5EF4-FFF2-40B4-BE49-F238E27FC236}">
                <a16:creationId xmlns:a16="http://schemas.microsoft.com/office/drawing/2014/main" id="{1E7A2A3E-E6E0-445B-737B-D25F8DC2E1E7}"/>
              </a:ext>
            </a:extLst>
          </p:cNvPr>
          <p:cNvSpPr txBox="1"/>
          <p:nvPr/>
        </p:nvSpPr>
        <p:spPr>
          <a:xfrm>
            <a:off x="-147484" y="280219"/>
            <a:ext cx="8421329" cy="4524315"/>
          </a:xfrm>
          <a:prstGeom prst="rect">
            <a:avLst/>
          </a:prstGeom>
          <a:noFill/>
        </p:spPr>
        <p:txBody>
          <a:bodyPr wrap="square" rtlCol="0">
            <a:spAutoFit/>
          </a:bodyPr>
          <a:lstStyle/>
          <a:p>
            <a:pPr marL="442913" marR="0" lvl="0" indent="-266700" algn="just" defTabSz="914400" rtl="0" eaLnBrk="1" fontAlgn="auto" latinLnBrk="0" hangingPunct="1">
              <a:lnSpc>
                <a:spcPct val="100000"/>
              </a:lnSpc>
              <a:spcBef>
                <a:spcPts val="0"/>
              </a:spcBef>
              <a:spcAft>
                <a:spcPts val="0"/>
              </a:spcAft>
              <a:buClrTx/>
              <a:buSzTx/>
              <a:buFont typeface="+mj-lt"/>
              <a:buAutoNum type="alphaUcPeriod" startAt="2"/>
              <a:tabLst/>
              <a:defRPr/>
            </a:pPr>
            <a:r>
              <a:rPr kumimoji="0" lang="es-NI"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arrow" panose="020B0606020202030204" pitchFamily="34" charset="0"/>
                <a:ea typeface="+mn-ea"/>
                <a:cs typeface="+mn-cs"/>
              </a:rPr>
              <a:t>RECONOCERLES ES ESTAR PENDIENTE DE SUS NECESIDADES…</a:t>
            </a:r>
          </a:p>
          <a:p>
            <a:pPr marL="633413" marR="0" lvl="0" indent="-279400" algn="just" defTabSz="914400" rtl="0" eaLnBrk="1" fontAlgn="auto" latinLnBrk="0" hangingPunct="1">
              <a:lnSpc>
                <a:spcPct val="100000"/>
              </a:lnSpc>
              <a:spcBef>
                <a:spcPts val="0"/>
              </a:spcBef>
              <a:spcAft>
                <a:spcPts val="0"/>
              </a:spcAft>
              <a:buClrTx/>
              <a:buSzTx/>
              <a:buFont typeface="+mj-lt"/>
              <a:buAutoNum type="arabicPeriod"/>
              <a:tabLst/>
              <a:defRPr/>
            </a:pPr>
            <a:r>
              <a:rPr lang="es-NI" dirty="0">
                <a:solidFill>
                  <a:prstClr val="black"/>
                </a:solidFill>
                <a:latin typeface="Arial Narrow" panose="020B0606020202030204" pitchFamily="34" charset="0"/>
              </a:rPr>
              <a:t>Muchas veces no se reconoce su obra, y por eso no hay cuidado del predicador.</a:t>
            </a:r>
          </a:p>
          <a:p>
            <a:pPr marL="811213" marR="0" lvl="0" indent="-279400" algn="just" defTabSz="914400" rtl="0" eaLnBrk="1" fontAlgn="auto" latinLnBrk="0" hangingPunct="1">
              <a:lnSpc>
                <a:spcPct val="100000"/>
              </a:lnSpc>
              <a:spcBef>
                <a:spcPts val="0"/>
              </a:spcBef>
              <a:spcAft>
                <a:spcPts val="0"/>
              </a:spcAft>
              <a:buClrTx/>
              <a:buSzTx/>
              <a:buFont typeface="+mj-lt"/>
              <a:buAutoNum type="alphaLcParenR"/>
              <a:tabLst/>
              <a:defRPr/>
            </a:pPr>
            <a:r>
              <a:rPr lang="es-NI" dirty="0">
                <a:solidFill>
                  <a:prstClr val="black"/>
                </a:solidFill>
                <a:latin typeface="Arial Narrow" panose="020B0606020202030204" pitchFamily="34" charset="0"/>
              </a:rPr>
              <a:t>La iglesia debe reconocer a su predicador por tres razones:</a:t>
            </a:r>
          </a:p>
          <a:p>
            <a:pPr marL="992188" marR="0" lvl="0" indent="-279400" algn="just" defTabSz="914400" rtl="0" eaLnBrk="1" fontAlgn="auto" latinLnBrk="0" hangingPunct="1">
              <a:lnSpc>
                <a:spcPct val="100000"/>
              </a:lnSpc>
              <a:spcBef>
                <a:spcPts val="0"/>
              </a:spcBef>
              <a:spcAft>
                <a:spcPts val="0"/>
              </a:spcAft>
              <a:buClrTx/>
              <a:buSzTx/>
              <a:buFont typeface="+mj-lt"/>
              <a:buAutoNum type="arabicParenR"/>
              <a:tabLst/>
              <a:defRPr/>
            </a:pPr>
            <a:r>
              <a:rPr kumimoji="0" lang="es-NI" sz="18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arrow" panose="020B0606020202030204" pitchFamily="34" charset="0"/>
                <a:ea typeface="+mn-ea"/>
                <a:cs typeface="+mn-cs"/>
              </a:rPr>
              <a:t>Trabajan entre vosotros</a:t>
            </a:r>
            <a:r>
              <a:rPr kumimoji="0" lang="es-NI"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arrow" panose="020B0606020202030204" pitchFamily="34" charset="0"/>
                <a:ea typeface="+mn-ea"/>
                <a:cs typeface="+mn-cs"/>
              </a:rPr>
              <a:t>:</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Dedicando tiempo y esfuerzo en su servicio.</a:t>
            </a:r>
          </a:p>
          <a:p>
            <a:pPr marL="992188" marR="0" lvl="0" indent="-279400" algn="just" defTabSz="914400" rtl="0" eaLnBrk="1" fontAlgn="auto" latinLnBrk="0" hangingPunct="1">
              <a:lnSpc>
                <a:spcPct val="100000"/>
              </a:lnSpc>
              <a:spcBef>
                <a:spcPts val="0"/>
              </a:spcBef>
              <a:spcAft>
                <a:spcPts val="0"/>
              </a:spcAft>
              <a:buClrTx/>
              <a:buSzTx/>
              <a:buFont typeface="+mj-lt"/>
              <a:buAutoNum type="arabicParenR"/>
              <a:tabLst/>
              <a:defRPr/>
            </a:pPr>
            <a:r>
              <a:rPr lang="es-NI" u="sng" dirty="0">
                <a:solidFill>
                  <a:prstClr val="black"/>
                </a:solidFill>
                <a:effectLst>
                  <a:outerShdw blurRad="38100" dist="38100" dir="2700000" algn="tl">
                    <a:srgbClr val="000000">
                      <a:alpha val="43137"/>
                    </a:srgbClr>
                  </a:outerShdw>
                </a:effectLst>
                <a:latin typeface="Arial Narrow" panose="020B0606020202030204" pitchFamily="34" charset="0"/>
              </a:rPr>
              <a:t>Os presiden en el Señor</a:t>
            </a:r>
            <a:r>
              <a:rPr lang="es-NI" dirty="0">
                <a:solidFill>
                  <a:prstClr val="black"/>
                </a:solidFill>
                <a:effectLst>
                  <a:outerShdw blurRad="38100" dist="38100" dir="2700000" algn="tl">
                    <a:srgbClr val="000000">
                      <a:alpha val="43137"/>
                    </a:srgbClr>
                  </a:outerShdw>
                </a:effectLst>
                <a:latin typeface="Arial Narrow" panose="020B0606020202030204" pitchFamily="34" charset="0"/>
              </a:rPr>
              <a:t>:</a:t>
            </a:r>
            <a:r>
              <a:rPr lang="es-NI" dirty="0">
                <a:solidFill>
                  <a:prstClr val="black"/>
                </a:solidFill>
                <a:latin typeface="Arial Narrow" panose="020B0606020202030204" pitchFamily="34" charset="0"/>
              </a:rPr>
              <a:t> En el sentido de dirigir, lo que describe un claro y legitimó orden de autoridad.</a:t>
            </a:r>
          </a:p>
          <a:p>
            <a:pPr marL="992188" marR="0" lvl="0" indent="-279400" algn="just" defTabSz="914400" rtl="0" eaLnBrk="1" fontAlgn="auto" latinLnBrk="0" hangingPunct="1">
              <a:lnSpc>
                <a:spcPct val="100000"/>
              </a:lnSpc>
              <a:spcBef>
                <a:spcPts val="0"/>
              </a:spcBef>
              <a:spcAft>
                <a:spcPts val="0"/>
              </a:spcAft>
              <a:buClrTx/>
              <a:buSzTx/>
              <a:buFont typeface="+mj-lt"/>
              <a:buAutoNum type="arabicParenR"/>
              <a:tabLst/>
              <a:defRPr/>
            </a:pPr>
            <a:r>
              <a:rPr kumimoji="0" lang="es-NI" sz="18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arrow" panose="020B0606020202030204" pitchFamily="34" charset="0"/>
                <a:ea typeface="+mn-ea"/>
                <a:cs typeface="+mn-cs"/>
              </a:rPr>
              <a:t>Y os amonestan</a:t>
            </a:r>
            <a:r>
              <a:rPr kumimoji="0" lang="es-NI"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arrow" panose="020B0606020202030204" pitchFamily="34" charset="0"/>
                <a:ea typeface="+mn-ea"/>
                <a:cs typeface="+mn-cs"/>
              </a:rPr>
              <a:t>:</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Llamar</a:t>
            </a:r>
            <a:r>
              <a:rPr lang="es-NI" dirty="0">
                <a:solidFill>
                  <a:prstClr val="black"/>
                </a:solidFill>
                <a:latin typeface="Arial Narrow" panose="020B0606020202030204" pitchFamily="34" charset="0"/>
              </a:rPr>
              <a:t> la atención, o reprender con amor {al mismo tiempo que su voz es fraternal, también es como un hermano mayor}</a:t>
            </a:r>
          </a:p>
          <a:p>
            <a:pPr marL="806450" marR="0" lvl="0" indent="-263525" algn="just" defTabSz="914400" rtl="0" eaLnBrk="1" fontAlgn="auto" latinLnBrk="0" hangingPunct="1">
              <a:lnSpc>
                <a:spcPct val="100000"/>
              </a:lnSpc>
              <a:spcBef>
                <a:spcPts val="0"/>
              </a:spcBef>
              <a:spcAft>
                <a:spcPts val="0"/>
              </a:spcAft>
              <a:buClrTx/>
              <a:buSzTx/>
              <a:buFont typeface="+mj-lt"/>
              <a:buAutoNum type="alphaLcParenR" startAt="2"/>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Pablo sufrió este menosprecio de la iglesia en Corinto </a:t>
            </a:r>
            <a:r>
              <a:rPr kumimoji="0" lang="es-NI" sz="1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(2Cor.12: 14, 15;</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s-NI" sz="18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cf</a:t>
            </a: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s-NI" sz="1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6: 11 – 13)</a:t>
            </a:r>
          </a:p>
          <a:p>
            <a:pPr marL="992188" marR="0" lvl="0" indent="-279400" algn="just" defTabSz="992188" rtl="0" eaLnBrk="1" fontAlgn="auto" latinLnBrk="0" hangingPunct="1">
              <a:lnSpc>
                <a:spcPct val="100000"/>
              </a:lnSpc>
              <a:spcBef>
                <a:spcPts val="0"/>
              </a:spcBef>
              <a:spcAft>
                <a:spcPts val="0"/>
              </a:spcAft>
              <a:buClrTx/>
              <a:buSzTx/>
              <a:buFont typeface="+mj-lt"/>
              <a:buAutoNum type="arabicParenR"/>
              <a:tabLst/>
              <a:defRPr/>
            </a:pPr>
            <a:r>
              <a:rPr lang="es-NI" dirty="0">
                <a:solidFill>
                  <a:prstClr val="black"/>
                </a:solidFill>
                <a:latin typeface="Arial Narrow" panose="020B0606020202030204" pitchFamily="34" charset="0"/>
              </a:rPr>
              <a:t>Los Corintos no reconocían el trabajo de Pablo y por eso no tenían cuidado de él.</a:t>
            </a:r>
          </a:p>
          <a:p>
            <a:pPr marL="992188" marR="0" lvl="0" indent="-279400" algn="just" defTabSz="992188" rtl="0" eaLnBrk="1" fontAlgn="auto" latinLnBrk="0" hangingPunct="1">
              <a:lnSpc>
                <a:spcPct val="100000"/>
              </a:lnSpc>
              <a:spcBef>
                <a:spcPts val="0"/>
              </a:spcBef>
              <a:spcAft>
                <a:spcPts val="0"/>
              </a:spcAft>
              <a:buClrTx/>
              <a:buSzTx/>
              <a:buFont typeface="+mj-lt"/>
              <a:buAutoNum type="arabicParenR"/>
              <a:tabLst/>
              <a:defRPr/>
            </a:pPr>
            <a:r>
              <a:rPr lang="es-NI" dirty="0">
                <a:solidFill>
                  <a:prstClr val="black"/>
                </a:solidFill>
                <a:latin typeface="Arial Narrow" panose="020B0606020202030204" pitchFamily="34" charset="0"/>
              </a:rPr>
              <a:t>Pablo tuvo que defender sus derechos </a:t>
            </a:r>
            <a:r>
              <a:rPr lang="es-NI" b="1" dirty="0">
                <a:solidFill>
                  <a:prstClr val="black"/>
                </a:solidFill>
                <a:latin typeface="Arial Narrow" panose="020B0606020202030204" pitchFamily="34" charset="0"/>
              </a:rPr>
              <a:t>(1Cor.9: 4, 6 – 10)</a:t>
            </a:r>
            <a:r>
              <a:rPr lang="es-NI" dirty="0">
                <a:solidFill>
                  <a:prstClr val="black"/>
                </a:solidFill>
                <a:latin typeface="Arial Narrow" panose="020B0606020202030204" pitchFamily="34" charset="0"/>
              </a:rPr>
              <a:t> </a:t>
            </a:r>
            <a:r>
              <a:rPr lang="es-NI" dirty="0" err="1">
                <a:solidFill>
                  <a:prstClr val="black"/>
                </a:solidFill>
                <a:latin typeface="Arial Narrow" panose="020B0606020202030204" pitchFamily="34" charset="0"/>
              </a:rPr>
              <a:t>Gg</a:t>
            </a:r>
            <a:r>
              <a:rPr lang="es-NI" dirty="0">
                <a:solidFill>
                  <a:prstClr val="black"/>
                </a:solidFill>
                <a:latin typeface="Arial Narrow" panose="020B0606020202030204" pitchFamily="34" charset="0"/>
              </a:rPr>
              <a:t>. </a:t>
            </a:r>
            <a:r>
              <a:rPr lang="es-NI" i="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NI" i="1" dirty="0" err="1">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exousía</a:t>
            </a:r>
            <a:r>
              <a:rPr lang="es-NI" i="1"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s-NI" dirty="0">
                <a:solidFill>
                  <a:prstClr val="black"/>
                </a:solidFill>
                <a:latin typeface="Arial Narrow" panose="020B0606020202030204" pitchFamily="34" charset="0"/>
              </a:rPr>
              <a:t> = </a:t>
            </a:r>
            <a:r>
              <a:rPr lang="es-NI" i="1" dirty="0">
                <a:solidFill>
                  <a:prstClr val="black"/>
                </a:solidFill>
                <a:latin typeface="Arial Narrow" panose="020B0606020202030204" pitchFamily="34" charset="0"/>
              </a:rPr>
              <a:t>El derecho de ser mantenido por aquellos entre los que los ministros del evangelio han trabajado</a:t>
            </a:r>
            <a:r>
              <a:rPr lang="es-NI" dirty="0">
                <a:solidFill>
                  <a:prstClr val="black"/>
                </a:solidFill>
                <a:latin typeface="Arial Narrow" panose="020B0606020202030204" pitchFamily="34" charset="0"/>
              </a:rPr>
              <a:t> {</a:t>
            </a:r>
            <a:r>
              <a:rPr lang="es-NI" i="1" dirty="0" err="1">
                <a:solidFill>
                  <a:prstClr val="black"/>
                </a:solidFill>
                <a:effectLst>
                  <a:outerShdw blurRad="38100" dist="38100" dir="2700000" algn="tl">
                    <a:srgbClr val="000000">
                      <a:alpha val="43137"/>
                    </a:srgbClr>
                  </a:outerShdw>
                </a:effectLst>
                <a:latin typeface="Arial Narrow" panose="020B0606020202030204" pitchFamily="34" charset="0"/>
              </a:rPr>
              <a:t>Vine´s</a:t>
            </a:r>
            <a:r>
              <a:rPr lang="es-NI" dirty="0">
                <a:solidFill>
                  <a:prstClr val="black"/>
                </a:solidFill>
                <a:latin typeface="Arial Narrow" panose="020B0606020202030204" pitchFamily="34" charset="0"/>
              </a:rPr>
              <a:t>} Nótese </a:t>
            </a:r>
            <a:r>
              <a:rPr lang="es-NI" b="1" dirty="0">
                <a:solidFill>
                  <a:prstClr val="black"/>
                </a:solidFill>
                <a:latin typeface="Arial Narrow" panose="020B0606020202030204" pitchFamily="34" charset="0"/>
              </a:rPr>
              <a:t>(Gál.6: 6)</a:t>
            </a:r>
          </a:p>
          <a:p>
            <a:pPr marL="620713" marR="0" lvl="0" indent="-263525" algn="just" defTabSz="992188" rtl="0" eaLnBrk="1" fontAlgn="auto" latinLnBrk="0" hangingPunct="1">
              <a:lnSpc>
                <a:spcPct val="100000"/>
              </a:lnSpc>
              <a:spcBef>
                <a:spcPts val="0"/>
              </a:spcBef>
              <a:spcAft>
                <a:spcPts val="0"/>
              </a:spcAft>
              <a:buClrTx/>
              <a:buSzTx/>
              <a:buFont typeface="+mj-lt"/>
              <a:buAutoNum type="arabicPeriod" startAt="2"/>
              <a:tabLst/>
              <a:defRPr/>
            </a:pPr>
            <a:r>
              <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Muchas iglesias no muestran interés en sostener predicadores por desconocer el trasfondo de participar en la obra de ellos (Fil.4: 15)</a:t>
            </a:r>
          </a:p>
          <a:p>
            <a:pPr marL="357188" marR="0" lvl="0" algn="just" defTabSz="992188" rtl="0" eaLnBrk="1" fontAlgn="auto" latinLnBrk="0" hangingPunct="1">
              <a:lnSpc>
                <a:spcPct val="100000"/>
              </a:lnSpc>
              <a:spcBef>
                <a:spcPts val="0"/>
              </a:spcBef>
              <a:spcAft>
                <a:spcPts val="0"/>
              </a:spcAft>
              <a:buClrTx/>
              <a:buSzTx/>
              <a:tabLst/>
              <a:defRPr/>
            </a:pPr>
            <a:endParaRPr kumimoji="0" lang="es-NI"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3" name="Imagen 2">
            <a:extLst>
              <a:ext uri="{FF2B5EF4-FFF2-40B4-BE49-F238E27FC236}">
                <a16:creationId xmlns:a16="http://schemas.microsoft.com/office/drawing/2014/main" id="{7297A9A9-1CCF-A8E1-5541-5FE6F63D5778}"/>
              </a:ext>
            </a:extLst>
          </p:cNvPr>
          <p:cNvPicPr>
            <a:picLocks noChangeAspect="1"/>
          </p:cNvPicPr>
          <p:nvPr/>
        </p:nvPicPr>
        <p:blipFill>
          <a:blip r:embed="rId5"/>
          <a:stretch>
            <a:fillRect/>
          </a:stretch>
        </p:blipFill>
        <p:spPr>
          <a:xfrm>
            <a:off x="8555064" y="280219"/>
            <a:ext cx="3636936" cy="3487214"/>
          </a:xfrm>
          <a:prstGeom prst="rect">
            <a:avLst/>
          </a:prstGeom>
        </p:spPr>
      </p:pic>
    </p:spTree>
    <p:extLst>
      <p:ext uri="{BB962C8B-B14F-4D97-AF65-F5344CB8AC3E}">
        <p14:creationId xmlns:p14="http://schemas.microsoft.com/office/powerpoint/2010/main" val="39033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L DESIERTO">
            <a:hlinkClick r:id="" action="ppaction://media"/>
            <a:extLst>
              <a:ext uri="{FF2B5EF4-FFF2-40B4-BE49-F238E27FC236}">
                <a16:creationId xmlns:a16="http://schemas.microsoft.com/office/drawing/2014/main" id="{92B43468-B5D0-8A4F-434D-80000B26A72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aphicFrame>
        <p:nvGraphicFramePr>
          <p:cNvPr id="5" name="Tabla 4">
            <a:extLst>
              <a:ext uri="{FF2B5EF4-FFF2-40B4-BE49-F238E27FC236}">
                <a16:creationId xmlns:a16="http://schemas.microsoft.com/office/drawing/2014/main" id="{DECD3C0C-88CB-8F97-AF58-D51467C14B6E}"/>
              </a:ext>
            </a:extLst>
          </p:cNvPr>
          <p:cNvGraphicFramePr>
            <a:graphicFrameLocks noGrp="1"/>
          </p:cNvGraphicFramePr>
          <p:nvPr>
            <p:extLst>
              <p:ext uri="{D42A27DB-BD31-4B8C-83A1-F6EECF244321}">
                <p14:modId xmlns:p14="http://schemas.microsoft.com/office/powerpoint/2010/main" val="473040653"/>
              </p:ext>
            </p:extLst>
          </p:nvPr>
        </p:nvGraphicFramePr>
        <p:xfrm>
          <a:off x="0" y="0"/>
          <a:ext cx="12192003" cy="6857998"/>
        </p:xfrm>
        <a:graphic>
          <a:graphicData uri="http://schemas.openxmlformats.org/drawingml/2006/table">
            <a:tbl>
              <a:tblPr firstRow="1" bandRow="1">
                <a:tableStyleId>{2D5ABB26-0587-4C30-8999-92F81FD0307C}</a:tableStyleId>
              </a:tblPr>
              <a:tblGrid>
                <a:gridCol w="1354667">
                  <a:extLst>
                    <a:ext uri="{9D8B030D-6E8A-4147-A177-3AD203B41FA5}">
                      <a16:colId xmlns:a16="http://schemas.microsoft.com/office/drawing/2014/main" val="4073450349"/>
                    </a:ext>
                  </a:extLst>
                </a:gridCol>
                <a:gridCol w="1354667">
                  <a:extLst>
                    <a:ext uri="{9D8B030D-6E8A-4147-A177-3AD203B41FA5}">
                      <a16:colId xmlns:a16="http://schemas.microsoft.com/office/drawing/2014/main" val="2865342853"/>
                    </a:ext>
                  </a:extLst>
                </a:gridCol>
                <a:gridCol w="1354667">
                  <a:extLst>
                    <a:ext uri="{9D8B030D-6E8A-4147-A177-3AD203B41FA5}">
                      <a16:colId xmlns:a16="http://schemas.microsoft.com/office/drawing/2014/main" val="403813899"/>
                    </a:ext>
                  </a:extLst>
                </a:gridCol>
                <a:gridCol w="1354667">
                  <a:extLst>
                    <a:ext uri="{9D8B030D-6E8A-4147-A177-3AD203B41FA5}">
                      <a16:colId xmlns:a16="http://schemas.microsoft.com/office/drawing/2014/main" val="1224049733"/>
                    </a:ext>
                  </a:extLst>
                </a:gridCol>
                <a:gridCol w="1354667">
                  <a:extLst>
                    <a:ext uri="{9D8B030D-6E8A-4147-A177-3AD203B41FA5}">
                      <a16:colId xmlns:a16="http://schemas.microsoft.com/office/drawing/2014/main" val="1116085698"/>
                    </a:ext>
                  </a:extLst>
                </a:gridCol>
                <a:gridCol w="1354667">
                  <a:extLst>
                    <a:ext uri="{9D8B030D-6E8A-4147-A177-3AD203B41FA5}">
                      <a16:colId xmlns:a16="http://schemas.microsoft.com/office/drawing/2014/main" val="3346550574"/>
                    </a:ext>
                  </a:extLst>
                </a:gridCol>
                <a:gridCol w="1354667">
                  <a:extLst>
                    <a:ext uri="{9D8B030D-6E8A-4147-A177-3AD203B41FA5}">
                      <a16:colId xmlns:a16="http://schemas.microsoft.com/office/drawing/2014/main" val="3923174609"/>
                    </a:ext>
                  </a:extLst>
                </a:gridCol>
                <a:gridCol w="1354667">
                  <a:extLst>
                    <a:ext uri="{9D8B030D-6E8A-4147-A177-3AD203B41FA5}">
                      <a16:colId xmlns:a16="http://schemas.microsoft.com/office/drawing/2014/main" val="899613784"/>
                    </a:ext>
                  </a:extLst>
                </a:gridCol>
                <a:gridCol w="1354667">
                  <a:extLst>
                    <a:ext uri="{9D8B030D-6E8A-4147-A177-3AD203B41FA5}">
                      <a16:colId xmlns:a16="http://schemas.microsoft.com/office/drawing/2014/main" val="2461761453"/>
                    </a:ext>
                  </a:extLst>
                </a:gridCol>
              </a:tblGrid>
              <a:tr h="979714">
                <a:tc>
                  <a:txBody>
                    <a:bodyPr/>
                    <a:lstStyle/>
                    <a:p>
                      <a:endParaRPr lang="es-NI" dirty="0"/>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620804110"/>
                  </a:ext>
                </a:extLst>
              </a:tr>
              <a:tr h="979714">
                <a:tc>
                  <a:txBody>
                    <a:bodyPr/>
                    <a:lstStyle/>
                    <a:p>
                      <a:endParaRPr lang="es-NI"/>
                    </a:p>
                  </a:txBody>
                  <a:tcPr/>
                </a:tc>
                <a:tc>
                  <a:txBody>
                    <a:bodyPr/>
                    <a:lstStyle/>
                    <a:p>
                      <a:endParaRPr lang="es-NI" dirty="0"/>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141732256"/>
                  </a:ext>
                </a:extLst>
              </a:tr>
              <a:tr h="979714">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3667261415"/>
                  </a:ext>
                </a:extLst>
              </a:tr>
              <a:tr h="979714">
                <a:tc>
                  <a:txBody>
                    <a:bodyPr/>
                    <a:lstStyle/>
                    <a:p>
                      <a:endParaRPr lang="es-NI"/>
                    </a:p>
                  </a:txBody>
                  <a:tcPr/>
                </a:tc>
                <a:tc>
                  <a:txBody>
                    <a:bodyPr/>
                    <a:lstStyle/>
                    <a:p>
                      <a:endParaRPr lang="es-NI"/>
                    </a:p>
                  </a:txBody>
                  <a:tcPr/>
                </a:tc>
                <a:tc>
                  <a:txBody>
                    <a:bodyPr/>
                    <a:lstStyle/>
                    <a:p>
                      <a:endParaRPr lang="es-NI" dirty="0"/>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1501669275"/>
                  </a:ext>
                </a:extLst>
              </a:tr>
              <a:tr h="979714">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901302600"/>
                  </a:ext>
                </a:extLst>
              </a:tr>
              <a:tr h="979714">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extLst>
                  <a:ext uri="{0D108BD9-81ED-4DB2-BD59-A6C34878D82A}">
                    <a16:rowId xmlns:a16="http://schemas.microsoft.com/office/drawing/2014/main" val="2186118983"/>
                  </a:ext>
                </a:extLst>
              </a:tr>
              <a:tr h="979714">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a:p>
                  </a:txBody>
                  <a:tcPr/>
                </a:tc>
                <a:tc>
                  <a:txBody>
                    <a:bodyPr/>
                    <a:lstStyle/>
                    <a:p>
                      <a:endParaRPr lang="es-NI" dirty="0"/>
                    </a:p>
                  </a:txBody>
                  <a:tcPr/>
                </a:tc>
                <a:extLst>
                  <a:ext uri="{0D108BD9-81ED-4DB2-BD59-A6C34878D82A}">
                    <a16:rowId xmlns:a16="http://schemas.microsoft.com/office/drawing/2014/main" val="3750400037"/>
                  </a:ext>
                </a:extLst>
              </a:tr>
            </a:tbl>
          </a:graphicData>
        </a:graphic>
      </p:graphicFrame>
    </p:spTree>
    <p:extLst>
      <p:ext uri="{BB962C8B-B14F-4D97-AF65-F5344CB8AC3E}">
        <p14:creationId xmlns:p14="http://schemas.microsoft.com/office/powerpoint/2010/main" val="34942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TotalTime>
  <Words>1170</Words>
  <Application>Microsoft Office PowerPoint</Application>
  <PresentationFormat>Panorámica</PresentationFormat>
  <Paragraphs>54</Paragraphs>
  <Slides>4</Slides>
  <Notes>1</Notes>
  <HiddenSlides>0</HiddenSlides>
  <MMClips>4</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vt:i4>
      </vt:variant>
    </vt:vector>
  </HeadingPairs>
  <TitlesOfParts>
    <vt:vector size="11" baseType="lpstr">
      <vt:lpstr>Arial</vt:lpstr>
      <vt:lpstr>Arial Narrow</vt:lpstr>
      <vt:lpstr>Calibri</vt:lpstr>
      <vt:lpstr>Calibri Light</vt:lpstr>
      <vt:lpstr>Times New Roman</vt:lpstr>
      <vt:lpstr>Wingdings</vt:lpstr>
      <vt:lpstr>Tema de Office</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barneymejia.q@gmail.com</dc:creator>
  <cp:lastModifiedBy>barneymejia.q@gmail.com</cp:lastModifiedBy>
  <cp:revision>3</cp:revision>
  <dcterms:created xsi:type="dcterms:W3CDTF">2024-12-11T21:30:07Z</dcterms:created>
  <dcterms:modified xsi:type="dcterms:W3CDTF">2024-12-12T05:03:32Z</dcterms:modified>
</cp:coreProperties>
</file>