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65" d="100"/>
          <a:sy n="65" d="100"/>
        </p:scale>
        <p:origin x="132"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4/19/2025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s-ES"/>
              <a:t>Haga clic para modificar el estilo de título del patrón</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4/19/2025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4/19/2025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4/19/2025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4/19/2025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4/19/2025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4/19/2025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s-ES"/>
              <a:t>Haga clic para modificar el estilo de título del patrón</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4/19/2025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4/19/2025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4/19/2025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los estilos de texto del patrón</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4/19/2025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‹Nº›</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Haga clic para modificar los estilos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4/19/2025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los estilos de texto del patrón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Haga clic para modificar los estilos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4/19/2025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‹Nº›</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s-ES"/>
              <a:t>Haga clic para modificar el estilo de título del patrón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los estilos de texto del patrón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Haga clic para modificar los estilos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4/19/2025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4/19/2025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4/19/2025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4/19/2025</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‹Nº›</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0DE3371F-3E5C-752E-AB8A-91092AAF3B0C}"/>
              </a:ext>
            </a:extLst>
          </p:cNvPr>
          <p:cNvPicPr>
            <a:picLocks noChangeAspect="1"/>
          </p:cNvPicPr>
          <p:nvPr/>
        </p:nvPicPr>
        <p:blipFill>
          <a:blip r:embed="rId2"/>
          <a:stretch>
            <a:fillRect/>
          </a:stretch>
        </p:blipFill>
        <p:spPr>
          <a:xfrm>
            <a:off x="0" y="0"/>
            <a:ext cx="12191999" cy="6858000"/>
          </a:xfrm>
          <a:prstGeom prst="rect">
            <a:avLst/>
          </a:prstGeom>
        </p:spPr>
      </p:pic>
    </p:spTree>
    <p:extLst>
      <p:ext uri="{BB962C8B-B14F-4D97-AF65-F5344CB8AC3E}">
        <p14:creationId xmlns:p14="http://schemas.microsoft.com/office/powerpoint/2010/main" val="485254675"/>
      </p:ext>
    </p:ext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F04B31A0-4887-5B9B-6774-7D9BE95E28FC}"/>
              </a:ext>
            </a:extLst>
          </p:cNvPr>
          <p:cNvSpPr txBox="1"/>
          <p:nvPr/>
        </p:nvSpPr>
        <p:spPr>
          <a:xfrm>
            <a:off x="1769807" y="648929"/>
            <a:ext cx="6636774" cy="5247590"/>
          </a:xfrm>
          <a:prstGeom prst="rect">
            <a:avLst/>
          </a:prstGeom>
          <a:noFill/>
        </p:spPr>
        <p:txBody>
          <a:bodyPr wrap="square" rtlCol="0">
            <a:spAutoFit/>
          </a:bodyPr>
          <a:lstStyle/>
          <a:p>
            <a:pPr algn="ctr"/>
            <a:r>
              <a:rPr lang="es-ES" sz="2600" b="1" i="1" dirty="0">
                <a:effectLst>
                  <a:outerShdw blurRad="38100" dist="38100" dir="2700000" algn="tl">
                    <a:srgbClr val="000000">
                      <a:alpha val="43137"/>
                    </a:srgbClr>
                  </a:outerShdw>
                </a:effectLst>
                <a:latin typeface="Arial Narrow" panose="020B0606020202030204" pitchFamily="34" charset="0"/>
              </a:rPr>
              <a:t>“HAZME JUSTICIA, SEÑOR”</a:t>
            </a:r>
          </a:p>
          <a:p>
            <a:pPr algn="ctr"/>
            <a:r>
              <a:rPr lang="es-ES" sz="2400" b="1" dirty="0">
                <a:effectLst>
                  <a:outerShdw blurRad="38100" dist="38100" dir="2700000" algn="tl">
                    <a:srgbClr val="000000">
                      <a:alpha val="43137"/>
                    </a:srgbClr>
                  </a:outerShdw>
                </a:effectLst>
                <a:latin typeface="Arial Narrow" panose="020B0606020202030204" pitchFamily="34" charset="0"/>
              </a:rPr>
              <a:t>(Salmos.26: 1 – 12)</a:t>
            </a:r>
          </a:p>
          <a:p>
            <a:pPr algn="just"/>
            <a:r>
              <a:rPr lang="es-ES" sz="1900" b="1" u="sng" dirty="0">
                <a:effectLst>
                  <a:outerShdw blurRad="38100" dist="38100" dir="2700000" algn="tl">
                    <a:srgbClr val="000000">
                      <a:alpha val="43137"/>
                    </a:srgbClr>
                  </a:outerShdw>
                </a:effectLst>
                <a:latin typeface="Arial Narrow" panose="020B0606020202030204" pitchFamily="34" charset="0"/>
              </a:rPr>
              <a:t>INTRODUCCIÓN</a:t>
            </a:r>
            <a:r>
              <a:rPr lang="es-ES" sz="1900" b="1" dirty="0">
                <a:effectLst>
                  <a:outerShdw blurRad="38100" dist="38100" dir="2700000" algn="tl">
                    <a:srgbClr val="000000">
                      <a:alpha val="43137"/>
                    </a:srgbClr>
                  </a:outerShdw>
                </a:effectLst>
                <a:latin typeface="Arial Narrow" panose="020B0606020202030204" pitchFamily="34" charset="0"/>
              </a:rPr>
              <a:t>:</a:t>
            </a:r>
          </a:p>
          <a:p>
            <a:pPr marL="457200" indent="-280988" algn="just">
              <a:buFont typeface="+mj-lt"/>
              <a:buAutoNum type="alphaUcPeriod"/>
            </a:pPr>
            <a:r>
              <a:rPr lang="es-ES" sz="1900" dirty="0">
                <a:latin typeface="Arial Narrow" panose="020B0606020202030204" pitchFamily="34" charset="0"/>
              </a:rPr>
              <a:t>Hay una gran similitud entre el </a:t>
            </a:r>
            <a:r>
              <a:rPr lang="es-ES" sz="1900" b="1" dirty="0">
                <a:latin typeface="Arial Narrow" panose="020B0606020202030204" pitchFamily="34" charset="0"/>
              </a:rPr>
              <a:t>(Salm.25)</a:t>
            </a:r>
            <a:r>
              <a:rPr lang="es-ES" sz="1900" dirty="0">
                <a:latin typeface="Arial Narrow" panose="020B0606020202030204" pitchFamily="34" charset="0"/>
              </a:rPr>
              <a:t> y el </a:t>
            </a:r>
            <a:r>
              <a:rPr lang="es-ES" sz="1900" b="1" dirty="0">
                <a:latin typeface="Arial Narrow" panose="020B0606020202030204" pitchFamily="34" charset="0"/>
              </a:rPr>
              <a:t>(Salm.26)</a:t>
            </a:r>
            <a:r>
              <a:rPr lang="es-ES" sz="1900" dirty="0">
                <a:latin typeface="Arial Narrow" panose="020B0606020202030204" pitchFamily="34" charset="0"/>
              </a:rPr>
              <a:t>, ambos expresan una quieta confianza en Dios, ambos expresan la integridad personal en la vida del Salmista…</a:t>
            </a:r>
          </a:p>
          <a:p>
            <a:pPr marL="457200" indent="-280988" algn="just">
              <a:buFont typeface="+mj-lt"/>
              <a:buAutoNum type="alphaUcPeriod"/>
            </a:pPr>
            <a:r>
              <a:rPr lang="es-ES" sz="1900" dirty="0">
                <a:latin typeface="Arial Narrow" panose="020B0606020202030204" pitchFamily="34" charset="0"/>
              </a:rPr>
              <a:t>David menciona en los primeros reglones de esta composición antigua que él ha sido víctima de un trato inmerecido, pero también menciona su determinación de confiar en su Señor sin vacilación…</a:t>
            </a:r>
          </a:p>
          <a:p>
            <a:pPr marL="633413" indent="-279400" algn="just">
              <a:buFont typeface="+mj-lt"/>
              <a:buAutoNum type="arabicPeriod"/>
            </a:pPr>
            <a:r>
              <a:rPr lang="es-ES" sz="1900" dirty="0">
                <a:latin typeface="Arial Narrow" panose="020B0606020202030204" pitchFamily="34" charset="0"/>
              </a:rPr>
              <a:t>Este salmo es el primero de tres </a:t>
            </a:r>
            <a:r>
              <a:rPr lang="es-ES" sz="1900" b="1" dirty="0">
                <a:latin typeface="Arial Narrow" panose="020B0606020202030204" pitchFamily="34" charset="0"/>
              </a:rPr>
              <a:t>(26 – 28)</a:t>
            </a:r>
            <a:r>
              <a:rPr lang="es-ES" sz="1900" dirty="0">
                <a:latin typeface="Arial Narrow" panose="020B0606020202030204" pitchFamily="34" charset="0"/>
              </a:rPr>
              <a:t> donde el enfoque es David atravesando ataques personales, pero en medio de esta situación él decide acudir a la casa del Señor para admirar la gloria de Dios, y buscar su justicia. </a:t>
            </a:r>
          </a:p>
          <a:p>
            <a:pPr marL="633413" indent="-279400" algn="just">
              <a:buFont typeface="+mj-lt"/>
              <a:buAutoNum type="arabicPeriod"/>
            </a:pPr>
            <a:r>
              <a:rPr lang="es-ES" sz="1900" dirty="0">
                <a:latin typeface="Arial Narrow" panose="020B0606020202030204" pitchFamily="34" charset="0"/>
              </a:rPr>
              <a:t>El Salmo destaca la importancia de la integridad y la inocencia del salmista {David}</a:t>
            </a:r>
          </a:p>
          <a:p>
            <a:pPr algn="just"/>
            <a:endParaRPr lang="es-ES" sz="1000" dirty="0">
              <a:latin typeface="Arial Narrow" panose="020B0606020202030204" pitchFamily="34" charset="0"/>
            </a:endParaRPr>
          </a:p>
          <a:p>
            <a:pPr marL="342900" indent="-342900" algn="just">
              <a:buFont typeface="Wingdings" panose="05000000000000000000" pitchFamily="2" charset="2"/>
              <a:buChar char="v"/>
            </a:pPr>
            <a:r>
              <a:rPr lang="es-ES" sz="1900" dirty="0">
                <a:latin typeface="Arial Narrow" panose="020B0606020202030204" pitchFamily="34" charset="0"/>
              </a:rPr>
              <a:t>Con esto en mente observemos de cerca las palabras del salmista…</a:t>
            </a:r>
          </a:p>
        </p:txBody>
      </p:sp>
      <p:sp>
        <p:nvSpPr>
          <p:cNvPr id="5" name="Rectángulo: esquinas redondeadas 4">
            <a:extLst>
              <a:ext uri="{FF2B5EF4-FFF2-40B4-BE49-F238E27FC236}">
                <a16:creationId xmlns:a16="http://schemas.microsoft.com/office/drawing/2014/main" id="{E2B536A8-B651-5723-565A-CA1311F0A11B}"/>
              </a:ext>
            </a:extLst>
          </p:cNvPr>
          <p:cNvSpPr/>
          <p:nvPr/>
        </p:nvSpPr>
        <p:spPr>
          <a:xfrm>
            <a:off x="8406581" y="2286001"/>
            <a:ext cx="3657601" cy="4247534"/>
          </a:xfrm>
          <a:prstGeom prst="round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just" rtl="0"/>
            <a:r>
              <a:rPr kumimoji="0" lang="en-US" sz="1900" b="0" i="1" u="none" strike="noStrike" kern="1200" cap="none" spc="0" normalizeH="0" baseline="0" noProof="0" dirty="0">
                <a:ln>
                  <a:noFill/>
                </a:ln>
                <a:solidFill>
                  <a:srgbClr val="218282"/>
                </a:solidFill>
                <a:effectLst>
                  <a:outerShdw blurRad="38100" dist="38100" dir="2700000" algn="tl">
                    <a:srgbClr val="000000">
                      <a:alpha val="43137"/>
                    </a:srgbClr>
                  </a:outerShdw>
                </a:effectLst>
                <a:uLnTx/>
                <a:uFillTx/>
                <a:latin typeface="Times New Roman" panose="02020603050405020304" pitchFamily="18" charset="0"/>
                <a:cs typeface="Times New Roman" panose="02020603050405020304" pitchFamily="18" charset="0"/>
              </a:rPr>
              <a:t>1</a:t>
            </a:r>
            <a:r>
              <a:rPr lang="es-ES" sz="1900" b="0" i="1" u="none" strike="noStrike" baseline="0" dirty="0">
                <a:solidFill>
                  <a:srgbClr val="292F33"/>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Júzgame, oh Jehová, porque yo en mi integridad he andado; He confiado asimismo en Jehová sin titubear. </a:t>
            </a:r>
            <a:r>
              <a:rPr lang="en-US" sz="1900" b="0" i="1" u="none" strike="noStrike" baseline="0" dirty="0">
                <a:solidFill>
                  <a:srgbClr val="218282"/>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2</a:t>
            </a:r>
            <a:r>
              <a:rPr lang="en-US" sz="1900" b="0" i="1" u="none" strike="noStrike" baseline="0" dirty="0">
                <a:solidFill>
                  <a:srgbClr val="292F33"/>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1900" b="0" i="1" u="none" strike="noStrike" baseline="0" dirty="0" err="1">
                <a:solidFill>
                  <a:srgbClr val="292F33"/>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Escudríñame</a:t>
            </a:r>
            <a:r>
              <a:rPr lang="en-US" sz="1900" b="0" i="1" u="none" strike="noStrike" baseline="0" dirty="0">
                <a:solidFill>
                  <a:srgbClr val="292F33"/>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oh </a:t>
            </a:r>
            <a:r>
              <a:rPr lang="en-US" sz="1900" b="0" i="1" u="none" strike="noStrike" baseline="0" dirty="0" err="1">
                <a:solidFill>
                  <a:srgbClr val="292F33"/>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Jehová</a:t>
            </a:r>
            <a:r>
              <a:rPr lang="en-US" sz="1900" b="0" i="1" u="none" strike="noStrike" baseline="0" dirty="0">
                <a:solidFill>
                  <a:srgbClr val="292F33"/>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y pruébame; </a:t>
            </a:r>
            <a:r>
              <a:rPr lang="es-ES" sz="1900" b="0" i="1" u="none" strike="noStrike" baseline="0" dirty="0">
                <a:solidFill>
                  <a:srgbClr val="292F33"/>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Examina mis íntimos pensamientos y mi corazón. </a:t>
            </a:r>
            <a:r>
              <a:rPr lang="es-ES" sz="1900" b="0" i="1" u="none" strike="noStrike" baseline="0" dirty="0">
                <a:solidFill>
                  <a:srgbClr val="218282"/>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3</a:t>
            </a:r>
            <a:r>
              <a:rPr lang="es-ES" sz="1900" b="0" i="1" u="none" strike="noStrike" baseline="0" dirty="0">
                <a:solidFill>
                  <a:srgbClr val="292F33"/>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Porque tu misericordia está delante de mis ojos, y ando en tu verdad. </a:t>
            </a:r>
            <a:r>
              <a:rPr lang="es-ES" sz="1900" b="0" i="1" u="none" strike="noStrike" baseline="0" dirty="0">
                <a:solidFill>
                  <a:srgbClr val="218282"/>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4</a:t>
            </a:r>
            <a:r>
              <a:rPr lang="es-ES" sz="1900" b="0" i="1" u="none" strike="noStrike" baseline="0" dirty="0">
                <a:solidFill>
                  <a:srgbClr val="292F33"/>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No me he sentado con hombres hipócritas, ni entré con los que andan simuladamente. </a:t>
            </a:r>
            <a:endParaRPr lang="es-NI" sz="1900"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6" name="Rectángulo: esquinas redondeadas 5">
            <a:extLst>
              <a:ext uri="{FF2B5EF4-FFF2-40B4-BE49-F238E27FC236}">
                <a16:creationId xmlns:a16="http://schemas.microsoft.com/office/drawing/2014/main" id="{8FB744FD-5E2D-6786-22F0-B8ABBA342080}"/>
              </a:ext>
            </a:extLst>
          </p:cNvPr>
          <p:cNvSpPr/>
          <p:nvPr/>
        </p:nvSpPr>
        <p:spPr>
          <a:xfrm>
            <a:off x="8406582" y="2286001"/>
            <a:ext cx="3657600" cy="4247534"/>
          </a:xfrm>
          <a:prstGeom prst="round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s-ES" sz="1900" b="0" i="1" u="none" strike="noStrike" baseline="0" dirty="0">
                <a:solidFill>
                  <a:srgbClr val="218282"/>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5</a:t>
            </a:r>
            <a:r>
              <a:rPr lang="es-ES" sz="1900" b="0" i="1" u="none" strike="noStrike" baseline="0" dirty="0">
                <a:solidFill>
                  <a:srgbClr val="292F33"/>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Aborrecí la reunión de los malignos, y con los impíos nunca me senté. </a:t>
            </a:r>
            <a:r>
              <a:rPr lang="es-ES" sz="1900" b="0" i="1" u="none" strike="noStrike" baseline="0" dirty="0">
                <a:solidFill>
                  <a:srgbClr val="218282"/>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6</a:t>
            </a:r>
            <a:r>
              <a:rPr lang="es-ES" sz="1900" b="0" i="1" u="none" strike="noStrike" baseline="0" dirty="0">
                <a:solidFill>
                  <a:srgbClr val="292F33"/>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Lavaré en inocencia mis manos, y así andaré alrededor de tu altar, oh Jehová, </a:t>
            </a:r>
            <a:r>
              <a:rPr lang="es-ES" sz="1900" b="0" i="1" u="none" strike="noStrike" baseline="0" dirty="0">
                <a:solidFill>
                  <a:srgbClr val="218282"/>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7</a:t>
            </a:r>
            <a:r>
              <a:rPr lang="es-ES" sz="1900" b="0" i="1" u="none" strike="noStrike" baseline="0" dirty="0">
                <a:solidFill>
                  <a:srgbClr val="292F33"/>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Para exclamar con voz de acción de gracias, y para contar todas tus </a:t>
            </a:r>
            <a:r>
              <a:rPr lang="es-ES" sz="1900" i="1" dirty="0">
                <a:solidFill>
                  <a:srgbClr val="292F33"/>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maravillas. 8  Jehová, la habitación de tu casa he amado, y el lugar de la morada de tu gloria. </a:t>
            </a:r>
          </a:p>
        </p:txBody>
      </p:sp>
      <p:sp>
        <p:nvSpPr>
          <p:cNvPr id="7" name="Rectángulo: esquinas redondeadas 6">
            <a:extLst>
              <a:ext uri="{FF2B5EF4-FFF2-40B4-BE49-F238E27FC236}">
                <a16:creationId xmlns:a16="http://schemas.microsoft.com/office/drawing/2014/main" id="{B843CC90-1D08-3015-8F17-E6A3C2AB863F}"/>
              </a:ext>
            </a:extLst>
          </p:cNvPr>
          <p:cNvSpPr/>
          <p:nvPr/>
        </p:nvSpPr>
        <p:spPr>
          <a:xfrm>
            <a:off x="8406581" y="2286001"/>
            <a:ext cx="3657601" cy="4247534"/>
          </a:xfrm>
          <a:prstGeom prst="round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just" rtl="0"/>
            <a:r>
              <a:rPr lang="es-ES" sz="1900" b="1" i="1" u="none" strike="noStrike" baseline="0" dirty="0">
                <a:solidFill>
                  <a:srgbClr val="8D722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9</a:t>
            </a:r>
            <a:r>
              <a:rPr lang="es-ES" sz="1900" b="0" i="1" u="none" strike="noStrike" baseline="0" dirty="0">
                <a:solidFill>
                  <a:srgbClr val="292F33"/>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No arrebates con los pecadores mi alma, ni mi vida con hombres sanguinarios, </a:t>
            </a:r>
            <a:r>
              <a:rPr lang="es-ES" sz="1900" b="0" i="1" u="none" strike="noStrike" baseline="0" dirty="0">
                <a:solidFill>
                  <a:srgbClr val="218282"/>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10</a:t>
            </a:r>
            <a:r>
              <a:rPr lang="es-ES" sz="1900" b="0" i="1" u="none" strike="noStrike" baseline="0" dirty="0">
                <a:solidFill>
                  <a:srgbClr val="292F33"/>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En cuyas manos está el mal, y su diestra está llena de sobornos. </a:t>
            </a:r>
            <a:r>
              <a:rPr lang="es-ES" sz="1900" b="0" i="1" u="none" strike="noStrike" baseline="0" dirty="0">
                <a:solidFill>
                  <a:srgbClr val="218282"/>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11</a:t>
            </a:r>
            <a:r>
              <a:rPr lang="es-ES" sz="1900" b="0" i="1" u="none" strike="noStrike" baseline="0" dirty="0">
                <a:solidFill>
                  <a:srgbClr val="292F33"/>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Mas yo andaré en mi integridad; Redímeme, y ten misericordia de mí. </a:t>
            </a:r>
            <a:r>
              <a:rPr lang="es-ES" sz="1900" b="0" i="1" u="none" strike="noStrike" baseline="0" dirty="0">
                <a:solidFill>
                  <a:srgbClr val="218282"/>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12</a:t>
            </a:r>
            <a:r>
              <a:rPr lang="es-ES" sz="1900" b="0" i="1" u="none" strike="noStrike" baseline="0" dirty="0">
                <a:solidFill>
                  <a:srgbClr val="292F33"/>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Mi pie ha estado en rectitud; En las congregaciones bendeciré a Jehová.</a:t>
            </a:r>
            <a:endParaRPr lang="es-NI" sz="1900"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34988205"/>
      </p:ext>
    </p:ext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 calcmode="lin" valueType="num">
                                      <p:cBhvr>
                                        <p:cTn id="14" dur="500" fill="hold"/>
                                        <p:tgtEl>
                                          <p:spTgt spid="4">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4">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4" presetClass="entr" presetSubtype="1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randombar(horizontal)">
                                      <p:cBhvr>
                                        <p:cTn id="21" dur="500"/>
                                        <p:tgtEl>
                                          <p:spTgt spid="5"/>
                                        </p:tgtEl>
                                      </p:cBhvr>
                                    </p:animEffect>
                                  </p:childTnLst>
                                </p:cTn>
                              </p:par>
                            </p:childTnLst>
                          </p:cTn>
                        </p:par>
                      </p:childTnLst>
                    </p:cTn>
                  </p:par>
                  <p:par>
                    <p:cTn id="22" fill="hold">
                      <p:stCondLst>
                        <p:cond delay="indefinite"/>
                      </p:stCondLst>
                      <p:childTnLst>
                        <p:par>
                          <p:cTn id="23" fill="hold">
                            <p:stCondLst>
                              <p:cond delay="0"/>
                            </p:stCondLst>
                            <p:childTnLst>
                              <p:par>
                                <p:cTn id="24" presetID="14" presetClass="entr" presetSubtype="10" fill="hold" grpId="0" nodeType="click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randombar(horizontal)">
                                      <p:cBhvr>
                                        <p:cTn id="26" dur="500"/>
                                        <p:tgtEl>
                                          <p:spTgt spid="6"/>
                                        </p:tgtEl>
                                      </p:cBhvr>
                                    </p:animEffect>
                                  </p:childTnLst>
                                </p:cTn>
                              </p:par>
                            </p:childTnLst>
                          </p:cTn>
                        </p:par>
                      </p:childTnLst>
                    </p:cTn>
                  </p:par>
                  <p:par>
                    <p:cTn id="27" fill="hold">
                      <p:stCondLst>
                        <p:cond delay="indefinite"/>
                      </p:stCondLst>
                      <p:childTnLst>
                        <p:par>
                          <p:cTn id="28" fill="hold">
                            <p:stCondLst>
                              <p:cond delay="0"/>
                            </p:stCondLst>
                            <p:childTnLst>
                              <p:par>
                                <p:cTn id="29" presetID="14" presetClass="entr" presetSubtype="10"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randombar(horizontal)">
                                      <p:cBhvr>
                                        <p:cTn id="31" dur="500"/>
                                        <p:tgtEl>
                                          <p:spTgt spid="7"/>
                                        </p:tgtEl>
                                      </p:cBhvr>
                                    </p:animEffect>
                                  </p:childTnLst>
                                </p:cTn>
                              </p:par>
                            </p:childTnLst>
                          </p:cTn>
                        </p:par>
                      </p:childTnLst>
                    </p:cTn>
                  </p:par>
                  <p:par>
                    <p:cTn id="32" fill="hold">
                      <p:stCondLst>
                        <p:cond delay="indefinite"/>
                      </p:stCondLst>
                      <p:childTnLst>
                        <p:par>
                          <p:cTn id="33" fill="hold">
                            <p:stCondLst>
                              <p:cond delay="0"/>
                            </p:stCondLst>
                            <p:childTnLst>
                              <p:par>
                                <p:cTn id="34" presetID="53" presetClass="entr" presetSubtype="16" fill="hold" nodeType="clickEffect">
                                  <p:stCondLst>
                                    <p:cond delay="0"/>
                                  </p:stCondLst>
                                  <p:childTnLst>
                                    <p:set>
                                      <p:cBhvr>
                                        <p:cTn id="35" dur="1" fill="hold">
                                          <p:stCondLst>
                                            <p:cond delay="0"/>
                                          </p:stCondLst>
                                        </p:cTn>
                                        <p:tgtEl>
                                          <p:spTgt spid="4">
                                            <p:txEl>
                                              <p:pRg st="2" end="2"/>
                                            </p:txEl>
                                          </p:spTgt>
                                        </p:tgtEl>
                                        <p:attrNameLst>
                                          <p:attrName>style.visibility</p:attrName>
                                        </p:attrNameLst>
                                      </p:cBhvr>
                                      <p:to>
                                        <p:strVal val="visible"/>
                                      </p:to>
                                    </p:set>
                                    <p:anim calcmode="lin" valueType="num">
                                      <p:cBhvr>
                                        <p:cTn id="36" dur="500" fill="hold"/>
                                        <p:tgtEl>
                                          <p:spTgt spid="4">
                                            <p:txEl>
                                              <p:pRg st="2" end="2"/>
                                            </p:txEl>
                                          </p:spTgt>
                                        </p:tgtEl>
                                        <p:attrNameLst>
                                          <p:attrName>ppt_w</p:attrName>
                                        </p:attrNameLst>
                                      </p:cBhvr>
                                      <p:tavLst>
                                        <p:tav tm="0">
                                          <p:val>
                                            <p:fltVal val="0"/>
                                          </p:val>
                                        </p:tav>
                                        <p:tav tm="100000">
                                          <p:val>
                                            <p:strVal val="#ppt_w"/>
                                          </p:val>
                                        </p:tav>
                                      </p:tavLst>
                                    </p:anim>
                                    <p:anim calcmode="lin" valueType="num">
                                      <p:cBhvr>
                                        <p:cTn id="37" dur="500" fill="hold"/>
                                        <p:tgtEl>
                                          <p:spTgt spid="4">
                                            <p:txEl>
                                              <p:pRg st="2" end="2"/>
                                            </p:txEl>
                                          </p:spTgt>
                                        </p:tgtEl>
                                        <p:attrNameLst>
                                          <p:attrName>ppt_h</p:attrName>
                                        </p:attrNameLst>
                                      </p:cBhvr>
                                      <p:tavLst>
                                        <p:tav tm="0">
                                          <p:val>
                                            <p:fltVal val="0"/>
                                          </p:val>
                                        </p:tav>
                                        <p:tav tm="100000">
                                          <p:val>
                                            <p:strVal val="#ppt_h"/>
                                          </p:val>
                                        </p:tav>
                                      </p:tavLst>
                                    </p:anim>
                                    <p:animEffect transition="in" filter="fade">
                                      <p:cBhvr>
                                        <p:cTn id="38" dur="500"/>
                                        <p:tgtEl>
                                          <p:spTgt spid="4">
                                            <p:txEl>
                                              <p:pRg st="2" end="2"/>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53" presetClass="entr" presetSubtype="16" fill="hold" nodeType="clickEffect">
                                  <p:stCondLst>
                                    <p:cond delay="0"/>
                                  </p:stCondLst>
                                  <p:childTnLst>
                                    <p:set>
                                      <p:cBhvr>
                                        <p:cTn id="42" dur="1" fill="hold">
                                          <p:stCondLst>
                                            <p:cond delay="0"/>
                                          </p:stCondLst>
                                        </p:cTn>
                                        <p:tgtEl>
                                          <p:spTgt spid="4">
                                            <p:txEl>
                                              <p:pRg st="3" end="3"/>
                                            </p:txEl>
                                          </p:spTgt>
                                        </p:tgtEl>
                                        <p:attrNameLst>
                                          <p:attrName>style.visibility</p:attrName>
                                        </p:attrNameLst>
                                      </p:cBhvr>
                                      <p:to>
                                        <p:strVal val="visible"/>
                                      </p:to>
                                    </p:set>
                                    <p:anim calcmode="lin" valueType="num">
                                      <p:cBhvr>
                                        <p:cTn id="43" dur="500" fill="hold"/>
                                        <p:tgtEl>
                                          <p:spTgt spid="4">
                                            <p:txEl>
                                              <p:pRg st="3" end="3"/>
                                            </p:txEl>
                                          </p:spTgt>
                                        </p:tgtEl>
                                        <p:attrNameLst>
                                          <p:attrName>ppt_w</p:attrName>
                                        </p:attrNameLst>
                                      </p:cBhvr>
                                      <p:tavLst>
                                        <p:tav tm="0">
                                          <p:val>
                                            <p:fltVal val="0"/>
                                          </p:val>
                                        </p:tav>
                                        <p:tav tm="100000">
                                          <p:val>
                                            <p:strVal val="#ppt_w"/>
                                          </p:val>
                                        </p:tav>
                                      </p:tavLst>
                                    </p:anim>
                                    <p:anim calcmode="lin" valueType="num">
                                      <p:cBhvr>
                                        <p:cTn id="44" dur="500" fill="hold"/>
                                        <p:tgtEl>
                                          <p:spTgt spid="4">
                                            <p:txEl>
                                              <p:pRg st="3" end="3"/>
                                            </p:txEl>
                                          </p:spTgt>
                                        </p:tgtEl>
                                        <p:attrNameLst>
                                          <p:attrName>ppt_h</p:attrName>
                                        </p:attrNameLst>
                                      </p:cBhvr>
                                      <p:tavLst>
                                        <p:tav tm="0">
                                          <p:val>
                                            <p:fltVal val="0"/>
                                          </p:val>
                                        </p:tav>
                                        <p:tav tm="100000">
                                          <p:val>
                                            <p:strVal val="#ppt_h"/>
                                          </p:val>
                                        </p:tav>
                                      </p:tavLst>
                                    </p:anim>
                                    <p:animEffect transition="in" filter="fade">
                                      <p:cBhvr>
                                        <p:cTn id="45" dur="500"/>
                                        <p:tgtEl>
                                          <p:spTgt spid="4">
                                            <p:txEl>
                                              <p:pRg st="3" end="3"/>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53" presetClass="entr" presetSubtype="16" fill="hold" nodeType="clickEffect">
                                  <p:stCondLst>
                                    <p:cond delay="0"/>
                                  </p:stCondLst>
                                  <p:childTnLst>
                                    <p:set>
                                      <p:cBhvr>
                                        <p:cTn id="49" dur="1" fill="hold">
                                          <p:stCondLst>
                                            <p:cond delay="0"/>
                                          </p:stCondLst>
                                        </p:cTn>
                                        <p:tgtEl>
                                          <p:spTgt spid="4">
                                            <p:txEl>
                                              <p:pRg st="4" end="4"/>
                                            </p:txEl>
                                          </p:spTgt>
                                        </p:tgtEl>
                                        <p:attrNameLst>
                                          <p:attrName>style.visibility</p:attrName>
                                        </p:attrNameLst>
                                      </p:cBhvr>
                                      <p:to>
                                        <p:strVal val="visible"/>
                                      </p:to>
                                    </p:set>
                                    <p:anim calcmode="lin" valueType="num">
                                      <p:cBhvr>
                                        <p:cTn id="50" dur="500" fill="hold"/>
                                        <p:tgtEl>
                                          <p:spTgt spid="4">
                                            <p:txEl>
                                              <p:pRg st="4" end="4"/>
                                            </p:txEl>
                                          </p:spTgt>
                                        </p:tgtEl>
                                        <p:attrNameLst>
                                          <p:attrName>ppt_w</p:attrName>
                                        </p:attrNameLst>
                                      </p:cBhvr>
                                      <p:tavLst>
                                        <p:tav tm="0">
                                          <p:val>
                                            <p:fltVal val="0"/>
                                          </p:val>
                                        </p:tav>
                                        <p:tav tm="100000">
                                          <p:val>
                                            <p:strVal val="#ppt_w"/>
                                          </p:val>
                                        </p:tav>
                                      </p:tavLst>
                                    </p:anim>
                                    <p:anim calcmode="lin" valueType="num">
                                      <p:cBhvr>
                                        <p:cTn id="51" dur="500" fill="hold"/>
                                        <p:tgtEl>
                                          <p:spTgt spid="4">
                                            <p:txEl>
                                              <p:pRg st="4" end="4"/>
                                            </p:txEl>
                                          </p:spTgt>
                                        </p:tgtEl>
                                        <p:attrNameLst>
                                          <p:attrName>ppt_h</p:attrName>
                                        </p:attrNameLst>
                                      </p:cBhvr>
                                      <p:tavLst>
                                        <p:tav tm="0">
                                          <p:val>
                                            <p:fltVal val="0"/>
                                          </p:val>
                                        </p:tav>
                                        <p:tav tm="100000">
                                          <p:val>
                                            <p:strVal val="#ppt_h"/>
                                          </p:val>
                                        </p:tav>
                                      </p:tavLst>
                                    </p:anim>
                                    <p:animEffect transition="in" filter="fade">
                                      <p:cBhvr>
                                        <p:cTn id="52" dur="500"/>
                                        <p:tgtEl>
                                          <p:spTgt spid="4">
                                            <p:txEl>
                                              <p:pRg st="4" end="4"/>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nodeType="clickEffect">
                                  <p:stCondLst>
                                    <p:cond delay="0"/>
                                  </p:stCondLst>
                                  <p:childTnLst>
                                    <p:set>
                                      <p:cBhvr>
                                        <p:cTn id="56" dur="1" fill="hold">
                                          <p:stCondLst>
                                            <p:cond delay="0"/>
                                          </p:stCondLst>
                                        </p:cTn>
                                        <p:tgtEl>
                                          <p:spTgt spid="4">
                                            <p:txEl>
                                              <p:pRg st="5" end="5"/>
                                            </p:txEl>
                                          </p:spTgt>
                                        </p:tgtEl>
                                        <p:attrNameLst>
                                          <p:attrName>style.visibility</p:attrName>
                                        </p:attrNameLst>
                                      </p:cBhvr>
                                      <p:to>
                                        <p:strVal val="visible"/>
                                      </p:to>
                                    </p:set>
                                    <p:anim calcmode="lin" valueType="num">
                                      <p:cBhvr additive="base">
                                        <p:cTn id="57"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4" fill="hold" nodeType="clickEffect">
                                  <p:stCondLst>
                                    <p:cond delay="0"/>
                                  </p:stCondLst>
                                  <p:childTnLst>
                                    <p:set>
                                      <p:cBhvr>
                                        <p:cTn id="62" dur="1" fill="hold">
                                          <p:stCondLst>
                                            <p:cond delay="0"/>
                                          </p:stCondLst>
                                        </p:cTn>
                                        <p:tgtEl>
                                          <p:spTgt spid="4">
                                            <p:txEl>
                                              <p:pRg st="6" end="6"/>
                                            </p:txEl>
                                          </p:spTgt>
                                        </p:tgtEl>
                                        <p:attrNameLst>
                                          <p:attrName>style.visibility</p:attrName>
                                        </p:attrNameLst>
                                      </p:cBhvr>
                                      <p:to>
                                        <p:strVal val="visible"/>
                                      </p:to>
                                    </p:set>
                                    <p:anim calcmode="lin" valueType="num">
                                      <p:cBhvr additive="base">
                                        <p:cTn id="63"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64" dur="500" fill="hold"/>
                                        <p:tgtEl>
                                          <p:spTgt spid="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53" presetClass="entr" presetSubtype="16" fill="hold" nodeType="clickEffect">
                                  <p:stCondLst>
                                    <p:cond delay="0"/>
                                  </p:stCondLst>
                                  <p:childTnLst>
                                    <p:set>
                                      <p:cBhvr>
                                        <p:cTn id="68" dur="1" fill="hold">
                                          <p:stCondLst>
                                            <p:cond delay="0"/>
                                          </p:stCondLst>
                                        </p:cTn>
                                        <p:tgtEl>
                                          <p:spTgt spid="4">
                                            <p:txEl>
                                              <p:pRg st="8" end="8"/>
                                            </p:txEl>
                                          </p:spTgt>
                                        </p:tgtEl>
                                        <p:attrNameLst>
                                          <p:attrName>style.visibility</p:attrName>
                                        </p:attrNameLst>
                                      </p:cBhvr>
                                      <p:to>
                                        <p:strVal val="visible"/>
                                      </p:to>
                                    </p:set>
                                    <p:anim calcmode="lin" valueType="num">
                                      <p:cBhvr>
                                        <p:cTn id="69" dur="500" fill="hold"/>
                                        <p:tgtEl>
                                          <p:spTgt spid="4">
                                            <p:txEl>
                                              <p:pRg st="8" end="8"/>
                                            </p:txEl>
                                          </p:spTgt>
                                        </p:tgtEl>
                                        <p:attrNameLst>
                                          <p:attrName>ppt_w</p:attrName>
                                        </p:attrNameLst>
                                      </p:cBhvr>
                                      <p:tavLst>
                                        <p:tav tm="0">
                                          <p:val>
                                            <p:fltVal val="0"/>
                                          </p:val>
                                        </p:tav>
                                        <p:tav tm="100000">
                                          <p:val>
                                            <p:strVal val="#ppt_w"/>
                                          </p:val>
                                        </p:tav>
                                      </p:tavLst>
                                    </p:anim>
                                    <p:anim calcmode="lin" valueType="num">
                                      <p:cBhvr>
                                        <p:cTn id="70" dur="500" fill="hold"/>
                                        <p:tgtEl>
                                          <p:spTgt spid="4">
                                            <p:txEl>
                                              <p:pRg st="8" end="8"/>
                                            </p:txEl>
                                          </p:spTgt>
                                        </p:tgtEl>
                                        <p:attrNameLst>
                                          <p:attrName>ppt_h</p:attrName>
                                        </p:attrNameLst>
                                      </p:cBhvr>
                                      <p:tavLst>
                                        <p:tav tm="0">
                                          <p:val>
                                            <p:fltVal val="0"/>
                                          </p:val>
                                        </p:tav>
                                        <p:tav tm="100000">
                                          <p:val>
                                            <p:strVal val="#ppt_h"/>
                                          </p:val>
                                        </p:tav>
                                      </p:tavLst>
                                    </p:anim>
                                    <p:animEffect transition="in" filter="fade">
                                      <p:cBhvr>
                                        <p:cTn id="71" dur="500"/>
                                        <p:tgtEl>
                                          <p:spTgt spid="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4E4D09AE-4515-112F-0A80-0074D7B64D78}"/>
              </a:ext>
            </a:extLst>
          </p:cNvPr>
          <p:cNvSpPr txBox="1"/>
          <p:nvPr/>
        </p:nvSpPr>
        <p:spPr>
          <a:xfrm>
            <a:off x="1814052" y="810960"/>
            <a:ext cx="7226710" cy="5619552"/>
          </a:xfrm>
          <a:prstGeom prst="rect">
            <a:avLst/>
          </a:prstGeom>
          <a:noFill/>
        </p:spPr>
        <p:txBody>
          <a:bodyPr wrap="square" rtlCol="0">
            <a:spAutoFit/>
          </a:bodyPr>
          <a:lstStyle/>
          <a:p>
            <a:pPr marL="342900" lvl="0" indent="-342900" algn="just">
              <a:lnSpc>
                <a:spcPct val="115000"/>
              </a:lnSpc>
              <a:buFont typeface="+mj-lt"/>
              <a:buAutoNum type="romanUcPeriod"/>
            </a:pPr>
            <a:r>
              <a:rPr lang="es-ES" sz="2000" b="1" kern="100" dirty="0">
                <a:ln>
                  <a:noFill/>
                </a:ln>
                <a:solidFill>
                  <a:srgbClr val="000000"/>
                </a:solidFill>
                <a:effectLst>
                  <a:outerShdw blurRad="38100" dist="19050" dir="2700000" algn="tl">
                    <a:schemeClr val="dk1">
                      <a:alpha val="40000"/>
                    </a:schemeClr>
                  </a:outerShdw>
                </a:effectLst>
                <a:latin typeface="Arial Narrow" panose="020B0606020202030204" pitchFamily="34" charset="0"/>
                <a:ea typeface="Calibri" panose="020F0502020204030204" pitchFamily="34" charset="0"/>
                <a:cs typeface="Times New Roman" panose="02020603050405020304" pitchFamily="18" charset="0"/>
              </a:rPr>
              <a:t>DAVID TOMÓ EN SERIO SU SERVICIO Y ADORACIÓN ANTE DIOS.</a:t>
            </a:r>
            <a:endParaRPr lang="es-NI"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442913" lvl="0" indent="-266700" algn="just">
              <a:lnSpc>
                <a:spcPct val="115000"/>
              </a:lnSpc>
              <a:buFont typeface="+mj-lt"/>
              <a:buAutoNum type="alphaUcPeriod"/>
            </a:pPr>
            <a:r>
              <a:rPr lang="es-ES" sz="1900" kern="100" dirty="0">
                <a:effectLst/>
                <a:latin typeface="Arial Narrow" panose="020B0606020202030204" pitchFamily="34" charset="0"/>
                <a:ea typeface="Calibri" panose="020F0502020204030204" pitchFamily="34" charset="0"/>
                <a:cs typeface="Times New Roman" panose="02020603050405020304" pitchFamily="18" charset="0"/>
              </a:rPr>
              <a:t>EL RECONOCIMIENTO DE SÍ MISMO…</a:t>
            </a:r>
            <a:endParaRPr lang="es-NI" sz="1900" kern="100" dirty="0">
              <a:effectLst/>
              <a:latin typeface="Calibri" panose="020F0502020204030204" pitchFamily="34" charset="0"/>
              <a:ea typeface="Calibri" panose="020F0502020204030204" pitchFamily="34" charset="0"/>
              <a:cs typeface="Times New Roman" panose="02020603050405020304" pitchFamily="18" charset="0"/>
            </a:endParaRPr>
          </a:p>
          <a:p>
            <a:pPr marL="633413" lvl="0" indent="-279400" algn="just">
              <a:lnSpc>
                <a:spcPct val="115000"/>
              </a:lnSpc>
              <a:buFont typeface="+mj-lt"/>
              <a:buAutoNum type="arabicPeriod"/>
            </a:pPr>
            <a:r>
              <a:rPr lang="es-ES" sz="1900" kern="100" dirty="0">
                <a:effectLst/>
                <a:latin typeface="Arial Narrow" panose="020B0606020202030204" pitchFamily="34" charset="0"/>
                <a:ea typeface="Calibri" panose="020F0502020204030204" pitchFamily="34" charset="0"/>
                <a:cs typeface="Times New Roman" panose="02020603050405020304" pitchFamily="18" charset="0"/>
              </a:rPr>
              <a:t>Aunque David no era un hombre perfecto, se toma muy en serio el servicio y adoración a Dios.</a:t>
            </a:r>
            <a:endParaRPr lang="es-NI" sz="1900" kern="100" dirty="0">
              <a:latin typeface="Calibri" panose="020F0502020204030204" pitchFamily="34" charset="0"/>
              <a:ea typeface="Calibri" panose="020F0502020204030204" pitchFamily="34" charset="0"/>
              <a:cs typeface="Times New Roman" panose="02020603050405020304" pitchFamily="18" charset="0"/>
            </a:endParaRPr>
          </a:p>
          <a:p>
            <a:pPr marL="633413" lvl="0" indent="-279400" algn="just">
              <a:lnSpc>
                <a:spcPct val="115000"/>
              </a:lnSpc>
              <a:buFont typeface="+mj-lt"/>
              <a:buAutoNum type="arabicPeriod"/>
            </a:pPr>
            <a:r>
              <a:rPr lang="es-ES" sz="1900" kern="100" dirty="0">
                <a:effectLst/>
                <a:latin typeface="Arial Narrow" panose="020B0606020202030204" pitchFamily="34" charset="0"/>
                <a:ea typeface="Calibri" panose="020F0502020204030204" pitchFamily="34" charset="0"/>
                <a:cs typeface="Times New Roman" panose="02020603050405020304" pitchFamily="18" charset="0"/>
              </a:rPr>
              <a:t>Él deseaba ser una persona con la que Dios estuviera complacido.</a:t>
            </a:r>
            <a:endParaRPr lang="es-NI" sz="1900" kern="100" dirty="0">
              <a:latin typeface="Calibri" panose="020F0502020204030204" pitchFamily="34" charset="0"/>
              <a:ea typeface="Calibri" panose="020F0502020204030204" pitchFamily="34" charset="0"/>
              <a:cs typeface="Times New Roman" panose="02020603050405020304" pitchFamily="18" charset="0"/>
            </a:endParaRPr>
          </a:p>
          <a:p>
            <a:pPr marL="633413" lvl="0" indent="-279400" algn="just">
              <a:lnSpc>
                <a:spcPct val="115000"/>
              </a:lnSpc>
              <a:buFont typeface="+mj-lt"/>
              <a:buAutoNum type="arabicPeriod"/>
            </a:pPr>
            <a:r>
              <a:rPr lang="es-ES" sz="1900" kern="100" dirty="0">
                <a:effectLst/>
                <a:latin typeface="Arial Narrow" panose="020B0606020202030204" pitchFamily="34" charset="0"/>
                <a:ea typeface="Calibri" panose="020F0502020204030204" pitchFamily="34" charset="0"/>
                <a:cs typeface="Times New Roman" panose="02020603050405020304" pitchFamily="18" charset="0"/>
              </a:rPr>
              <a:t>El salmista nos enseña principios que podemos implementar en nuestras vidas para tener un testimonio agradable ante Dios.</a:t>
            </a:r>
            <a:endParaRPr lang="es-NI" sz="1900" kern="100" dirty="0">
              <a:effectLst/>
              <a:latin typeface="Calibri" panose="020F0502020204030204" pitchFamily="34" charset="0"/>
              <a:ea typeface="Calibri" panose="020F0502020204030204" pitchFamily="34" charset="0"/>
              <a:cs typeface="Times New Roman" panose="02020603050405020304" pitchFamily="18" charset="0"/>
            </a:endParaRPr>
          </a:p>
          <a:p>
            <a:pPr marL="722313" lvl="0" indent="-279400" algn="just">
              <a:lnSpc>
                <a:spcPct val="115000"/>
              </a:lnSpc>
              <a:buFont typeface="+mj-lt"/>
              <a:buAutoNum type="alphaLcParenR"/>
            </a:pPr>
            <a:r>
              <a:rPr lang="es-ES" sz="1900" kern="100" dirty="0">
                <a:effectLst/>
                <a:latin typeface="Arial Narrow" panose="020B0606020202030204" pitchFamily="34" charset="0"/>
                <a:ea typeface="Calibri" panose="020F0502020204030204" pitchFamily="34" charset="0"/>
                <a:cs typeface="Times New Roman" panose="02020603050405020304" pitchFamily="18" charset="0"/>
              </a:rPr>
              <a:t>Vidas que reflejen su estándar de rectitud moral y justicia.</a:t>
            </a:r>
            <a:endParaRPr lang="es-NI" sz="1900" kern="100" dirty="0">
              <a:latin typeface="Calibri" panose="020F0502020204030204" pitchFamily="34" charset="0"/>
              <a:ea typeface="Calibri" panose="020F0502020204030204" pitchFamily="34" charset="0"/>
              <a:cs typeface="Times New Roman" panose="02020603050405020304" pitchFamily="18" charset="0"/>
            </a:endParaRPr>
          </a:p>
          <a:p>
            <a:pPr marL="722313" lvl="0" indent="-279400" algn="just">
              <a:lnSpc>
                <a:spcPct val="115000"/>
              </a:lnSpc>
              <a:buFont typeface="+mj-lt"/>
              <a:buAutoNum type="alphaLcParenR"/>
            </a:pPr>
            <a:r>
              <a:rPr lang="es-ES" sz="1900" kern="100" dirty="0">
                <a:effectLst/>
                <a:latin typeface="Arial Narrow" panose="020B0606020202030204" pitchFamily="34" charset="0"/>
                <a:ea typeface="Calibri" panose="020F0502020204030204" pitchFamily="34" charset="0"/>
                <a:cs typeface="Times New Roman" panose="02020603050405020304" pitchFamily="18" charset="0"/>
              </a:rPr>
              <a:t>Vidas que reflejen el carácter piadoso de Dios. </a:t>
            </a:r>
            <a:endParaRPr lang="es-NI" sz="1900" kern="100" dirty="0">
              <a:effectLst/>
              <a:latin typeface="Calibri" panose="020F0502020204030204" pitchFamily="34" charset="0"/>
              <a:ea typeface="Calibri" panose="020F0502020204030204" pitchFamily="34" charset="0"/>
              <a:cs typeface="Times New Roman" panose="02020603050405020304" pitchFamily="18" charset="0"/>
            </a:endParaRPr>
          </a:p>
          <a:p>
            <a:pPr marL="442913" lvl="0" indent="-266700" algn="just">
              <a:lnSpc>
                <a:spcPct val="115000"/>
              </a:lnSpc>
              <a:buFont typeface="+mj-lt"/>
              <a:buAutoNum type="alphaUcPeriod" startAt="2"/>
            </a:pPr>
            <a:r>
              <a:rPr lang="es-ES" sz="1900" kern="100" dirty="0">
                <a:effectLst/>
                <a:latin typeface="Arial Narrow" panose="020B0606020202030204" pitchFamily="34" charset="0"/>
                <a:ea typeface="Calibri" panose="020F0502020204030204" pitchFamily="34" charset="0"/>
                <a:cs typeface="Times New Roman" panose="02020603050405020304" pitchFamily="18" charset="0"/>
              </a:rPr>
              <a:t>UNA PETICIÓN DE REINVIDICACIÓN…</a:t>
            </a:r>
            <a:endParaRPr lang="es-NI" sz="1900" kern="100" dirty="0">
              <a:latin typeface="Calibri" panose="020F0502020204030204" pitchFamily="34" charset="0"/>
              <a:ea typeface="Calibri" panose="020F0502020204030204" pitchFamily="34" charset="0"/>
              <a:cs typeface="Times New Roman" panose="02020603050405020304" pitchFamily="18" charset="0"/>
            </a:endParaRPr>
          </a:p>
          <a:p>
            <a:pPr marL="633413" lvl="0" indent="-279400" algn="just">
              <a:lnSpc>
                <a:spcPct val="115000"/>
              </a:lnSpc>
              <a:buFont typeface="+mj-lt"/>
              <a:buAutoNum type="arabicPeriod"/>
            </a:pPr>
            <a:r>
              <a:rPr lang="es-ES" sz="2000" kern="100" dirty="0">
                <a:effectLst/>
                <a:latin typeface="Arial Narrow" panose="020B0606020202030204" pitchFamily="34" charset="0"/>
                <a:ea typeface="Calibri" panose="020F0502020204030204" pitchFamily="34" charset="0"/>
                <a:cs typeface="Times New Roman" panose="02020603050405020304" pitchFamily="18" charset="0"/>
              </a:rPr>
              <a:t>Si reivindicar es “Reclamar algo a lo que se cree tener derecho”, ¿Por qué David pide ser reivindicado?</a:t>
            </a:r>
            <a:endParaRPr lang="es-NI" sz="2400" kern="100" dirty="0">
              <a:latin typeface="Calibri" panose="020F0502020204030204" pitchFamily="34" charset="0"/>
              <a:ea typeface="Calibri" panose="020F0502020204030204" pitchFamily="34" charset="0"/>
              <a:cs typeface="Times New Roman" panose="02020603050405020304" pitchFamily="18" charset="0"/>
            </a:endParaRPr>
          </a:p>
          <a:p>
            <a:pPr marL="633413" lvl="0" indent="-279400" algn="just">
              <a:lnSpc>
                <a:spcPct val="115000"/>
              </a:lnSpc>
              <a:buFont typeface="+mj-lt"/>
              <a:buAutoNum type="arabicPeriod"/>
            </a:pPr>
            <a:r>
              <a:rPr lang="es-ES" sz="2000" kern="100" dirty="0">
                <a:effectLst/>
                <a:latin typeface="Arial Narrow" panose="020B0606020202030204" pitchFamily="34" charset="0"/>
                <a:ea typeface="Calibri" panose="020F0502020204030204" pitchFamily="34" charset="0"/>
                <a:cs typeface="Times New Roman" panose="02020603050405020304" pitchFamily="18" charset="0"/>
              </a:rPr>
              <a:t>Es su vida integra lo que hace que el salmista pida a Dios su misericordia en medio de su angustia.</a:t>
            </a:r>
          </a:p>
          <a:p>
            <a:pPr marL="354013" lvl="0" algn="just">
              <a:lnSpc>
                <a:spcPct val="115000"/>
              </a:lnSpc>
            </a:pPr>
            <a:endParaRPr lang="es-NI"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176213" lvl="0" algn="just">
              <a:lnSpc>
                <a:spcPct val="115000"/>
              </a:lnSpc>
            </a:pPr>
            <a:endParaRPr lang="es-ES" sz="1900"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53866886"/>
      </p:ext>
    </p:ext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 calcmode="lin" valueType="num">
                                      <p:cBhvr>
                                        <p:cTn id="14" dur="500" fill="hold"/>
                                        <p:tgtEl>
                                          <p:spTgt spid="4">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4">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 calcmode="lin" valueType="num">
                                      <p:cBhvr additive="base">
                                        <p:cTn id="21"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4">
                                            <p:txEl>
                                              <p:pRg st="3" end="3"/>
                                            </p:txEl>
                                          </p:spTgt>
                                        </p:tgtEl>
                                        <p:attrNameLst>
                                          <p:attrName>style.visibility</p:attrName>
                                        </p:attrNameLst>
                                      </p:cBhvr>
                                      <p:to>
                                        <p:strVal val="visible"/>
                                      </p:to>
                                    </p:set>
                                    <p:anim calcmode="lin" valueType="num">
                                      <p:cBhvr additive="base">
                                        <p:cTn id="27"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4">
                                            <p:txEl>
                                              <p:pRg st="4" end="4"/>
                                            </p:txEl>
                                          </p:spTgt>
                                        </p:tgtEl>
                                        <p:attrNameLst>
                                          <p:attrName>style.visibility</p:attrName>
                                        </p:attrNameLst>
                                      </p:cBhvr>
                                      <p:to>
                                        <p:strVal val="visible"/>
                                      </p:to>
                                    </p:set>
                                    <p:anim calcmode="lin" valueType="num">
                                      <p:cBhvr additive="base">
                                        <p:cTn id="33"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16" presetClass="entr" presetSubtype="21" fill="hold" nodeType="clickEffect">
                                  <p:stCondLst>
                                    <p:cond delay="0"/>
                                  </p:stCondLst>
                                  <p:childTnLst>
                                    <p:set>
                                      <p:cBhvr>
                                        <p:cTn id="38" dur="1" fill="hold">
                                          <p:stCondLst>
                                            <p:cond delay="0"/>
                                          </p:stCondLst>
                                        </p:cTn>
                                        <p:tgtEl>
                                          <p:spTgt spid="4">
                                            <p:txEl>
                                              <p:pRg st="5" end="5"/>
                                            </p:txEl>
                                          </p:spTgt>
                                        </p:tgtEl>
                                        <p:attrNameLst>
                                          <p:attrName>style.visibility</p:attrName>
                                        </p:attrNameLst>
                                      </p:cBhvr>
                                      <p:to>
                                        <p:strVal val="visible"/>
                                      </p:to>
                                    </p:set>
                                    <p:animEffect transition="in" filter="barn(inVertical)">
                                      <p:cBhvr>
                                        <p:cTn id="39" dur="500"/>
                                        <p:tgtEl>
                                          <p:spTgt spid="4">
                                            <p:txEl>
                                              <p:pRg st="5" end="5"/>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6" presetClass="entr" presetSubtype="21" fill="hold" nodeType="clickEffect">
                                  <p:stCondLst>
                                    <p:cond delay="0"/>
                                  </p:stCondLst>
                                  <p:childTnLst>
                                    <p:set>
                                      <p:cBhvr>
                                        <p:cTn id="43" dur="1" fill="hold">
                                          <p:stCondLst>
                                            <p:cond delay="0"/>
                                          </p:stCondLst>
                                        </p:cTn>
                                        <p:tgtEl>
                                          <p:spTgt spid="4">
                                            <p:txEl>
                                              <p:pRg st="6" end="6"/>
                                            </p:txEl>
                                          </p:spTgt>
                                        </p:tgtEl>
                                        <p:attrNameLst>
                                          <p:attrName>style.visibility</p:attrName>
                                        </p:attrNameLst>
                                      </p:cBhvr>
                                      <p:to>
                                        <p:strVal val="visible"/>
                                      </p:to>
                                    </p:set>
                                    <p:animEffect transition="in" filter="barn(inVertical)">
                                      <p:cBhvr>
                                        <p:cTn id="44" dur="500"/>
                                        <p:tgtEl>
                                          <p:spTgt spid="4">
                                            <p:txEl>
                                              <p:pRg st="6" end="6"/>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4">
                                            <p:txEl>
                                              <p:pRg st="7" end="7"/>
                                            </p:txEl>
                                          </p:spTgt>
                                        </p:tgtEl>
                                        <p:attrNameLst>
                                          <p:attrName>style.visibility</p:attrName>
                                        </p:attrNameLst>
                                      </p:cBhvr>
                                      <p:to>
                                        <p:strVal val="visible"/>
                                      </p:to>
                                    </p:set>
                                    <p:anim calcmode="lin" valueType="num">
                                      <p:cBhvr>
                                        <p:cTn id="49" dur="500" fill="hold"/>
                                        <p:tgtEl>
                                          <p:spTgt spid="4">
                                            <p:txEl>
                                              <p:pRg st="7" end="7"/>
                                            </p:txEl>
                                          </p:spTgt>
                                        </p:tgtEl>
                                        <p:attrNameLst>
                                          <p:attrName>ppt_w</p:attrName>
                                        </p:attrNameLst>
                                      </p:cBhvr>
                                      <p:tavLst>
                                        <p:tav tm="0">
                                          <p:val>
                                            <p:fltVal val="0"/>
                                          </p:val>
                                        </p:tav>
                                        <p:tav tm="100000">
                                          <p:val>
                                            <p:strVal val="#ppt_w"/>
                                          </p:val>
                                        </p:tav>
                                      </p:tavLst>
                                    </p:anim>
                                    <p:anim calcmode="lin" valueType="num">
                                      <p:cBhvr>
                                        <p:cTn id="50" dur="500" fill="hold"/>
                                        <p:tgtEl>
                                          <p:spTgt spid="4">
                                            <p:txEl>
                                              <p:pRg st="7" end="7"/>
                                            </p:txEl>
                                          </p:spTgt>
                                        </p:tgtEl>
                                        <p:attrNameLst>
                                          <p:attrName>ppt_h</p:attrName>
                                        </p:attrNameLst>
                                      </p:cBhvr>
                                      <p:tavLst>
                                        <p:tav tm="0">
                                          <p:val>
                                            <p:fltVal val="0"/>
                                          </p:val>
                                        </p:tav>
                                        <p:tav tm="100000">
                                          <p:val>
                                            <p:strVal val="#ppt_h"/>
                                          </p:val>
                                        </p:tav>
                                      </p:tavLst>
                                    </p:anim>
                                    <p:animEffect transition="in" filter="fade">
                                      <p:cBhvr>
                                        <p:cTn id="51" dur="500"/>
                                        <p:tgtEl>
                                          <p:spTgt spid="4">
                                            <p:txEl>
                                              <p:pRg st="7" end="7"/>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2" presetClass="entr" presetSubtype="4" fill="hold" nodeType="clickEffect">
                                  <p:stCondLst>
                                    <p:cond delay="0"/>
                                  </p:stCondLst>
                                  <p:childTnLst>
                                    <p:set>
                                      <p:cBhvr>
                                        <p:cTn id="55" dur="1" fill="hold">
                                          <p:stCondLst>
                                            <p:cond delay="0"/>
                                          </p:stCondLst>
                                        </p:cTn>
                                        <p:tgtEl>
                                          <p:spTgt spid="4">
                                            <p:txEl>
                                              <p:pRg st="8" end="8"/>
                                            </p:txEl>
                                          </p:spTgt>
                                        </p:tgtEl>
                                        <p:attrNameLst>
                                          <p:attrName>style.visibility</p:attrName>
                                        </p:attrNameLst>
                                      </p:cBhvr>
                                      <p:to>
                                        <p:strVal val="visible"/>
                                      </p:to>
                                    </p:set>
                                    <p:anim calcmode="lin" valueType="num">
                                      <p:cBhvr additive="base">
                                        <p:cTn id="56" dur="500" fill="hold"/>
                                        <p:tgtEl>
                                          <p:spTgt spid="4">
                                            <p:txEl>
                                              <p:pRg st="8" end="8"/>
                                            </p:txEl>
                                          </p:spTgt>
                                        </p:tgtEl>
                                        <p:attrNameLst>
                                          <p:attrName>ppt_x</p:attrName>
                                        </p:attrNameLst>
                                      </p:cBhvr>
                                      <p:tavLst>
                                        <p:tav tm="0">
                                          <p:val>
                                            <p:strVal val="#ppt_x"/>
                                          </p:val>
                                        </p:tav>
                                        <p:tav tm="100000">
                                          <p:val>
                                            <p:strVal val="#ppt_x"/>
                                          </p:val>
                                        </p:tav>
                                      </p:tavLst>
                                    </p:anim>
                                    <p:anim calcmode="lin" valueType="num">
                                      <p:cBhvr additive="base">
                                        <p:cTn id="57" dur="500" fill="hold"/>
                                        <p:tgtEl>
                                          <p:spTgt spid="4">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2" presetClass="entr" presetSubtype="4" fill="hold" nodeType="clickEffect">
                                  <p:stCondLst>
                                    <p:cond delay="0"/>
                                  </p:stCondLst>
                                  <p:childTnLst>
                                    <p:set>
                                      <p:cBhvr>
                                        <p:cTn id="61" dur="1" fill="hold">
                                          <p:stCondLst>
                                            <p:cond delay="0"/>
                                          </p:stCondLst>
                                        </p:cTn>
                                        <p:tgtEl>
                                          <p:spTgt spid="4">
                                            <p:txEl>
                                              <p:pRg st="9" end="9"/>
                                            </p:txEl>
                                          </p:spTgt>
                                        </p:tgtEl>
                                        <p:attrNameLst>
                                          <p:attrName>style.visibility</p:attrName>
                                        </p:attrNameLst>
                                      </p:cBhvr>
                                      <p:to>
                                        <p:strVal val="visible"/>
                                      </p:to>
                                    </p:set>
                                    <p:anim calcmode="lin" valueType="num">
                                      <p:cBhvr additive="base">
                                        <p:cTn id="62" dur="500" fill="hold"/>
                                        <p:tgtEl>
                                          <p:spTgt spid="4">
                                            <p:txEl>
                                              <p:pRg st="9" end="9"/>
                                            </p:txEl>
                                          </p:spTgt>
                                        </p:tgtEl>
                                        <p:attrNameLst>
                                          <p:attrName>ppt_x</p:attrName>
                                        </p:attrNameLst>
                                      </p:cBhvr>
                                      <p:tavLst>
                                        <p:tav tm="0">
                                          <p:val>
                                            <p:strVal val="#ppt_x"/>
                                          </p:val>
                                        </p:tav>
                                        <p:tav tm="100000">
                                          <p:val>
                                            <p:strVal val="#ppt_x"/>
                                          </p:val>
                                        </p:tav>
                                      </p:tavLst>
                                    </p:anim>
                                    <p:anim calcmode="lin" valueType="num">
                                      <p:cBhvr additive="base">
                                        <p:cTn id="63" dur="500" fill="hold"/>
                                        <p:tgtEl>
                                          <p:spTgt spid="4">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632C023F-88CC-C32A-A8FE-C346707150C6}"/>
              </a:ext>
            </a:extLst>
          </p:cNvPr>
          <p:cNvSpPr txBox="1"/>
          <p:nvPr/>
        </p:nvSpPr>
        <p:spPr>
          <a:xfrm>
            <a:off x="1858296" y="221226"/>
            <a:ext cx="6636774" cy="6880794"/>
          </a:xfrm>
          <a:prstGeom prst="rect">
            <a:avLst/>
          </a:prstGeom>
          <a:noFill/>
        </p:spPr>
        <p:txBody>
          <a:bodyPr wrap="square" rtlCol="0">
            <a:spAutoFit/>
          </a:bodyPr>
          <a:lstStyle/>
          <a:p>
            <a:pPr marL="457200" marR="0" lvl="0" indent="-280988" algn="just" defTabSz="457200" rtl="0" eaLnBrk="1" fontAlgn="auto" latinLnBrk="0" hangingPunct="1">
              <a:lnSpc>
                <a:spcPct val="115000"/>
              </a:lnSpc>
              <a:spcBef>
                <a:spcPts val="0"/>
              </a:spcBef>
              <a:spcAft>
                <a:spcPts val="0"/>
              </a:spcAft>
              <a:buClrTx/>
              <a:buSzTx/>
              <a:buFont typeface="+mj-lt"/>
              <a:buAutoNum type="arabicPeriod" startAt="3"/>
              <a:tabLst/>
              <a:defRPr/>
            </a:pPr>
            <a:r>
              <a:rPr kumimoji="0" lang="es-ES" sz="1900" b="0" i="0" u="none" strike="noStrike" kern="1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Times New Roman" panose="02020603050405020304" pitchFamily="18" charset="0"/>
              </a:rPr>
              <a:t>Como muchos de los salmos de David, este cántico fue escrito en un tiempo de gran angustia.</a:t>
            </a:r>
            <a:endParaRPr kumimoji="0" lang="es-NI" sz="19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633413" marR="0" lvl="0" indent="-279400" algn="just" defTabSz="457200" rtl="0" eaLnBrk="1" fontAlgn="auto" latinLnBrk="0" hangingPunct="1">
              <a:lnSpc>
                <a:spcPct val="115000"/>
              </a:lnSpc>
              <a:spcBef>
                <a:spcPts val="0"/>
              </a:spcBef>
              <a:spcAft>
                <a:spcPts val="0"/>
              </a:spcAft>
              <a:buClrTx/>
              <a:buSzTx/>
              <a:buFont typeface="+mj-lt"/>
              <a:buAutoNum type="alphaLcParenR"/>
              <a:tabLst/>
              <a:defRPr/>
            </a:pPr>
            <a:r>
              <a:rPr kumimoji="0" lang="es-ES" sz="1900" b="0" i="0" u="none" strike="noStrike" kern="1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Times New Roman" panose="02020603050405020304" pitchFamily="18" charset="0"/>
              </a:rPr>
              <a:t>David suplicaba a Dios que lo juzgara, que lo vindicara, probablemente de sus enemigos.</a:t>
            </a:r>
            <a:endParaRPr lang="es-NI" sz="1900" kern="1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633413" marR="0" lvl="0" indent="-279400" algn="just" defTabSz="457200" rtl="0" eaLnBrk="1" fontAlgn="auto" latinLnBrk="0" hangingPunct="1">
              <a:lnSpc>
                <a:spcPct val="115000"/>
              </a:lnSpc>
              <a:spcBef>
                <a:spcPts val="0"/>
              </a:spcBef>
              <a:spcAft>
                <a:spcPts val="0"/>
              </a:spcAft>
              <a:buClrTx/>
              <a:buSzTx/>
              <a:buFont typeface="+mj-lt"/>
              <a:buAutoNum type="alphaLcParenR"/>
              <a:tabLst/>
              <a:defRPr/>
            </a:pPr>
            <a:r>
              <a:rPr kumimoji="0" lang="es-ES" sz="1900" b="0" i="0" u="none" strike="noStrike" kern="1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Times New Roman" panose="02020603050405020304" pitchFamily="18" charset="0"/>
              </a:rPr>
              <a:t>La solicitud conlleva la implicación de que el propio David no podía reivindicarse, ni hacerse justicia a sí mismo.</a:t>
            </a:r>
          </a:p>
          <a:p>
            <a:pPr marL="633413" marR="0" lvl="0" indent="-279400" algn="just" defTabSz="457200" rtl="0" eaLnBrk="1" fontAlgn="auto" latinLnBrk="0" hangingPunct="1">
              <a:lnSpc>
                <a:spcPct val="115000"/>
              </a:lnSpc>
              <a:spcBef>
                <a:spcPts val="0"/>
              </a:spcBef>
              <a:spcAft>
                <a:spcPts val="0"/>
              </a:spcAft>
              <a:buClrTx/>
              <a:buSzTx/>
              <a:buFont typeface="+mj-lt"/>
              <a:buAutoNum type="alphaLcParenR"/>
              <a:tabLst/>
              <a:defRPr/>
            </a:pPr>
            <a:r>
              <a:rPr lang="es-ES" sz="1900" kern="100" dirty="0">
                <a:effectLst/>
                <a:latin typeface="Arial Narrow" panose="020B0606020202030204" pitchFamily="34" charset="0"/>
                <a:ea typeface="Calibri" panose="020F0502020204030204" pitchFamily="34" charset="0"/>
                <a:cs typeface="Times New Roman" panose="02020603050405020304" pitchFamily="18" charset="0"/>
              </a:rPr>
              <a:t>“No es la reputación de David a los ojos de otras personas lo que le preocupa, sino la reputación de Dios la que desea”.</a:t>
            </a:r>
            <a:endParaRPr lang="es-NI" sz="1900" kern="100" dirty="0">
              <a:effectLst/>
              <a:latin typeface="Arial Narrow" panose="020B0606020202030204" pitchFamily="34" charset="0"/>
              <a:ea typeface="Calibri" panose="020F0502020204030204" pitchFamily="34" charset="0"/>
              <a:cs typeface="Times New Roman" panose="02020603050405020304" pitchFamily="18" charset="0"/>
            </a:endParaRPr>
          </a:p>
          <a:p>
            <a:pPr marL="457200" marR="206375" lvl="0" indent="-280988" algn="just">
              <a:lnSpc>
                <a:spcPct val="115000"/>
              </a:lnSpc>
              <a:buFont typeface="+mj-lt"/>
              <a:buAutoNum type="alphaUcPeriod" startAt="3"/>
            </a:pPr>
            <a:r>
              <a:rPr lang="es-ES" sz="1900" kern="100" dirty="0">
                <a:effectLst/>
                <a:latin typeface="Arial Narrow" panose="020B0606020202030204" pitchFamily="34" charset="0"/>
                <a:ea typeface="Calibri" panose="020F0502020204030204" pitchFamily="34" charset="0"/>
                <a:cs typeface="Times New Roman" panose="02020603050405020304" pitchFamily="18" charset="0"/>
              </a:rPr>
              <a:t>UNA PETICIÓN DE ESCUDRIÑARLE…</a:t>
            </a:r>
            <a:endParaRPr lang="es-NI" sz="1900" kern="100" dirty="0">
              <a:effectLst/>
              <a:latin typeface="Arial Narrow" panose="020B0606020202030204" pitchFamily="34" charset="0"/>
              <a:ea typeface="Calibri" panose="020F0502020204030204" pitchFamily="34" charset="0"/>
              <a:cs typeface="Times New Roman" panose="02020603050405020304" pitchFamily="18" charset="0"/>
            </a:endParaRPr>
          </a:p>
          <a:p>
            <a:pPr marL="633413" marR="206375" lvl="0" indent="-265113" algn="just">
              <a:lnSpc>
                <a:spcPct val="115000"/>
              </a:lnSpc>
              <a:buFont typeface="+mj-lt"/>
              <a:buAutoNum type="arabicPeriod"/>
            </a:pPr>
            <a:r>
              <a:rPr lang="es-ES" sz="1900" i="1" kern="100" dirty="0">
                <a:ln>
                  <a:noFill/>
                </a:ln>
                <a:solidFill>
                  <a:srgbClr val="000000"/>
                </a:solidFill>
                <a:effectLst>
                  <a:outerShdw blurRad="38100" dist="19050" dir="2700000" algn="tl">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“Escudríñame, oh Jehová, y pruébame; Examina mis íntimos pensamientos y mi corazón”</a:t>
            </a:r>
            <a:r>
              <a:rPr lang="es-ES" sz="19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es-ES" sz="1900" b="1" kern="100" dirty="0">
                <a:effectLst/>
                <a:latin typeface="Arial Narrow" panose="020B0606020202030204" pitchFamily="34" charset="0"/>
                <a:ea typeface="Calibri" panose="020F0502020204030204" pitchFamily="34" charset="0"/>
                <a:cs typeface="Times New Roman" panose="02020603050405020304" pitchFamily="18" charset="0"/>
              </a:rPr>
              <a:t>(Salm.26: 2)</a:t>
            </a:r>
            <a:endParaRPr lang="es-NI" sz="1900" kern="100" dirty="0">
              <a:effectLst/>
              <a:latin typeface="Arial Narrow" panose="020B0606020202030204" pitchFamily="34" charset="0"/>
              <a:ea typeface="Calibri" panose="020F0502020204030204" pitchFamily="34" charset="0"/>
              <a:cs typeface="Times New Roman" panose="02020603050405020304" pitchFamily="18" charset="0"/>
            </a:endParaRPr>
          </a:p>
          <a:p>
            <a:pPr marL="633413" marR="206375" lvl="0" indent="-279400" algn="just">
              <a:lnSpc>
                <a:spcPct val="115000"/>
              </a:lnSpc>
              <a:buFont typeface="+mj-lt"/>
              <a:buAutoNum type="arabicPeriod"/>
            </a:pPr>
            <a:r>
              <a:rPr lang="es-ES" sz="1900" kern="100" dirty="0">
                <a:effectLst/>
                <a:latin typeface="Arial Narrow" panose="020B0606020202030204" pitchFamily="34" charset="0"/>
                <a:ea typeface="Calibri" panose="020F0502020204030204" pitchFamily="34" charset="0"/>
                <a:cs typeface="Times New Roman" panose="02020603050405020304" pitchFamily="18" charset="0"/>
              </a:rPr>
              <a:t>Tres palabras en este versículo nos hablan de la necesidad de ser honestos y sinceros ante Dios.</a:t>
            </a:r>
            <a:endParaRPr lang="es-NI" sz="1900" kern="100" dirty="0">
              <a:effectLst/>
              <a:latin typeface="Arial Narrow" panose="020B0606020202030204" pitchFamily="34" charset="0"/>
              <a:ea typeface="Calibri" panose="020F0502020204030204" pitchFamily="34" charset="0"/>
              <a:cs typeface="Times New Roman" panose="02020603050405020304" pitchFamily="18" charset="0"/>
            </a:endParaRPr>
          </a:p>
          <a:p>
            <a:pPr marL="722313" marR="206375" lvl="0" indent="-279400" algn="just">
              <a:lnSpc>
                <a:spcPct val="115000"/>
              </a:lnSpc>
              <a:buFont typeface="+mj-lt"/>
              <a:buAutoNum type="alphaLcParenR"/>
            </a:pPr>
            <a:r>
              <a:rPr lang="es-ES" sz="1900" u="sng" kern="100" dirty="0">
                <a:ln>
                  <a:noFill/>
                </a:ln>
                <a:solidFill>
                  <a:srgbClr val="000000"/>
                </a:solidFill>
                <a:effectLst>
                  <a:outerShdw blurRad="38100" dist="19050" dir="2700000" algn="tl">
                    <a:schemeClr val="dk1">
                      <a:alpha val="40000"/>
                    </a:schemeClr>
                  </a:outerShdw>
                </a:effectLst>
                <a:latin typeface="Arial Narrow" panose="020B0606020202030204" pitchFamily="34" charset="0"/>
                <a:ea typeface="Calibri" panose="020F0502020204030204" pitchFamily="34" charset="0"/>
                <a:cs typeface="Times New Roman" panose="02020603050405020304" pitchFamily="18" charset="0"/>
              </a:rPr>
              <a:t>La primera es “escudriñar”:</a:t>
            </a:r>
            <a:endParaRPr lang="es-NI" sz="1900" kern="100" dirty="0">
              <a:effectLst/>
              <a:latin typeface="Arial Narrow" panose="020B0606020202030204" pitchFamily="34" charset="0"/>
              <a:ea typeface="Calibri" panose="020F0502020204030204" pitchFamily="34" charset="0"/>
              <a:cs typeface="Times New Roman" panose="02020603050405020304" pitchFamily="18" charset="0"/>
            </a:endParaRPr>
          </a:p>
          <a:p>
            <a:pPr marL="900113" marR="206375" lvl="0" indent="-280988" algn="just">
              <a:lnSpc>
                <a:spcPct val="115000"/>
              </a:lnSpc>
              <a:buFont typeface="+mj-lt"/>
              <a:buAutoNum type="arabicParenR"/>
            </a:pPr>
            <a:r>
              <a:rPr lang="es-ES" sz="1900" kern="100" dirty="0">
                <a:effectLst/>
                <a:latin typeface="Arial Narrow" panose="020B0606020202030204" pitchFamily="34" charset="0"/>
                <a:ea typeface="Calibri" panose="020F0502020204030204" pitchFamily="34" charset="0"/>
                <a:cs typeface="Times New Roman" panose="02020603050405020304" pitchFamily="18" charset="0"/>
              </a:rPr>
              <a:t>La palabra hebrea que se traduce por </a:t>
            </a:r>
            <a:r>
              <a:rPr lang="es-ES" sz="1900" i="1" kern="100" dirty="0">
                <a:ln>
                  <a:noFill/>
                </a:ln>
                <a:solidFill>
                  <a:srgbClr val="000000"/>
                </a:solidFill>
                <a:effectLst>
                  <a:outerShdw blurRad="38100" dist="19050" dir="2700000" algn="tl">
                    <a:schemeClr val="dk1">
                      <a:alpha val="40000"/>
                    </a:schemeClr>
                  </a:outerShdw>
                </a:effectLst>
                <a:latin typeface="Arial Narrow" panose="020B0606020202030204" pitchFamily="34" charset="0"/>
                <a:ea typeface="Calibri" panose="020F0502020204030204" pitchFamily="34" charset="0"/>
                <a:cs typeface="Times New Roman" panose="02020603050405020304" pitchFamily="18" charset="0"/>
              </a:rPr>
              <a:t>“Escudriñar”</a:t>
            </a:r>
            <a:r>
              <a:rPr lang="es-ES" sz="1900" kern="100" dirty="0">
                <a:effectLst/>
                <a:latin typeface="Arial Narrow" panose="020B0606020202030204" pitchFamily="34" charset="0"/>
                <a:ea typeface="Calibri" panose="020F0502020204030204" pitchFamily="34" charset="0"/>
                <a:cs typeface="Times New Roman" panose="02020603050405020304" pitchFamily="18" charset="0"/>
              </a:rPr>
              <a:t> puede significar “examinar de cerca.</a:t>
            </a:r>
            <a:endParaRPr lang="es-NI" sz="1900" kern="100" dirty="0">
              <a:latin typeface="Arial Narrow" panose="020B0606020202030204" pitchFamily="34" charset="0"/>
              <a:ea typeface="Calibri" panose="020F0502020204030204" pitchFamily="34" charset="0"/>
              <a:cs typeface="Times New Roman" panose="02020603050405020304" pitchFamily="18" charset="0"/>
            </a:endParaRPr>
          </a:p>
          <a:p>
            <a:pPr marL="900113" marR="206375" lvl="0" indent="-280988" algn="just">
              <a:lnSpc>
                <a:spcPct val="115000"/>
              </a:lnSpc>
              <a:buFont typeface="+mj-lt"/>
              <a:buAutoNum type="arabicParenR"/>
            </a:pPr>
            <a:r>
              <a:rPr lang="es-ES" sz="1900" kern="100" dirty="0">
                <a:effectLst/>
                <a:latin typeface="Arial Narrow" panose="020B0606020202030204" pitchFamily="34" charset="0"/>
                <a:ea typeface="Calibri" panose="020F0502020204030204" pitchFamily="34" charset="0"/>
                <a:cs typeface="Times New Roman" panose="02020603050405020304" pitchFamily="18" charset="0"/>
              </a:rPr>
              <a:t>En el </a:t>
            </a:r>
            <a:r>
              <a:rPr lang="es-ES" sz="1900" b="1" kern="100" dirty="0">
                <a:effectLst/>
                <a:latin typeface="Arial Narrow" panose="020B0606020202030204" pitchFamily="34" charset="0"/>
                <a:ea typeface="Calibri" panose="020F0502020204030204" pitchFamily="34" charset="0"/>
                <a:cs typeface="Times New Roman" panose="02020603050405020304" pitchFamily="18" charset="0"/>
              </a:rPr>
              <a:t>(Salm.139: 23)</a:t>
            </a:r>
            <a:r>
              <a:rPr lang="es-ES" sz="1900" kern="100" dirty="0">
                <a:effectLst/>
                <a:latin typeface="Arial Narrow" panose="020B0606020202030204" pitchFamily="34" charset="0"/>
                <a:ea typeface="Calibri" panose="020F0502020204030204" pitchFamily="34" charset="0"/>
                <a:cs typeface="Times New Roman" panose="02020603050405020304" pitchFamily="18" charset="0"/>
              </a:rPr>
              <a:t> David dijo, </a:t>
            </a:r>
            <a:r>
              <a:rPr lang="es-ES" sz="1900" i="1" kern="100" dirty="0">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“Examíname, oh Dios, y conoce mi corazón; pruébame y conoce mis pensamientos”</a:t>
            </a:r>
            <a:r>
              <a:rPr lang="es-ES" sz="1900"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es-NI" sz="1900" kern="100" dirty="0">
              <a:effectLst/>
              <a:latin typeface="Arial Narrow" panose="020B0606020202030204" pitchFamily="34" charset="0"/>
              <a:ea typeface="Calibri" panose="020F0502020204030204" pitchFamily="34" charset="0"/>
              <a:cs typeface="Times New Roman" panose="02020603050405020304" pitchFamily="18" charset="0"/>
            </a:endParaRPr>
          </a:p>
          <a:p>
            <a:pPr marL="354013" marR="0" lvl="0" algn="just" defTabSz="457200" rtl="0" eaLnBrk="1" fontAlgn="auto" latinLnBrk="0" hangingPunct="1">
              <a:lnSpc>
                <a:spcPct val="115000"/>
              </a:lnSpc>
              <a:spcBef>
                <a:spcPts val="0"/>
              </a:spcBef>
              <a:spcAft>
                <a:spcPts val="0"/>
              </a:spcAft>
              <a:buClrTx/>
              <a:buSzTx/>
              <a:tabLst/>
              <a:defRPr/>
            </a:pPr>
            <a:endParaRPr kumimoji="0" lang="es-NI" sz="24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73820477"/>
      </p:ext>
    </p:ext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Effect transition="in" filter="barn(inVertical)">
                                      <p:cBhvr>
                                        <p:cTn id="13" dur="500"/>
                                        <p:tgtEl>
                                          <p:spTgt spid="4">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4">
                                            <p:txEl>
                                              <p:pRg st="2" end="2"/>
                                            </p:txEl>
                                          </p:spTgt>
                                        </p:tgtEl>
                                        <p:attrNameLst>
                                          <p:attrName>style.visibility</p:attrName>
                                        </p:attrNameLst>
                                      </p:cBhvr>
                                      <p:to>
                                        <p:strVal val="visible"/>
                                      </p:to>
                                    </p:set>
                                    <p:animEffect transition="in" filter="barn(inVertical)">
                                      <p:cBhvr>
                                        <p:cTn id="18" dur="500"/>
                                        <p:tgtEl>
                                          <p:spTgt spid="4">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nodeType="clickEffect">
                                  <p:stCondLst>
                                    <p:cond delay="0"/>
                                  </p:stCondLst>
                                  <p:childTnLst>
                                    <p:set>
                                      <p:cBhvr>
                                        <p:cTn id="22" dur="1" fill="hold">
                                          <p:stCondLst>
                                            <p:cond delay="0"/>
                                          </p:stCondLst>
                                        </p:cTn>
                                        <p:tgtEl>
                                          <p:spTgt spid="4">
                                            <p:txEl>
                                              <p:pRg st="3" end="3"/>
                                            </p:txEl>
                                          </p:spTgt>
                                        </p:tgtEl>
                                        <p:attrNameLst>
                                          <p:attrName>style.visibility</p:attrName>
                                        </p:attrNameLst>
                                      </p:cBhvr>
                                      <p:to>
                                        <p:strVal val="visible"/>
                                      </p:to>
                                    </p:set>
                                    <p:animEffect transition="in" filter="barn(inVertical)">
                                      <p:cBhvr>
                                        <p:cTn id="23" dur="500"/>
                                        <p:tgtEl>
                                          <p:spTgt spid="4">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 calcmode="lin" valueType="num">
                                      <p:cBhvr>
                                        <p:cTn id="28" dur="500" fill="hold"/>
                                        <p:tgtEl>
                                          <p:spTgt spid="4">
                                            <p:txEl>
                                              <p:pRg st="4" end="4"/>
                                            </p:txEl>
                                          </p:spTgt>
                                        </p:tgtEl>
                                        <p:attrNameLst>
                                          <p:attrName>ppt_w</p:attrName>
                                        </p:attrNameLst>
                                      </p:cBhvr>
                                      <p:tavLst>
                                        <p:tav tm="0">
                                          <p:val>
                                            <p:fltVal val="0"/>
                                          </p:val>
                                        </p:tav>
                                        <p:tav tm="100000">
                                          <p:val>
                                            <p:strVal val="#ppt_w"/>
                                          </p:val>
                                        </p:tav>
                                      </p:tavLst>
                                    </p:anim>
                                    <p:anim calcmode="lin" valueType="num">
                                      <p:cBhvr>
                                        <p:cTn id="29" dur="500" fill="hold"/>
                                        <p:tgtEl>
                                          <p:spTgt spid="4">
                                            <p:txEl>
                                              <p:pRg st="4" end="4"/>
                                            </p:txEl>
                                          </p:spTgt>
                                        </p:tgtEl>
                                        <p:attrNameLst>
                                          <p:attrName>ppt_h</p:attrName>
                                        </p:attrNameLst>
                                      </p:cBhvr>
                                      <p:tavLst>
                                        <p:tav tm="0">
                                          <p:val>
                                            <p:fltVal val="0"/>
                                          </p:val>
                                        </p:tav>
                                        <p:tav tm="100000">
                                          <p:val>
                                            <p:strVal val="#ppt_h"/>
                                          </p:val>
                                        </p:tav>
                                      </p:tavLst>
                                    </p:anim>
                                    <p:animEffect transition="in" filter="fade">
                                      <p:cBhvr>
                                        <p:cTn id="30" dur="500"/>
                                        <p:tgtEl>
                                          <p:spTgt spid="4">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4">
                                            <p:txEl>
                                              <p:pRg st="5" end="5"/>
                                            </p:txEl>
                                          </p:spTgt>
                                        </p:tgtEl>
                                        <p:attrNameLst>
                                          <p:attrName>style.visibility</p:attrName>
                                        </p:attrNameLst>
                                      </p:cBhvr>
                                      <p:to>
                                        <p:strVal val="visible"/>
                                      </p:to>
                                    </p:set>
                                    <p:anim calcmode="lin" valueType="num">
                                      <p:cBhvr additive="base">
                                        <p:cTn id="35"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4">
                                            <p:txEl>
                                              <p:pRg st="6" end="6"/>
                                            </p:txEl>
                                          </p:spTgt>
                                        </p:tgtEl>
                                        <p:attrNameLst>
                                          <p:attrName>style.visibility</p:attrName>
                                        </p:attrNameLst>
                                      </p:cBhvr>
                                      <p:to>
                                        <p:strVal val="visible"/>
                                      </p:to>
                                    </p:set>
                                    <p:anim calcmode="lin" valueType="num">
                                      <p:cBhvr additive="base">
                                        <p:cTn id="41"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nodeType="clickEffect">
                                  <p:stCondLst>
                                    <p:cond delay="0"/>
                                  </p:stCondLst>
                                  <p:childTnLst>
                                    <p:set>
                                      <p:cBhvr>
                                        <p:cTn id="46" dur="1" fill="hold">
                                          <p:stCondLst>
                                            <p:cond delay="0"/>
                                          </p:stCondLst>
                                        </p:cTn>
                                        <p:tgtEl>
                                          <p:spTgt spid="4">
                                            <p:txEl>
                                              <p:pRg st="7" end="7"/>
                                            </p:txEl>
                                          </p:spTgt>
                                        </p:tgtEl>
                                        <p:attrNameLst>
                                          <p:attrName>style.visibility</p:attrName>
                                        </p:attrNameLst>
                                      </p:cBhvr>
                                      <p:to>
                                        <p:strVal val="visible"/>
                                      </p:to>
                                    </p:set>
                                    <p:animEffect transition="in" filter="barn(inVertical)">
                                      <p:cBhvr>
                                        <p:cTn id="47" dur="500"/>
                                        <p:tgtEl>
                                          <p:spTgt spid="4">
                                            <p:txEl>
                                              <p:pRg st="7" end="7"/>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nodeType="clickEffect">
                                  <p:stCondLst>
                                    <p:cond delay="0"/>
                                  </p:stCondLst>
                                  <p:childTnLst>
                                    <p:set>
                                      <p:cBhvr>
                                        <p:cTn id="51" dur="1" fill="hold">
                                          <p:stCondLst>
                                            <p:cond delay="0"/>
                                          </p:stCondLst>
                                        </p:cTn>
                                        <p:tgtEl>
                                          <p:spTgt spid="4">
                                            <p:txEl>
                                              <p:pRg st="8" end="8"/>
                                            </p:txEl>
                                          </p:spTgt>
                                        </p:tgtEl>
                                        <p:attrNameLst>
                                          <p:attrName>style.visibility</p:attrName>
                                        </p:attrNameLst>
                                      </p:cBhvr>
                                      <p:to>
                                        <p:strVal val="visible"/>
                                      </p:to>
                                    </p:set>
                                    <p:animEffect transition="in" filter="barn(inVertical)">
                                      <p:cBhvr>
                                        <p:cTn id="52" dur="500"/>
                                        <p:tgtEl>
                                          <p:spTgt spid="4">
                                            <p:txEl>
                                              <p:pRg st="8" end="8"/>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nodeType="clickEffect">
                                  <p:stCondLst>
                                    <p:cond delay="0"/>
                                  </p:stCondLst>
                                  <p:childTnLst>
                                    <p:set>
                                      <p:cBhvr>
                                        <p:cTn id="56" dur="1" fill="hold">
                                          <p:stCondLst>
                                            <p:cond delay="0"/>
                                          </p:stCondLst>
                                        </p:cTn>
                                        <p:tgtEl>
                                          <p:spTgt spid="4">
                                            <p:txEl>
                                              <p:pRg st="9" end="9"/>
                                            </p:txEl>
                                          </p:spTgt>
                                        </p:tgtEl>
                                        <p:attrNameLst>
                                          <p:attrName>style.visibility</p:attrName>
                                        </p:attrNameLst>
                                      </p:cBhvr>
                                      <p:to>
                                        <p:strVal val="visible"/>
                                      </p:to>
                                    </p:set>
                                    <p:animEffect transition="in" filter="barn(inVertical)">
                                      <p:cBhvr>
                                        <p:cTn id="57" dur="500"/>
                                        <p:tgtEl>
                                          <p:spTgt spid="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439638F1-CCBE-309D-5D2C-6B361F1DA7BF}"/>
              </a:ext>
            </a:extLst>
          </p:cNvPr>
          <p:cNvSpPr txBox="1"/>
          <p:nvPr/>
        </p:nvSpPr>
        <p:spPr>
          <a:xfrm>
            <a:off x="1784554" y="526314"/>
            <a:ext cx="6916994" cy="5805372"/>
          </a:xfrm>
          <a:prstGeom prst="rect">
            <a:avLst/>
          </a:prstGeom>
          <a:noFill/>
        </p:spPr>
        <p:txBody>
          <a:bodyPr wrap="square" rtlCol="0">
            <a:spAutoFit/>
          </a:bodyPr>
          <a:lstStyle/>
          <a:p>
            <a:pPr marL="530225" marR="206375" lvl="0" indent="-265113" algn="just">
              <a:lnSpc>
                <a:spcPct val="115000"/>
              </a:lnSpc>
              <a:buFont typeface="+mj-lt"/>
              <a:buAutoNum type="alphaLcParenR" startAt="2"/>
            </a:pPr>
            <a:r>
              <a:rPr lang="es-ES" sz="1800" u="sng" kern="100" dirty="0">
                <a:ln>
                  <a:noFill/>
                </a:ln>
                <a:solidFill>
                  <a:srgbClr val="000000"/>
                </a:solidFill>
                <a:effectLst>
                  <a:outerShdw blurRad="38100" dist="19050" dir="2700000" algn="tl">
                    <a:schemeClr val="dk1">
                      <a:alpha val="40000"/>
                    </a:schemeClr>
                  </a:outerShdw>
                </a:effectLst>
                <a:latin typeface="Arial Narrow" panose="020B0606020202030204" pitchFamily="34" charset="0"/>
                <a:ea typeface="Calibri" panose="020F0502020204030204" pitchFamily="34" charset="0"/>
                <a:cs typeface="Times New Roman" panose="02020603050405020304" pitchFamily="18" charset="0"/>
              </a:rPr>
              <a:t>La segunda palabra es “probar”</a:t>
            </a:r>
            <a:r>
              <a:rPr lang="es-ES" sz="1800" kern="100" dirty="0">
                <a:ln>
                  <a:noFill/>
                </a:ln>
                <a:solidFill>
                  <a:srgbClr val="000000"/>
                </a:solidFill>
                <a:effectLst>
                  <a:outerShdw blurRad="38100" dist="19050" dir="2700000" algn="tl">
                    <a:schemeClr val="dk1">
                      <a:alpha val="40000"/>
                    </a:schemeClr>
                  </a:outerShdw>
                </a:effectLst>
                <a:latin typeface="Arial Narrow" panose="020B0606020202030204" pitchFamily="34" charset="0"/>
                <a:ea typeface="Calibri" panose="020F0502020204030204" pitchFamily="34" charset="0"/>
                <a:cs typeface="Times New Roman" panose="02020603050405020304" pitchFamily="18" charset="0"/>
              </a:rPr>
              <a:t>:</a:t>
            </a:r>
            <a:endParaRPr lang="es-NI"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633413" marR="206375" lvl="0" indent="-279400" algn="just">
              <a:lnSpc>
                <a:spcPct val="115000"/>
              </a:lnSpc>
              <a:buFont typeface="+mj-lt"/>
              <a:buAutoNum type="arabicParenR"/>
            </a:pPr>
            <a:r>
              <a:rPr lang="es-ES" sz="1800" kern="100" dirty="0">
                <a:effectLst/>
                <a:latin typeface="Arial Narrow" panose="020B0606020202030204" pitchFamily="34" charset="0"/>
                <a:ea typeface="Calibri" panose="020F0502020204030204" pitchFamily="34" charset="0"/>
                <a:cs typeface="Times New Roman" panose="02020603050405020304" pitchFamily="18" charset="0"/>
              </a:rPr>
              <a:t>Los eruditos del hebreo dicen que su raíz es intensa en el original. Por eso, la palabra habla de un momento intenso de prueba o análisis.</a:t>
            </a:r>
            <a:endParaRPr lang="es-NI" sz="2000" kern="100" dirty="0">
              <a:latin typeface="Calibri" panose="020F0502020204030204" pitchFamily="34" charset="0"/>
              <a:ea typeface="Calibri" panose="020F0502020204030204" pitchFamily="34" charset="0"/>
              <a:cs typeface="Times New Roman" panose="02020603050405020304" pitchFamily="18" charset="0"/>
            </a:endParaRPr>
          </a:p>
          <a:p>
            <a:pPr marL="633413" marR="206375" lvl="0" indent="-279400" algn="just">
              <a:lnSpc>
                <a:spcPct val="115000"/>
              </a:lnSpc>
              <a:buFont typeface="+mj-lt"/>
              <a:buAutoNum type="arabicParenR"/>
            </a:pPr>
            <a:r>
              <a:rPr lang="es-ES" sz="1800" kern="100" dirty="0">
                <a:effectLst/>
                <a:latin typeface="Arial Narrow" panose="020B0606020202030204" pitchFamily="34" charset="0"/>
                <a:ea typeface="Calibri" panose="020F0502020204030204" pitchFamily="34" charset="0"/>
                <a:cs typeface="Times New Roman" panose="02020603050405020304" pitchFamily="18" charset="0"/>
              </a:rPr>
              <a:t>La prueba revela lo que hay en nuestros corazones, lo que, en cierta manera, nadie más puede saber.</a:t>
            </a:r>
            <a:endParaRPr lang="es-NI" sz="2000" kern="100" dirty="0">
              <a:latin typeface="Calibri" panose="020F0502020204030204" pitchFamily="34" charset="0"/>
              <a:ea typeface="Calibri" panose="020F0502020204030204" pitchFamily="34" charset="0"/>
              <a:cs typeface="Times New Roman" panose="02020603050405020304" pitchFamily="18" charset="0"/>
            </a:endParaRPr>
          </a:p>
          <a:p>
            <a:pPr marL="633413" marR="206375" lvl="0" indent="-279400" algn="just">
              <a:lnSpc>
                <a:spcPct val="115000"/>
              </a:lnSpc>
              <a:buFont typeface="+mj-lt"/>
              <a:buAutoNum type="arabicParenR"/>
            </a:pPr>
            <a:r>
              <a:rPr lang="es-ES" sz="1800" kern="100" dirty="0">
                <a:effectLst/>
                <a:latin typeface="Arial Narrow" panose="020B0606020202030204" pitchFamily="34" charset="0"/>
                <a:ea typeface="Calibri" panose="020F0502020204030204" pitchFamily="34" charset="0"/>
                <a:cs typeface="Times New Roman" panose="02020603050405020304" pitchFamily="18" charset="0"/>
              </a:rPr>
              <a:t>Por eso David estaba diciendo a Dios, “¡Quiero saber la condición de mi corazón!”.</a:t>
            </a:r>
            <a:endParaRPr lang="es-NI"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530225" marR="206375" lvl="0" indent="-265113" algn="just">
              <a:lnSpc>
                <a:spcPct val="115000"/>
              </a:lnSpc>
              <a:buFont typeface="+mj-lt"/>
              <a:buAutoNum type="alphaLcParenR" startAt="3"/>
            </a:pPr>
            <a:r>
              <a:rPr lang="es-ES" sz="1800" u="sng" kern="100" dirty="0">
                <a:ln>
                  <a:noFill/>
                </a:ln>
                <a:solidFill>
                  <a:srgbClr val="000000"/>
                </a:solidFill>
                <a:effectLst>
                  <a:outerShdw blurRad="38100" dist="19050" dir="2700000" algn="tl">
                    <a:schemeClr val="dk1">
                      <a:alpha val="40000"/>
                    </a:schemeClr>
                  </a:outerShdw>
                </a:effectLst>
                <a:latin typeface="Arial Narrow" panose="020B0606020202030204" pitchFamily="34" charset="0"/>
                <a:ea typeface="Calibri" panose="020F0502020204030204" pitchFamily="34" charset="0"/>
                <a:cs typeface="Times New Roman" panose="02020603050405020304" pitchFamily="18" charset="0"/>
              </a:rPr>
              <a:t>La tercera palabra es “examinar”</a:t>
            </a:r>
            <a:r>
              <a:rPr lang="es-ES" sz="1800" kern="100" dirty="0">
                <a:ln>
                  <a:noFill/>
                </a:ln>
                <a:solidFill>
                  <a:srgbClr val="000000"/>
                </a:solidFill>
                <a:effectLst>
                  <a:outerShdw blurRad="38100" dist="19050" dir="2700000" algn="tl">
                    <a:schemeClr val="dk1">
                      <a:alpha val="40000"/>
                    </a:schemeClr>
                  </a:outerShdw>
                </a:effectLst>
                <a:latin typeface="Arial Narrow" panose="020B0606020202030204" pitchFamily="34" charset="0"/>
                <a:ea typeface="Calibri" panose="020F0502020204030204" pitchFamily="34" charset="0"/>
                <a:cs typeface="Times New Roman" panose="02020603050405020304" pitchFamily="18" charset="0"/>
              </a:rPr>
              <a:t>:</a:t>
            </a:r>
            <a:endParaRPr lang="es-NI"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633413" marR="206375" lvl="0" indent="-279400" algn="just">
              <a:lnSpc>
                <a:spcPct val="115000"/>
              </a:lnSpc>
              <a:buFont typeface="+mj-lt"/>
              <a:buAutoNum type="arabicParenR"/>
            </a:pPr>
            <a:r>
              <a:rPr lang="es-ES" sz="1800" kern="100" dirty="0">
                <a:effectLst/>
                <a:latin typeface="Arial Narrow" panose="020B0606020202030204" pitchFamily="34" charset="0"/>
                <a:ea typeface="Calibri" panose="020F0502020204030204" pitchFamily="34" charset="0"/>
                <a:cs typeface="Times New Roman" panose="02020603050405020304" pitchFamily="18" charset="0"/>
              </a:rPr>
              <a:t>La palabra hebrea traducida como </a:t>
            </a:r>
            <a:r>
              <a:rPr lang="es-ES" sz="1800" i="1" kern="100" dirty="0">
                <a:effectLst>
                  <a:outerShdw blurRad="38100" dist="38100" dir="2700000" algn="tl">
                    <a:srgbClr val="000000">
                      <a:alpha val="43137"/>
                    </a:srgbClr>
                  </a:outerShdw>
                </a:effectLst>
                <a:latin typeface="Arial Narrow" panose="020B0606020202030204" pitchFamily="34" charset="0"/>
                <a:ea typeface="Calibri" panose="020F0502020204030204" pitchFamily="34" charset="0"/>
                <a:cs typeface="Times New Roman" panose="02020603050405020304" pitchFamily="18" charset="0"/>
              </a:rPr>
              <a:t>“examinar”</a:t>
            </a:r>
            <a:r>
              <a:rPr lang="es-ES" sz="1800" kern="100" dirty="0">
                <a:effectLst/>
                <a:latin typeface="Arial Narrow" panose="020B0606020202030204" pitchFamily="34" charset="0"/>
                <a:ea typeface="Calibri" panose="020F0502020204030204" pitchFamily="34" charset="0"/>
                <a:cs typeface="Times New Roman" panose="02020603050405020304" pitchFamily="18" charset="0"/>
              </a:rPr>
              <a:t>, es encontrada 32 veces en el Antiguo Testamento, y 22 veces, la palabra se refiere al refinamiento de metales preciosos puestos en el fuego extremo a fin de que las impurezas sean quemadas y la escoria eliminada.</a:t>
            </a:r>
            <a:endParaRPr lang="es-NI" sz="2000" kern="100" dirty="0">
              <a:latin typeface="Calibri" panose="020F0502020204030204" pitchFamily="34" charset="0"/>
              <a:ea typeface="Calibri" panose="020F0502020204030204" pitchFamily="34" charset="0"/>
              <a:cs typeface="Times New Roman" panose="02020603050405020304" pitchFamily="18" charset="0"/>
            </a:endParaRPr>
          </a:p>
          <a:p>
            <a:pPr marL="633413" marR="206375" lvl="0" indent="-279400" algn="just">
              <a:lnSpc>
                <a:spcPct val="115000"/>
              </a:lnSpc>
              <a:buFont typeface="+mj-lt"/>
              <a:buAutoNum type="arabicParenR"/>
            </a:pPr>
            <a:r>
              <a:rPr lang="es-ES" sz="1800" kern="100" dirty="0">
                <a:effectLst/>
                <a:latin typeface="Arial Narrow" panose="020B0606020202030204" pitchFamily="34" charset="0"/>
                <a:ea typeface="Calibri" panose="020F0502020204030204" pitchFamily="34" charset="0"/>
                <a:cs typeface="Times New Roman" panose="02020603050405020304" pitchFamily="18" charset="0"/>
              </a:rPr>
              <a:t>No obstante, David estaba diciendo, </a:t>
            </a:r>
            <a:r>
              <a:rPr lang="es-ES" sz="1800" i="1" kern="100" dirty="0">
                <a:effectLst>
                  <a:outerShdw blurRad="38100" dist="38100" dir="2700000" algn="tl">
                    <a:srgbClr val="000000">
                      <a:alpha val="43137"/>
                    </a:srgbClr>
                  </a:outerShdw>
                </a:effectLst>
                <a:latin typeface="Arial Narrow" panose="020B0606020202030204" pitchFamily="34" charset="0"/>
                <a:ea typeface="Calibri" panose="020F0502020204030204" pitchFamily="34" charset="0"/>
                <a:cs typeface="Times New Roman" panose="02020603050405020304" pitchFamily="18" charset="0"/>
              </a:rPr>
              <a:t>“Examíname de modo que las impurezas de mi vida puedan ser reveladas y</a:t>
            </a:r>
            <a:r>
              <a:rPr lang="es-ES" sz="1800" kern="100" dirty="0">
                <a:effectLst/>
                <a:latin typeface="Arial Narrow" panose="020B0606020202030204" pitchFamily="34" charset="0"/>
                <a:ea typeface="Calibri" panose="020F0502020204030204" pitchFamily="34" charset="0"/>
                <a:cs typeface="Times New Roman" panose="02020603050405020304" pitchFamily="18" charset="0"/>
              </a:rPr>
              <a:t> {por implicación} </a:t>
            </a:r>
            <a:r>
              <a:rPr lang="es-ES" sz="1800" i="1" kern="100" dirty="0">
                <a:effectLst>
                  <a:outerShdw blurRad="38100" dist="38100" dir="2700000" algn="tl">
                    <a:srgbClr val="000000">
                      <a:alpha val="43137"/>
                    </a:srgbClr>
                  </a:outerShdw>
                </a:effectLst>
                <a:latin typeface="Arial Narrow" panose="020B0606020202030204" pitchFamily="34" charset="0"/>
                <a:ea typeface="Calibri" panose="020F0502020204030204" pitchFamily="34" charset="0"/>
                <a:cs typeface="Times New Roman" panose="02020603050405020304" pitchFamily="18" charset="0"/>
              </a:rPr>
              <a:t>ser eliminadas”</a:t>
            </a:r>
            <a:r>
              <a:rPr lang="es-ES" sz="1800"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es-NI" sz="2000" kern="100" dirty="0">
              <a:latin typeface="Calibri" panose="020F0502020204030204" pitchFamily="34" charset="0"/>
              <a:ea typeface="Calibri" panose="020F0502020204030204" pitchFamily="34" charset="0"/>
              <a:cs typeface="Times New Roman" panose="02020603050405020304" pitchFamily="18" charset="0"/>
            </a:endParaRPr>
          </a:p>
          <a:p>
            <a:pPr marL="633413" marR="206375" lvl="0" indent="-279400" algn="just">
              <a:lnSpc>
                <a:spcPct val="115000"/>
              </a:lnSpc>
              <a:buFont typeface="+mj-lt"/>
              <a:buAutoNum type="arabicParenR"/>
            </a:pPr>
            <a:r>
              <a:rPr lang="es-ES" sz="1800" kern="100" dirty="0">
                <a:effectLst/>
                <a:latin typeface="Arial Narrow" panose="020B0606020202030204" pitchFamily="34" charset="0"/>
                <a:ea typeface="Calibri" panose="020F0502020204030204" pitchFamily="34" charset="0"/>
                <a:cs typeface="Times New Roman" panose="02020603050405020304" pitchFamily="18" charset="0"/>
              </a:rPr>
              <a:t>David dijo, </a:t>
            </a:r>
            <a:r>
              <a:rPr lang="es-ES" sz="1800" i="1" kern="100" dirty="0">
                <a:effectLst>
                  <a:outerShdw blurRad="38100" dist="38100" dir="2700000" algn="tl">
                    <a:srgbClr val="000000">
                      <a:alpha val="43137"/>
                    </a:srgbClr>
                  </a:outerShdw>
                </a:effectLst>
                <a:latin typeface="Arial Narrow" panose="020B0606020202030204" pitchFamily="34" charset="0"/>
                <a:ea typeface="Calibri" panose="020F0502020204030204" pitchFamily="34" charset="0"/>
                <a:cs typeface="Times New Roman" panose="02020603050405020304" pitchFamily="18" charset="0"/>
              </a:rPr>
              <a:t>“Dios, quiero ser honesto con mi situación. Examíname en toda forma”</a:t>
            </a:r>
            <a:r>
              <a:rPr lang="es-ES" sz="1800" kern="100" dirty="0">
                <a:effectLst/>
                <a:latin typeface="Arial Narrow" panose="020B0606020202030204" pitchFamily="34" charset="0"/>
                <a:ea typeface="Calibri" panose="020F0502020204030204" pitchFamily="34" charset="0"/>
                <a:cs typeface="Times New Roman" panose="02020603050405020304" pitchFamily="18" charset="0"/>
              </a:rPr>
              <a:t>. Esto nos recuerda la exhortación de Pablo a los corintios en </a:t>
            </a:r>
            <a:r>
              <a:rPr lang="es-ES" sz="1800" b="1" kern="100" dirty="0">
                <a:effectLst/>
                <a:latin typeface="Arial Narrow" panose="020B0606020202030204" pitchFamily="34" charset="0"/>
                <a:ea typeface="Calibri" panose="020F0502020204030204" pitchFamily="34" charset="0"/>
                <a:cs typeface="Times New Roman" panose="02020603050405020304" pitchFamily="18" charset="0"/>
              </a:rPr>
              <a:t>(2Cor.13: 5)</a:t>
            </a:r>
            <a:endParaRPr lang="es-NI"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Rectángulo: esquinas redondeadas 4">
            <a:extLst>
              <a:ext uri="{FF2B5EF4-FFF2-40B4-BE49-F238E27FC236}">
                <a16:creationId xmlns:a16="http://schemas.microsoft.com/office/drawing/2014/main" id="{DFAB5709-B4D5-4283-DF4B-B216ACE9190A}"/>
              </a:ext>
            </a:extLst>
          </p:cNvPr>
          <p:cNvSpPr/>
          <p:nvPr/>
        </p:nvSpPr>
        <p:spPr>
          <a:xfrm>
            <a:off x="8568812" y="3429000"/>
            <a:ext cx="3362633" cy="2713703"/>
          </a:xfrm>
          <a:prstGeom prst="round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s-ES" sz="1900" b="0" i="1" u="none" strike="noStrike" baseline="0" dirty="0">
                <a:solidFill>
                  <a:srgbClr val="292F33"/>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Examinaos a vosotros mismos si estáis en la fe; probaos a vosotros mismos. ¿O no os conocéis a vosotros mismos, que Jesucristo está en vosotros, a menos que estéis reprobados? </a:t>
            </a:r>
            <a:endParaRPr lang="es-NI" sz="1900"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081347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barn(inVertical)">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barn(inVertical)">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barn(inVertical)">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barn(inVertical)">
                                      <p:cBhvr>
                                        <p:cTn id="27" dur="5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barn(inVertical)">
                                      <p:cBhvr>
                                        <p:cTn id="32" dur="500"/>
                                        <p:tgtEl>
                                          <p:spTgt spid="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4">
                                            <p:txEl>
                                              <p:pRg st="6" end="6"/>
                                            </p:txEl>
                                          </p:spTgt>
                                        </p:tgtEl>
                                        <p:attrNameLst>
                                          <p:attrName>style.visibility</p:attrName>
                                        </p:attrNameLst>
                                      </p:cBhvr>
                                      <p:to>
                                        <p:strVal val="visible"/>
                                      </p:to>
                                    </p:set>
                                    <p:animEffect transition="in" filter="barn(inVertical)">
                                      <p:cBhvr>
                                        <p:cTn id="37" dur="500"/>
                                        <p:tgtEl>
                                          <p:spTgt spid="4">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nodeType="clickEffect">
                                  <p:stCondLst>
                                    <p:cond delay="0"/>
                                  </p:stCondLst>
                                  <p:childTnLst>
                                    <p:set>
                                      <p:cBhvr>
                                        <p:cTn id="41" dur="1" fill="hold">
                                          <p:stCondLst>
                                            <p:cond delay="0"/>
                                          </p:stCondLst>
                                        </p:cTn>
                                        <p:tgtEl>
                                          <p:spTgt spid="4">
                                            <p:txEl>
                                              <p:pRg st="7" end="7"/>
                                            </p:txEl>
                                          </p:spTgt>
                                        </p:tgtEl>
                                        <p:attrNameLst>
                                          <p:attrName>style.visibility</p:attrName>
                                        </p:attrNameLst>
                                      </p:cBhvr>
                                      <p:to>
                                        <p:strVal val="visible"/>
                                      </p:to>
                                    </p:set>
                                    <p:animEffect transition="in" filter="barn(inVertical)">
                                      <p:cBhvr>
                                        <p:cTn id="42" dur="500"/>
                                        <p:tgtEl>
                                          <p:spTgt spid="4">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grpId="0" nodeType="clickEffect">
                                  <p:stCondLst>
                                    <p:cond delay="0"/>
                                  </p:stCondLst>
                                  <p:childTnLst>
                                    <p:set>
                                      <p:cBhvr>
                                        <p:cTn id="46" dur="1" fill="hold">
                                          <p:stCondLst>
                                            <p:cond delay="0"/>
                                          </p:stCondLst>
                                        </p:cTn>
                                        <p:tgtEl>
                                          <p:spTgt spid="5"/>
                                        </p:tgtEl>
                                        <p:attrNameLst>
                                          <p:attrName>style.visibility</p:attrName>
                                        </p:attrNameLst>
                                      </p:cBhvr>
                                      <p:to>
                                        <p:strVal val="visible"/>
                                      </p:to>
                                    </p:set>
                                    <p:animEffect transition="in" filter="randombar(horizontal)">
                                      <p:cBhvr>
                                        <p:cTn id="4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1874EAF2-69EE-DB62-C1AD-FAE6339637D6}"/>
              </a:ext>
            </a:extLst>
          </p:cNvPr>
          <p:cNvSpPr txBox="1"/>
          <p:nvPr/>
        </p:nvSpPr>
        <p:spPr>
          <a:xfrm>
            <a:off x="1887793" y="380697"/>
            <a:ext cx="7093974" cy="5732147"/>
          </a:xfrm>
          <a:prstGeom prst="rect">
            <a:avLst/>
          </a:prstGeom>
          <a:noFill/>
        </p:spPr>
        <p:txBody>
          <a:bodyPr wrap="square" rtlCol="0">
            <a:spAutoFit/>
          </a:bodyPr>
          <a:lstStyle/>
          <a:p>
            <a:pPr marL="442913" marR="206375" lvl="0" indent="-254000" algn="just">
              <a:lnSpc>
                <a:spcPct val="115000"/>
              </a:lnSpc>
              <a:buFont typeface="+mj-lt"/>
              <a:buAutoNum type="arabicPeriod" startAt="3"/>
            </a:pPr>
            <a:r>
              <a:rPr lang="es-ES" sz="1900" i="1" kern="100" dirty="0">
                <a:ln>
                  <a:noFill/>
                </a:ln>
                <a:solidFill>
                  <a:srgbClr val="000000"/>
                </a:solidFill>
                <a:effectLst>
                  <a:outerShdw blurRad="38100" dist="19050" dir="2700000" algn="tl">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“Porque tu misericordia está delante de mis ojos, y ando en tu verdad”</a:t>
            </a:r>
            <a:r>
              <a:rPr lang="es-ES" sz="19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es-ES" sz="1900" b="1" kern="100" dirty="0">
                <a:effectLst/>
                <a:latin typeface="Arial Narrow" panose="020B0606020202030204" pitchFamily="34" charset="0"/>
                <a:ea typeface="Calibri" panose="020F0502020204030204" pitchFamily="34" charset="0"/>
                <a:cs typeface="Times New Roman" panose="02020603050405020304" pitchFamily="18" charset="0"/>
              </a:rPr>
              <a:t>(Salm.26: 3)</a:t>
            </a:r>
            <a:endParaRPr lang="es-NI" sz="1900" kern="100" dirty="0">
              <a:effectLst/>
              <a:latin typeface="Calibri" panose="020F0502020204030204" pitchFamily="34" charset="0"/>
              <a:ea typeface="Calibri" panose="020F0502020204030204" pitchFamily="34" charset="0"/>
              <a:cs typeface="Times New Roman" panose="02020603050405020304" pitchFamily="18" charset="0"/>
            </a:endParaRPr>
          </a:p>
          <a:p>
            <a:pPr marL="633413" marR="206375" lvl="0" indent="-279400" algn="just">
              <a:lnSpc>
                <a:spcPct val="115000"/>
              </a:lnSpc>
              <a:buFont typeface="+mj-lt"/>
              <a:buAutoNum type="alphaLcParenR"/>
            </a:pPr>
            <a:r>
              <a:rPr lang="es-ES" sz="1900" kern="100" dirty="0">
                <a:effectLst/>
                <a:latin typeface="Arial Narrow" panose="020B0606020202030204" pitchFamily="34" charset="0"/>
                <a:ea typeface="Calibri" panose="020F0502020204030204" pitchFamily="34" charset="0"/>
                <a:cs typeface="Times New Roman" panose="02020603050405020304" pitchFamily="18" charset="0"/>
              </a:rPr>
              <a:t>David dice que debemos permanecer con Dios: </a:t>
            </a:r>
            <a:r>
              <a:rPr lang="es-ES" sz="1900" i="1" kern="100" dirty="0">
                <a:ln>
                  <a:noFill/>
                </a:ln>
                <a:solidFill>
                  <a:srgbClr val="000000"/>
                </a:solidFill>
                <a:effectLst>
                  <a:outerShdw blurRad="38100" dist="19050" dir="2700000" algn="tl">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“Porque tu misericordia está delante de mis ojos…”</a:t>
            </a:r>
            <a:r>
              <a:rPr lang="es-ES" sz="19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es-ES" sz="1900" b="1" kern="100" dirty="0">
                <a:effectLst/>
                <a:latin typeface="Arial Narrow" panose="020B0606020202030204" pitchFamily="34" charset="0"/>
                <a:ea typeface="Calibri" panose="020F0502020204030204" pitchFamily="34" charset="0"/>
                <a:cs typeface="Times New Roman" panose="02020603050405020304" pitchFamily="18" charset="0"/>
              </a:rPr>
              <a:t>(Salm.26: 3)</a:t>
            </a:r>
          </a:p>
          <a:p>
            <a:pPr marL="633413" marR="206375" lvl="0" indent="-279400" algn="just">
              <a:lnSpc>
                <a:spcPct val="115000"/>
              </a:lnSpc>
              <a:buFont typeface="+mj-lt"/>
              <a:buAutoNum type="alphaLcParenR"/>
            </a:pPr>
            <a:r>
              <a:rPr lang="es-ES" sz="1900" kern="100" dirty="0">
                <a:effectLst/>
                <a:latin typeface="Arial Narrow" panose="020B0606020202030204" pitchFamily="34" charset="0"/>
                <a:ea typeface="Calibri" panose="020F0502020204030204" pitchFamily="34" charset="0"/>
                <a:cs typeface="Times New Roman" panose="02020603050405020304" pitchFamily="18" charset="0"/>
              </a:rPr>
              <a:t>Debemos depender de la misericordia de Dios y darnos cuenta que cuando nos sentimos embotados y agotados de su religión, la manera correcta de revivirla es pensar más en la misericordia de Dios.</a:t>
            </a:r>
            <a:endParaRPr lang="es-NI" sz="1900" kern="100" dirty="0">
              <a:latin typeface="Calibri" panose="020F0502020204030204" pitchFamily="34" charset="0"/>
              <a:ea typeface="Calibri" panose="020F0502020204030204" pitchFamily="34" charset="0"/>
              <a:cs typeface="Times New Roman" panose="02020603050405020304" pitchFamily="18" charset="0"/>
            </a:endParaRPr>
          </a:p>
          <a:p>
            <a:pPr marL="633413" marR="206375" lvl="0" indent="-279400" algn="just">
              <a:lnSpc>
                <a:spcPct val="115000"/>
              </a:lnSpc>
              <a:buFont typeface="+mj-lt"/>
              <a:buAutoNum type="alphaLcParenR"/>
            </a:pPr>
            <a:r>
              <a:rPr lang="es-ES" sz="1900" kern="100" dirty="0">
                <a:effectLst/>
                <a:latin typeface="Arial Narrow" panose="020B0606020202030204" pitchFamily="34" charset="0"/>
                <a:ea typeface="Calibri" panose="020F0502020204030204" pitchFamily="34" charset="0"/>
                <a:cs typeface="Times New Roman" panose="02020603050405020304" pitchFamily="18" charset="0"/>
              </a:rPr>
              <a:t>La </a:t>
            </a:r>
            <a:r>
              <a:rPr lang="es-ES" sz="1900" i="1" kern="100" dirty="0">
                <a:ln>
                  <a:noFill/>
                </a:ln>
                <a:solidFill>
                  <a:srgbClr val="000000"/>
                </a:solidFill>
                <a:effectLst>
                  <a:outerShdw blurRad="38100" dist="19050" dir="2700000" algn="tl">
                    <a:schemeClr val="dk1">
                      <a:alpha val="40000"/>
                    </a:schemeClr>
                  </a:outerShdw>
                </a:effectLst>
                <a:latin typeface="Arial Narrow" panose="020B0606020202030204" pitchFamily="34" charset="0"/>
                <a:ea typeface="Calibri" panose="020F0502020204030204" pitchFamily="34" charset="0"/>
                <a:cs typeface="Times New Roman" panose="02020603050405020304" pitchFamily="18" charset="0"/>
              </a:rPr>
              <a:t>“misericordia”</a:t>
            </a:r>
            <a:r>
              <a:rPr lang="es-ES" sz="1900" kern="100" dirty="0">
                <a:effectLst/>
                <a:latin typeface="Arial Narrow" panose="020B0606020202030204" pitchFamily="34" charset="0"/>
                <a:ea typeface="Calibri" panose="020F0502020204030204" pitchFamily="34" charset="0"/>
                <a:cs typeface="Times New Roman" panose="02020603050405020304" pitchFamily="18" charset="0"/>
              </a:rPr>
              <a:t> se refiere al amor prometido que Dios tenía a su pueblo en el Antiguo Testamento.</a:t>
            </a:r>
            <a:endParaRPr lang="es-NI" sz="1900" kern="100" dirty="0">
              <a:latin typeface="Calibri" panose="020F0502020204030204" pitchFamily="34" charset="0"/>
              <a:ea typeface="Calibri" panose="020F0502020204030204" pitchFamily="34" charset="0"/>
              <a:cs typeface="Times New Roman" panose="02020603050405020304" pitchFamily="18" charset="0"/>
            </a:endParaRPr>
          </a:p>
          <a:p>
            <a:pPr marL="633413" marR="206375" lvl="0" indent="-279400" algn="just">
              <a:lnSpc>
                <a:spcPct val="115000"/>
              </a:lnSpc>
              <a:buFont typeface="+mj-lt"/>
              <a:buAutoNum type="alphaLcParenR"/>
            </a:pPr>
            <a:r>
              <a:rPr lang="es-ES" sz="1900" kern="100" dirty="0">
                <a:effectLst/>
                <a:latin typeface="Arial Narrow" panose="020B0606020202030204" pitchFamily="34" charset="0"/>
                <a:ea typeface="Calibri" panose="020F0502020204030204" pitchFamily="34" charset="0"/>
                <a:cs typeface="Times New Roman" panose="02020603050405020304" pitchFamily="18" charset="0"/>
              </a:rPr>
              <a:t>Es casi lo mismo que la palabra </a:t>
            </a:r>
            <a:r>
              <a:rPr lang="es-ES" sz="1900" i="1" kern="100" dirty="0">
                <a:ln>
                  <a:noFill/>
                </a:ln>
                <a:solidFill>
                  <a:srgbClr val="000000"/>
                </a:solidFill>
                <a:effectLst>
                  <a:outerShdw blurRad="38100" dist="19050" dir="2700000" algn="tl">
                    <a:schemeClr val="dk1">
                      <a:alpha val="40000"/>
                    </a:schemeClr>
                  </a:outerShdw>
                </a:effectLst>
                <a:latin typeface="Arial Narrow" panose="020B0606020202030204" pitchFamily="34" charset="0"/>
                <a:ea typeface="Calibri" panose="020F0502020204030204" pitchFamily="34" charset="0"/>
                <a:cs typeface="Times New Roman" panose="02020603050405020304" pitchFamily="18" charset="0"/>
              </a:rPr>
              <a:t>“ágape”</a:t>
            </a:r>
            <a:r>
              <a:rPr lang="es-ES" sz="1900" kern="100" dirty="0">
                <a:effectLst/>
                <a:latin typeface="Arial Narrow" panose="020B0606020202030204" pitchFamily="34" charset="0"/>
                <a:ea typeface="Calibri" panose="020F0502020204030204" pitchFamily="34" charset="0"/>
                <a:cs typeface="Times New Roman" panose="02020603050405020304" pitchFamily="18" charset="0"/>
              </a:rPr>
              <a:t> en el Nuevo Testamento. No podemos separarnos de Dios, ni de su misericordia.</a:t>
            </a:r>
            <a:endParaRPr lang="es-NI" sz="1900" kern="100" dirty="0">
              <a:effectLst/>
              <a:latin typeface="Calibri" panose="020F0502020204030204" pitchFamily="34" charset="0"/>
              <a:ea typeface="Calibri" panose="020F0502020204030204" pitchFamily="34" charset="0"/>
              <a:cs typeface="Times New Roman" panose="02020603050405020304" pitchFamily="18" charset="0"/>
            </a:endParaRPr>
          </a:p>
          <a:p>
            <a:pPr marR="26670" algn="just">
              <a:lnSpc>
                <a:spcPct val="115000"/>
              </a:lnSpc>
              <a:buNone/>
            </a:pPr>
            <a:r>
              <a:rPr lang="es-ES" sz="10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es-NI" sz="10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26670" lvl="0" indent="-342900" algn="just">
              <a:lnSpc>
                <a:spcPct val="115000"/>
              </a:lnSpc>
              <a:spcAft>
                <a:spcPts val="800"/>
              </a:spcAft>
              <a:buFont typeface="Wingdings" panose="05000000000000000000" pitchFamily="2" charset="2"/>
              <a:buChar char=""/>
            </a:pPr>
            <a:r>
              <a:rPr lang="es-ES" sz="1900" kern="100" dirty="0">
                <a:effectLst/>
                <a:latin typeface="Arial Narrow" panose="020B0606020202030204" pitchFamily="34" charset="0"/>
                <a:ea typeface="Calibri" panose="020F0502020204030204" pitchFamily="34" charset="0"/>
                <a:cs typeface="Times New Roman" panose="02020603050405020304" pitchFamily="18" charset="0"/>
              </a:rPr>
              <a:t>Así vemos como David se tomo muy en serio su servicio y adoración a Dios, con una limpia conciencia de pecado delante de su Dios. Pero hay otro aspecto en la vida del salmista y es que…</a:t>
            </a:r>
            <a:endParaRPr lang="es-NI" sz="1900" kern="100" dirty="0">
              <a:effectLst/>
              <a:latin typeface="Calibri" panose="020F0502020204030204" pitchFamily="34" charset="0"/>
              <a:ea typeface="Calibri" panose="020F0502020204030204" pitchFamily="34" charset="0"/>
              <a:cs typeface="Times New Roman" panose="02020603050405020304" pitchFamily="18" charset="0"/>
            </a:endParaRPr>
          </a:p>
          <a:p>
            <a:pPr marL="354013" marR="206375" lvl="0" algn="just">
              <a:lnSpc>
                <a:spcPct val="115000"/>
              </a:lnSpc>
              <a:spcAft>
                <a:spcPts val="800"/>
              </a:spcAft>
            </a:pPr>
            <a:endParaRPr lang="es-NI" sz="19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25109016"/>
      </p:ext>
    </p:ext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Effect transition="in" filter="barn(inVertical)">
                                      <p:cBhvr>
                                        <p:cTn id="13" dur="500"/>
                                        <p:tgtEl>
                                          <p:spTgt spid="4">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4">
                                            <p:txEl>
                                              <p:pRg st="2" end="2"/>
                                            </p:txEl>
                                          </p:spTgt>
                                        </p:tgtEl>
                                        <p:attrNameLst>
                                          <p:attrName>style.visibility</p:attrName>
                                        </p:attrNameLst>
                                      </p:cBhvr>
                                      <p:to>
                                        <p:strVal val="visible"/>
                                      </p:to>
                                    </p:set>
                                    <p:animEffect transition="in" filter="barn(inVertical)">
                                      <p:cBhvr>
                                        <p:cTn id="18" dur="500"/>
                                        <p:tgtEl>
                                          <p:spTgt spid="4">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nodeType="clickEffect">
                                  <p:stCondLst>
                                    <p:cond delay="0"/>
                                  </p:stCondLst>
                                  <p:childTnLst>
                                    <p:set>
                                      <p:cBhvr>
                                        <p:cTn id="22" dur="1" fill="hold">
                                          <p:stCondLst>
                                            <p:cond delay="0"/>
                                          </p:stCondLst>
                                        </p:cTn>
                                        <p:tgtEl>
                                          <p:spTgt spid="4">
                                            <p:txEl>
                                              <p:pRg st="3" end="3"/>
                                            </p:txEl>
                                          </p:spTgt>
                                        </p:tgtEl>
                                        <p:attrNameLst>
                                          <p:attrName>style.visibility</p:attrName>
                                        </p:attrNameLst>
                                      </p:cBhvr>
                                      <p:to>
                                        <p:strVal val="visible"/>
                                      </p:to>
                                    </p:set>
                                    <p:animEffect transition="in" filter="barn(inVertical)">
                                      <p:cBhvr>
                                        <p:cTn id="23" dur="500"/>
                                        <p:tgtEl>
                                          <p:spTgt spid="4">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Effect transition="in" filter="barn(inVertical)">
                                      <p:cBhvr>
                                        <p:cTn id="28" dur="500"/>
                                        <p:tgtEl>
                                          <p:spTgt spid="4">
                                            <p:txEl>
                                              <p:pRg st="4" end="4"/>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nodeType="clickEffect">
                                  <p:stCondLst>
                                    <p:cond delay="0"/>
                                  </p:stCondLst>
                                  <p:childTnLst>
                                    <p:set>
                                      <p:cBhvr>
                                        <p:cTn id="32" dur="1" fill="hold">
                                          <p:stCondLst>
                                            <p:cond delay="0"/>
                                          </p:stCondLst>
                                        </p:cTn>
                                        <p:tgtEl>
                                          <p:spTgt spid="4">
                                            <p:txEl>
                                              <p:pRg st="6" end="6"/>
                                            </p:txEl>
                                          </p:spTgt>
                                        </p:tgtEl>
                                        <p:attrNameLst>
                                          <p:attrName>style.visibility</p:attrName>
                                        </p:attrNameLst>
                                      </p:cBhvr>
                                      <p:to>
                                        <p:strVal val="visible"/>
                                      </p:to>
                                    </p:set>
                                    <p:anim calcmode="lin" valueType="num">
                                      <p:cBhvr>
                                        <p:cTn id="33" dur="500" fill="hold"/>
                                        <p:tgtEl>
                                          <p:spTgt spid="4">
                                            <p:txEl>
                                              <p:pRg st="6" end="6"/>
                                            </p:txEl>
                                          </p:spTgt>
                                        </p:tgtEl>
                                        <p:attrNameLst>
                                          <p:attrName>ppt_w</p:attrName>
                                        </p:attrNameLst>
                                      </p:cBhvr>
                                      <p:tavLst>
                                        <p:tav tm="0">
                                          <p:val>
                                            <p:fltVal val="0"/>
                                          </p:val>
                                        </p:tav>
                                        <p:tav tm="100000">
                                          <p:val>
                                            <p:strVal val="#ppt_w"/>
                                          </p:val>
                                        </p:tav>
                                      </p:tavLst>
                                    </p:anim>
                                    <p:anim calcmode="lin" valueType="num">
                                      <p:cBhvr>
                                        <p:cTn id="34" dur="500" fill="hold"/>
                                        <p:tgtEl>
                                          <p:spTgt spid="4">
                                            <p:txEl>
                                              <p:pRg st="6" end="6"/>
                                            </p:txEl>
                                          </p:spTgt>
                                        </p:tgtEl>
                                        <p:attrNameLst>
                                          <p:attrName>ppt_h</p:attrName>
                                        </p:attrNameLst>
                                      </p:cBhvr>
                                      <p:tavLst>
                                        <p:tav tm="0">
                                          <p:val>
                                            <p:fltVal val="0"/>
                                          </p:val>
                                        </p:tav>
                                        <p:tav tm="100000">
                                          <p:val>
                                            <p:strVal val="#ppt_h"/>
                                          </p:val>
                                        </p:tav>
                                      </p:tavLst>
                                    </p:anim>
                                    <p:animEffect transition="in" filter="fade">
                                      <p:cBhvr>
                                        <p:cTn id="35"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8AF4D5FF-36C1-CB51-D9C5-049F6263D010}"/>
              </a:ext>
            </a:extLst>
          </p:cNvPr>
          <p:cNvSpPr txBox="1"/>
          <p:nvPr/>
        </p:nvSpPr>
        <p:spPr>
          <a:xfrm>
            <a:off x="1696063" y="796413"/>
            <a:ext cx="7108723" cy="5452583"/>
          </a:xfrm>
          <a:prstGeom prst="rect">
            <a:avLst/>
          </a:prstGeom>
          <a:noFill/>
        </p:spPr>
        <p:txBody>
          <a:bodyPr wrap="square" rtlCol="0">
            <a:spAutoFit/>
          </a:bodyPr>
          <a:lstStyle/>
          <a:p>
            <a:pPr marL="354013" lvl="0" indent="-338138" algn="just">
              <a:lnSpc>
                <a:spcPct val="115000"/>
              </a:lnSpc>
              <a:buFont typeface="+mj-lt"/>
              <a:buAutoNum type="romanUcPeriod" startAt="2"/>
            </a:pPr>
            <a:r>
              <a:rPr lang="es-ES" sz="1900" b="1" kern="100" dirty="0">
                <a:ln>
                  <a:noFill/>
                </a:ln>
                <a:solidFill>
                  <a:srgbClr val="000000"/>
                </a:solidFill>
                <a:effectLst>
                  <a:outerShdw blurRad="38100" dist="19050" dir="2700000" algn="tl">
                    <a:schemeClr val="dk1">
                      <a:alpha val="40000"/>
                    </a:schemeClr>
                  </a:outerShdw>
                </a:effectLst>
                <a:latin typeface="Arial Narrow" panose="020B0606020202030204" pitchFamily="34" charset="0"/>
                <a:ea typeface="Calibri" panose="020F0502020204030204" pitchFamily="34" charset="0"/>
                <a:cs typeface="Times New Roman" panose="02020603050405020304" pitchFamily="18" charset="0"/>
              </a:rPr>
              <a:t>DAVID PROCLAMA SU RECTITUD DELANTE DE DIOS (Salm.26: 4 – 8)</a:t>
            </a:r>
            <a:endParaRPr lang="es-NI" sz="1900" kern="100" dirty="0">
              <a:effectLst/>
              <a:latin typeface="Calibri" panose="020F0502020204030204" pitchFamily="34" charset="0"/>
              <a:ea typeface="Calibri" panose="020F0502020204030204" pitchFamily="34" charset="0"/>
              <a:cs typeface="Times New Roman" panose="02020603050405020304" pitchFamily="18" charset="0"/>
            </a:endParaRPr>
          </a:p>
          <a:p>
            <a:pPr marL="442913" lvl="0" indent="-266700" algn="just">
              <a:lnSpc>
                <a:spcPct val="115000"/>
              </a:lnSpc>
              <a:buFont typeface="+mj-lt"/>
              <a:buAutoNum type="alphaUcPeriod"/>
            </a:pPr>
            <a:r>
              <a:rPr lang="es-ES" sz="1900" kern="100" dirty="0">
                <a:effectLst/>
                <a:latin typeface="Arial Narrow" panose="020B0606020202030204" pitchFamily="34" charset="0"/>
                <a:ea typeface="Calibri" panose="020F0502020204030204" pitchFamily="34" charset="0"/>
                <a:cs typeface="Times New Roman" panose="02020603050405020304" pitchFamily="18" charset="0"/>
              </a:rPr>
              <a:t>DECLARÓ LOS HECHOS DE SU VIDA…</a:t>
            </a:r>
            <a:endParaRPr lang="es-NI" sz="1900" kern="100" dirty="0">
              <a:effectLst/>
              <a:latin typeface="Calibri" panose="020F0502020204030204" pitchFamily="34" charset="0"/>
              <a:ea typeface="Calibri" panose="020F0502020204030204" pitchFamily="34" charset="0"/>
              <a:cs typeface="Times New Roman" panose="02020603050405020304" pitchFamily="18" charset="0"/>
            </a:endParaRPr>
          </a:p>
          <a:p>
            <a:pPr marL="633413" lvl="0" indent="-279400" algn="just">
              <a:lnSpc>
                <a:spcPct val="115000"/>
              </a:lnSpc>
              <a:buFont typeface="+mj-lt"/>
              <a:buAutoNum type="arabicPeriod"/>
            </a:pPr>
            <a:r>
              <a:rPr lang="es-ES" sz="1900" kern="100" dirty="0">
                <a:effectLst/>
                <a:latin typeface="Arial Narrow" panose="020B0606020202030204" pitchFamily="34" charset="0"/>
                <a:ea typeface="Calibri" panose="020F0502020204030204" pitchFamily="34" charset="0"/>
                <a:cs typeface="Times New Roman" panose="02020603050405020304" pitchFamily="18" charset="0"/>
              </a:rPr>
              <a:t>La versión en inglés New King James traduce la palabra hipócritas como </a:t>
            </a:r>
            <a:r>
              <a:rPr lang="es-ES" sz="1900" i="1" kern="100" dirty="0">
                <a:ln>
                  <a:noFill/>
                </a:ln>
                <a:solidFill>
                  <a:srgbClr val="000000"/>
                </a:solidFill>
                <a:effectLst>
                  <a:outerShdw blurRad="38100" dist="19050" dir="2700000" algn="tl">
                    <a:schemeClr val="dk1">
                      <a:alpha val="40000"/>
                    </a:schemeClr>
                  </a:outerShdw>
                </a:effectLst>
                <a:latin typeface="Arial Narrow" panose="020B0606020202030204" pitchFamily="34" charset="0"/>
                <a:ea typeface="Calibri" panose="020F0502020204030204" pitchFamily="34" charset="0"/>
                <a:cs typeface="Times New Roman" panose="02020603050405020304" pitchFamily="18" charset="0"/>
              </a:rPr>
              <a:t>“mortales”</a:t>
            </a:r>
            <a:r>
              <a:rPr lang="es-ES" sz="1900"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es-NI" sz="1900" kern="100" dirty="0">
              <a:latin typeface="Calibri" panose="020F0502020204030204" pitchFamily="34" charset="0"/>
              <a:ea typeface="Calibri" panose="020F0502020204030204" pitchFamily="34" charset="0"/>
              <a:cs typeface="Times New Roman" panose="02020603050405020304" pitchFamily="18" charset="0"/>
            </a:endParaRPr>
          </a:p>
          <a:p>
            <a:pPr marL="633413" lvl="0" indent="-279400" algn="just">
              <a:lnSpc>
                <a:spcPct val="115000"/>
              </a:lnSpc>
              <a:buFont typeface="+mj-lt"/>
              <a:buAutoNum type="arabicPeriod"/>
            </a:pPr>
            <a:r>
              <a:rPr lang="es-ES" sz="1900" kern="100" dirty="0">
                <a:effectLst/>
                <a:latin typeface="Arial Narrow" panose="020B0606020202030204" pitchFamily="34" charset="0"/>
                <a:ea typeface="Calibri" panose="020F0502020204030204" pitchFamily="34" charset="0"/>
                <a:cs typeface="Times New Roman" panose="02020603050405020304" pitchFamily="18" charset="0"/>
              </a:rPr>
              <a:t>David pudo haber descrito a los hombres como mortales, porque para él era útil recordar, y para ellos saber, que sus vidas eran cortas y que pronto tendrían que responder al Dios vivo y verdadero, en lugar de a los ídolos que ellos mismos crearon.</a:t>
            </a:r>
            <a:endParaRPr lang="es-NI" sz="1900" kern="100" dirty="0">
              <a:latin typeface="Calibri" panose="020F0502020204030204" pitchFamily="34" charset="0"/>
              <a:ea typeface="Calibri" panose="020F0502020204030204" pitchFamily="34" charset="0"/>
              <a:cs typeface="Times New Roman" panose="02020603050405020304" pitchFamily="18" charset="0"/>
            </a:endParaRPr>
          </a:p>
          <a:p>
            <a:pPr marL="633413" lvl="0" indent="-279400" algn="just">
              <a:lnSpc>
                <a:spcPct val="115000"/>
              </a:lnSpc>
              <a:buFont typeface="+mj-lt"/>
              <a:buAutoNum type="arabicPeriod"/>
            </a:pPr>
            <a:r>
              <a:rPr lang="es-ES" sz="1900" kern="100" dirty="0">
                <a:effectLst/>
                <a:latin typeface="Arial Narrow" panose="020B0606020202030204" pitchFamily="34" charset="0"/>
                <a:ea typeface="Calibri" panose="020F0502020204030204" pitchFamily="34" charset="0"/>
                <a:cs typeface="Times New Roman" panose="02020603050405020304" pitchFamily="18" charset="0"/>
              </a:rPr>
              <a:t>David hacía esto bajo el supuesto de que al menos algún tipo de asociación con estas personas era moralmente incorrecto. </a:t>
            </a:r>
            <a:endParaRPr lang="es-NI" sz="1900" kern="100" dirty="0">
              <a:effectLst/>
              <a:latin typeface="Calibri" panose="020F0502020204030204" pitchFamily="34" charset="0"/>
              <a:ea typeface="Calibri" panose="020F0502020204030204" pitchFamily="34" charset="0"/>
              <a:cs typeface="Times New Roman" panose="02020603050405020304" pitchFamily="18" charset="0"/>
            </a:endParaRPr>
          </a:p>
          <a:p>
            <a:pPr marL="722313" lvl="0" indent="-279400" algn="just">
              <a:lnSpc>
                <a:spcPct val="115000"/>
              </a:lnSpc>
              <a:buFont typeface="+mj-lt"/>
              <a:buAutoNum type="alphaLcParenR"/>
            </a:pPr>
            <a:r>
              <a:rPr lang="es-ES" sz="1900" kern="100" dirty="0">
                <a:effectLst/>
                <a:latin typeface="Arial Narrow" panose="020B0606020202030204" pitchFamily="34" charset="0"/>
                <a:ea typeface="Calibri" panose="020F0502020204030204" pitchFamily="34" charset="0"/>
                <a:cs typeface="Times New Roman" panose="02020603050405020304" pitchFamily="18" charset="0"/>
              </a:rPr>
              <a:t>Se podría decir que se tomó en serio </a:t>
            </a:r>
            <a:r>
              <a:rPr lang="es-ES" sz="1900" b="1" kern="100" dirty="0">
                <a:effectLst/>
                <a:latin typeface="Arial Narrow" panose="020B0606020202030204" pitchFamily="34" charset="0"/>
                <a:ea typeface="Calibri" panose="020F0502020204030204" pitchFamily="34" charset="0"/>
                <a:cs typeface="Times New Roman" panose="02020603050405020304" pitchFamily="18" charset="0"/>
              </a:rPr>
              <a:t>(1Cor.15: 33)</a:t>
            </a:r>
            <a:r>
              <a:rPr lang="es-ES" sz="1900" kern="100" dirty="0">
                <a:effectLst/>
                <a:latin typeface="Arial Narrow" panose="020B0606020202030204" pitchFamily="34" charset="0"/>
                <a:ea typeface="Calibri" panose="020F0502020204030204" pitchFamily="34" charset="0"/>
                <a:cs typeface="Times New Roman" panose="02020603050405020304" pitchFamily="18" charset="0"/>
              </a:rPr>
              <a:t> mil años antes de que Pablo escribiera esas palabras inspiradas por el Espíritu Santo: </a:t>
            </a:r>
            <a:r>
              <a:rPr lang="es-ES" sz="1900" i="1" kern="100" dirty="0">
                <a:ln>
                  <a:noFill/>
                </a:ln>
                <a:solidFill>
                  <a:srgbClr val="000000"/>
                </a:solidFill>
                <a:effectLst>
                  <a:outerShdw blurRad="38100" dist="19050" dir="2700000" algn="tl">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“…las malas conversaciones corrompen las buenas costumbres”</a:t>
            </a:r>
            <a:endParaRPr lang="es-NI" sz="1900" i="1" kern="100" dirty="0">
              <a:ln>
                <a:noFill/>
              </a:ln>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marL="722313" lvl="0" indent="-279400" algn="just">
              <a:lnSpc>
                <a:spcPct val="115000"/>
              </a:lnSpc>
              <a:buFont typeface="+mj-lt"/>
              <a:buAutoNum type="alphaLcParenR"/>
            </a:pPr>
            <a:r>
              <a:rPr lang="es-ES" sz="1900" kern="100" dirty="0">
                <a:effectLst/>
                <a:latin typeface="Arial Narrow" panose="020B0606020202030204" pitchFamily="34" charset="0"/>
                <a:ea typeface="Calibri" panose="020F0502020204030204" pitchFamily="34" charset="0"/>
                <a:cs typeface="Times New Roman" panose="02020603050405020304" pitchFamily="18" charset="0"/>
              </a:rPr>
              <a:t>Este tipo de personas que él pasa a describir a continuación.</a:t>
            </a:r>
            <a:endParaRPr lang="es-NI" sz="1900" kern="100" dirty="0">
              <a:effectLst/>
              <a:latin typeface="Calibri" panose="020F0502020204030204" pitchFamily="34" charset="0"/>
              <a:ea typeface="Calibri" panose="020F0502020204030204" pitchFamily="34" charset="0"/>
              <a:cs typeface="Times New Roman" panose="02020603050405020304" pitchFamily="18" charset="0"/>
            </a:endParaRPr>
          </a:p>
          <a:p>
            <a:pPr marL="176213" lvl="0" algn="just">
              <a:lnSpc>
                <a:spcPct val="115000"/>
              </a:lnSpc>
              <a:spcAft>
                <a:spcPts val="800"/>
              </a:spcAft>
            </a:pPr>
            <a:endParaRPr lang="es-NI" sz="19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84834438"/>
      </p:ext>
    </p:ext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 calcmode="lin" valueType="num">
                                      <p:cBhvr>
                                        <p:cTn id="14" dur="500" fill="hold"/>
                                        <p:tgtEl>
                                          <p:spTgt spid="4">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4">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 calcmode="lin" valueType="num">
                                      <p:cBhvr additive="base">
                                        <p:cTn id="21"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4">
                                            <p:txEl>
                                              <p:pRg st="3" end="3"/>
                                            </p:txEl>
                                          </p:spTgt>
                                        </p:tgtEl>
                                        <p:attrNameLst>
                                          <p:attrName>style.visibility</p:attrName>
                                        </p:attrNameLst>
                                      </p:cBhvr>
                                      <p:to>
                                        <p:strVal val="visible"/>
                                      </p:to>
                                    </p:set>
                                    <p:anim calcmode="lin" valueType="num">
                                      <p:cBhvr additive="base">
                                        <p:cTn id="27"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4">
                                            <p:txEl>
                                              <p:pRg st="4" end="4"/>
                                            </p:txEl>
                                          </p:spTgt>
                                        </p:tgtEl>
                                        <p:attrNameLst>
                                          <p:attrName>style.visibility</p:attrName>
                                        </p:attrNameLst>
                                      </p:cBhvr>
                                      <p:to>
                                        <p:strVal val="visible"/>
                                      </p:to>
                                    </p:set>
                                    <p:anim calcmode="lin" valueType="num">
                                      <p:cBhvr additive="base">
                                        <p:cTn id="33"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16" presetClass="entr" presetSubtype="21" fill="hold" nodeType="clickEffect">
                                  <p:stCondLst>
                                    <p:cond delay="0"/>
                                  </p:stCondLst>
                                  <p:childTnLst>
                                    <p:set>
                                      <p:cBhvr>
                                        <p:cTn id="38" dur="1" fill="hold">
                                          <p:stCondLst>
                                            <p:cond delay="0"/>
                                          </p:stCondLst>
                                        </p:cTn>
                                        <p:tgtEl>
                                          <p:spTgt spid="4">
                                            <p:txEl>
                                              <p:pRg st="5" end="5"/>
                                            </p:txEl>
                                          </p:spTgt>
                                        </p:tgtEl>
                                        <p:attrNameLst>
                                          <p:attrName>style.visibility</p:attrName>
                                        </p:attrNameLst>
                                      </p:cBhvr>
                                      <p:to>
                                        <p:strVal val="visible"/>
                                      </p:to>
                                    </p:set>
                                    <p:animEffect transition="in" filter="barn(inVertical)">
                                      <p:cBhvr>
                                        <p:cTn id="39" dur="500"/>
                                        <p:tgtEl>
                                          <p:spTgt spid="4">
                                            <p:txEl>
                                              <p:pRg st="5" end="5"/>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6" presetClass="entr" presetSubtype="21" fill="hold" nodeType="clickEffect">
                                  <p:stCondLst>
                                    <p:cond delay="0"/>
                                  </p:stCondLst>
                                  <p:childTnLst>
                                    <p:set>
                                      <p:cBhvr>
                                        <p:cTn id="43" dur="1" fill="hold">
                                          <p:stCondLst>
                                            <p:cond delay="0"/>
                                          </p:stCondLst>
                                        </p:cTn>
                                        <p:tgtEl>
                                          <p:spTgt spid="4">
                                            <p:txEl>
                                              <p:pRg st="6" end="6"/>
                                            </p:txEl>
                                          </p:spTgt>
                                        </p:tgtEl>
                                        <p:attrNameLst>
                                          <p:attrName>style.visibility</p:attrName>
                                        </p:attrNameLst>
                                      </p:cBhvr>
                                      <p:to>
                                        <p:strVal val="visible"/>
                                      </p:to>
                                    </p:set>
                                    <p:animEffect transition="in" filter="barn(inVertical)">
                                      <p:cBhvr>
                                        <p:cTn id="44"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CBFAED62-6494-A186-593C-048B4E880AA8}"/>
              </a:ext>
            </a:extLst>
          </p:cNvPr>
          <p:cNvSpPr txBox="1"/>
          <p:nvPr/>
        </p:nvSpPr>
        <p:spPr>
          <a:xfrm>
            <a:off x="1917291" y="634181"/>
            <a:ext cx="6710516" cy="5891421"/>
          </a:xfrm>
          <a:prstGeom prst="rect">
            <a:avLst/>
          </a:prstGeom>
          <a:noFill/>
        </p:spPr>
        <p:txBody>
          <a:bodyPr wrap="square" rtlCol="0">
            <a:spAutoFit/>
          </a:bodyPr>
          <a:lstStyle/>
          <a:p>
            <a:pPr marL="442913" marR="0" lvl="0" indent="-266700" algn="just" defTabSz="457200" rtl="0" eaLnBrk="1" fontAlgn="auto" latinLnBrk="0" hangingPunct="1">
              <a:lnSpc>
                <a:spcPct val="115000"/>
              </a:lnSpc>
              <a:spcBef>
                <a:spcPts val="0"/>
              </a:spcBef>
              <a:spcAft>
                <a:spcPts val="0"/>
              </a:spcAft>
              <a:buClrTx/>
              <a:buSzTx/>
              <a:buFont typeface="+mj-lt"/>
              <a:buAutoNum type="alphaUcPeriod" startAt="2"/>
              <a:tabLst/>
              <a:defRPr/>
            </a:pPr>
            <a:r>
              <a:rPr kumimoji="0" lang="es-ES" sz="1900" b="0" i="0" u="none" strike="noStrike" kern="1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Times New Roman" panose="02020603050405020304" pitchFamily="18" charset="0"/>
              </a:rPr>
              <a:t>DESCRIBE A SUS PERSEGUIDORES…</a:t>
            </a:r>
          </a:p>
          <a:p>
            <a:pPr marL="633413" marR="0" lvl="0" indent="-279400" algn="just" defTabSz="457200" rtl="0" eaLnBrk="1" fontAlgn="auto" latinLnBrk="0" hangingPunct="1">
              <a:lnSpc>
                <a:spcPct val="115000"/>
              </a:lnSpc>
              <a:spcBef>
                <a:spcPts val="0"/>
              </a:spcBef>
              <a:spcAft>
                <a:spcPts val="0"/>
              </a:spcAft>
              <a:buClrTx/>
              <a:buSzTx/>
              <a:buFont typeface="+mj-lt"/>
              <a:buAutoNum type="arabicPeriod"/>
              <a:tabLst/>
              <a:defRPr/>
            </a:pPr>
            <a:r>
              <a:rPr kumimoji="0" lang="es-ES" sz="1900" b="0" i="1" u="none" strike="noStrike" kern="100" cap="none" spc="0" normalizeH="0" baseline="0" noProof="0" dirty="0">
                <a:ln>
                  <a:noFill/>
                </a:ln>
                <a:solidFill>
                  <a:srgbClr val="000000"/>
                </a:solidFill>
                <a:effectLst>
                  <a:outerShdw blurRad="38100" dist="19050" dir="2700000" algn="tl">
                    <a:prstClr val="black">
                      <a:alpha val="40000"/>
                    </a:prstClr>
                  </a:outerShdw>
                </a:effectLst>
                <a:uLnTx/>
                <a:uFillTx/>
                <a:latin typeface="Times New Roman" panose="02020603050405020304" pitchFamily="18" charset="0"/>
                <a:ea typeface="Calibri" panose="020F0502020204030204" pitchFamily="34" charset="0"/>
                <a:cs typeface="Times New Roman" panose="02020603050405020304" pitchFamily="18" charset="0"/>
              </a:rPr>
              <a:t>“No me he sentado con hombres hipócritas”</a:t>
            </a:r>
            <a:r>
              <a:rPr kumimoji="0" lang="es-ES" sz="1900" b="0" i="0" u="none" strike="noStrike" kern="1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Times New Roman" panose="02020603050405020304" pitchFamily="18" charset="0"/>
              </a:rPr>
              <a:t> </a:t>
            </a:r>
            <a:r>
              <a:rPr kumimoji="0" lang="es-ES" sz="1900" b="1" i="0" u="none" strike="noStrike" kern="1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Times New Roman" panose="02020603050405020304" pitchFamily="18" charset="0"/>
              </a:rPr>
              <a:t>(Salm.26: 4)</a:t>
            </a:r>
            <a:r>
              <a:rPr kumimoji="0" lang="es-ES" sz="1900" b="0" i="0" u="none" strike="noStrike" kern="1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Times New Roman" panose="02020603050405020304" pitchFamily="18" charset="0"/>
              </a:rPr>
              <a:t>   Los que andan simuladamente: </a:t>
            </a:r>
            <a:endParaRPr kumimoji="0" lang="es-NI" sz="19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722313" marR="0" lvl="0" indent="-279400" algn="just" defTabSz="457200" rtl="0" eaLnBrk="1" fontAlgn="auto" latinLnBrk="0" hangingPunct="1">
              <a:lnSpc>
                <a:spcPct val="115000"/>
              </a:lnSpc>
              <a:spcBef>
                <a:spcPts val="0"/>
              </a:spcBef>
              <a:spcAft>
                <a:spcPts val="0"/>
              </a:spcAft>
              <a:buClrTx/>
              <a:buSzTx/>
              <a:buFont typeface="+mj-lt"/>
              <a:buAutoNum type="alphaLcParenR"/>
              <a:tabLst/>
              <a:defRPr/>
            </a:pPr>
            <a:r>
              <a:rPr kumimoji="0" lang="es-ES" sz="1900" b="0" i="0" u="none" strike="noStrike" kern="1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Times New Roman" panose="02020603050405020304" pitchFamily="18" charset="0"/>
              </a:rPr>
              <a:t>Los ocultos, </a:t>
            </a:r>
            <a:endParaRPr kumimoji="0" lang="es-NI" sz="19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722313" marR="0" lvl="0" indent="-279400" algn="just" defTabSz="457200" rtl="0" eaLnBrk="1" fontAlgn="auto" latinLnBrk="0" hangingPunct="1">
              <a:lnSpc>
                <a:spcPct val="115000"/>
              </a:lnSpc>
              <a:spcBef>
                <a:spcPts val="0"/>
              </a:spcBef>
              <a:spcAft>
                <a:spcPts val="0"/>
              </a:spcAft>
              <a:buClrTx/>
              <a:buSzTx/>
              <a:buFont typeface="+mj-lt"/>
              <a:buAutoNum type="alphaLcParenR"/>
              <a:tabLst/>
              <a:defRPr/>
            </a:pPr>
            <a:r>
              <a:rPr kumimoji="0" lang="es-ES" sz="1900" b="0" i="0" u="none" strike="noStrike" kern="1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Times New Roman" panose="02020603050405020304" pitchFamily="18" charset="0"/>
              </a:rPr>
              <a:t>Los diseñadores de oscuridad, </a:t>
            </a:r>
            <a:endParaRPr kumimoji="0" lang="es-NI" sz="19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722313" marR="0" lvl="0" indent="-279400" algn="just" defTabSz="457200" rtl="0" eaLnBrk="1" fontAlgn="auto" latinLnBrk="0" hangingPunct="1">
              <a:lnSpc>
                <a:spcPct val="115000"/>
              </a:lnSpc>
              <a:spcBef>
                <a:spcPts val="0"/>
              </a:spcBef>
              <a:spcAft>
                <a:spcPts val="0"/>
              </a:spcAft>
              <a:buClrTx/>
              <a:buSzTx/>
              <a:buFont typeface="+mj-lt"/>
              <a:buAutoNum type="alphaLcParenR"/>
              <a:tabLst/>
              <a:defRPr/>
            </a:pPr>
            <a:r>
              <a:rPr kumimoji="0" lang="es-ES" sz="1900" b="0" i="0" u="none" strike="noStrike" kern="1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Times New Roman" panose="02020603050405020304" pitchFamily="18" charset="0"/>
              </a:rPr>
              <a:t>Los conspiradores en lo secreto.</a:t>
            </a:r>
          </a:p>
          <a:p>
            <a:pPr marL="633413" lvl="0" indent="-279400" algn="just">
              <a:lnSpc>
                <a:spcPct val="115000"/>
              </a:lnSpc>
              <a:buFont typeface="+mj-lt"/>
              <a:buAutoNum type="arabicPeriod" startAt="2"/>
            </a:pPr>
            <a:r>
              <a:rPr lang="es-ES" sz="1900" i="1" kern="100" dirty="0">
                <a:ln>
                  <a:noFill/>
                </a:ln>
                <a:solidFill>
                  <a:srgbClr val="000000"/>
                </a:solidFill>
                <a:effectLst>
                  <a:outerShdw blurRad="38100" dist="19050" dir="2700000" algn="tl">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“Y con los impíos nunca me senté”</a:t>
            </a:r>
            <a:r>
              <a:rPr lang="es-ES" sz="19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es-ES" sz="1900" b="1" kern="100" dirty="0">
                <a:effectLst/>
                <a:latin typeface="Arial Narrow" panose="020B0606020202030204" pitchFamily="34" charset="0"/>
                <a:ea typeface="Calibri" panose="020F0502020204030204" pitchFamily="34" charset="0"/>
                <a:cs typeface="Times New Roman" panose="02020603050405020304" pitchFamily="18" charset="0"/>
              </a:rPr>
              <a:t>(Salm.26: 5)</a:t>
            </a:r>
            <a:r>
              <a:rPr lang="es-ES" sz="19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es-ES" sz="1900" kern="100" dirty="0" err="1">
                <a:effectLst/>
                <a:latin typeface="Arial Narrow" panose="020B0606020202030204" pitchFamily="34" charset="0"/>
                <a:ea typeface="Calibri" panose="020F0502020204030204" pitchFamily="34" charset="0"/>
                <a:cs typeface="Times New Roman" panose="02020603050405020304" pitchFamily="18" charset="0"/>
              </a:rPr>
              <a:t>cf</a:t>
            </a:r>
            <a:r>
              <a:rPr lang="es-ES" sz="19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es-ES" sz="1900" b="1" kern="100" dirty="0">
                <a:effectLst/>
                <a:latin typeface="Arial Narrow" panose="020B0606020202030204" pitchFamily="34" charset="0"/>
                <a:ea typeface="Calibri" panose="020F0502020204030204" pitchFamily="34" charset="0"/>
                <a:cs typeface="Times New Roman" panose="02020603050405020304" pitchFamily="18" charset="0"/>
              </a:rPr>
              <a:t>(Salm.1: 1)</a:t>
            </a:r>
            <a:r>
              <a:rPr lang="es-ES" sz="1900" kern="100" dirty="0">
                <a:effectLst/>
                <a:latin typeface="Arial Narrow" panose="020B0606020202030204" pitchFamily="34" charset="0"/>
                <a:ea typeface="Calibri" panose="020F0502020204030204" pitchFamily="34" charset="0"/>
                <a:cs typeface="Times New Roman" panose="02020603050405020304" pitchFamily="18" charset="0"/>
              </a:rPr>
              <a:t> David tenía en mente a las personas con las que elegía asociarse.</a:t>
            </a:r>
            <a:endParaRPr lang="es-NI" sz="1900" kern="100" dirty="0">
              <a:effectLst/>
              <a:latin typeface="Calibri" panose="020F0502020204030204" pitchFamily="34" charset="0"/>
              <a:ea typeface="Calibri" panose="020F0502020204030204" pitchFamily="34" charset="0"/>
              <a:cs typeface="Times New Roman" panose="02020603050405020304" pitchFamily="18" charset="0"/>
            </a:endParaRPr>
          </a:p>
          <a:p>
            <a:pPr marL="722313" lvl="0" indent="-279400" algn="just">
              <a:lnSpc>
                <a:spcPct val="115000"/>
              </a:lnSpc>
              <a:buFont typeface="+mj-lt"/>
              <a:buAutoNum type="alphaLcParenR"/>
            </a:pPr>
            <a:r>
              <a:rPr lang="es-ES" sz="1900" kern="100" dirty="0">
                <a:effectLst/>
                <a:latin typeface="Arial Narrow" panose="020B0606020202030204" pitchFamily="34" charset="0"/>
                <a:ea typeface="Calibri" panose="020F0502020204030204" pitchFamily="34" charset="0"/>
                <a:cs typeface="Times New Roman" panose="02020603050405020304" pitchFamily="18" charset="0"/>
              </a:rPr>
              <a:t>Tenemos poco o ningún control sobre muchos contactos y asociaciones en la vida.</a:t>
            </a:r>
          </a:p>
          <a:p>
            <a:pPr marL="722313" lvl="0" indent="-279400" algn="just">
              <a:lnSpc>
                <a:spcPct val="115000"/>
              </a:lnSpc>
              <a:buFont typeface="+mj-lt"/>
              <a:buAutoNum type="alphaLcParenR"/>
            </a:pPr>
            <a:r>
              <a:rPr lang="es-ES" sz="1900" kern="100" dirty="0">
                <a:effectLst/>
                <a:latin typeface="Arial Narrow" panose="020B0606020202030204" pitchFamily="34" charset="0"/>
                <a:ea typeface="Calibri" panose="020F0502020204030204" pitchFamily="34" charset="0"/>
                <a:cs typeface="Times New Roman" panose="02020603050405020304" pitchFamily="18" charset="0"/>
              </a:rPr>
              <a:t>Pero de los que sí tenemos, estamos obligados a elegir y valorar nuestras relaciones con una perspectiva celestial, no terrenal.</a:t>
            </a:r>
            <a:endParaRPr lang="es-NI" sz="1900" kern="100" dirty="0">
              <a:latin typeface="Calibri" panose="020F0502020204030204" pitchFamily="34" charset="0"/>
              <a:ea typeface="Calibri" panose="020F0502020204030204" pitchFamily="34" charset="0"/>
              <a:cs typeface="Times New Roman" panose="02020603050405020304" pitchFamily="18" charset="0"/>
            </a:endParaRPr>
          </a:p>
          <a:p>
            <a:pPr marL="722313" lvl="0" indent="-279400" algn="just">
              <a:lnSpc>
                <a:spcPct val="115000"/>
              </a:lnSpc>
              <a:buFont typeface="+mj-lt"/>
              <a:buAutoNum type="alphaLcParenR"/>
            </a:pPr>
            <a:r>
              <a:rPr lang="es-ES" sz="1900" kern="100" dirty="0">
                <a:effectLst/>
                <a:latin typeface="Arial Narrow" panose="020B0606020202030204" pitchFamily="34" charset="0"/>
                <a:ea typeface="Calibri" panose="020F0502020204030204" pitchFamily="34" charset="0"/>
                <a:cs typeface="Times New Roman" panose="02020603050405020304" pitchFamily="18" charset="0"/>
              </a:rPr>
              <a:t>En el mundo moderno, esta idea adquiere una dimensión completamente diferente, desconocida en muchos sentidos para el rey David.</a:t>
            </a:r>
            <a:endParaRPr lang="es-NI" sz="1900" kern="100" dirty="0">
              <a:latin typeface="Calibri" panose="020F0502020204030204" pitchFamily="34" charset="0"/>
              <a:ea typeface="Calibri" panose="020F0502020204030204" pitchFamily="34" charset="0"/>
              <a:cs typeface="Times New Roman" panose="02020603050405020304" pitchFamily="18" charset="0"/>
            </a:endParaRPr>
          </a:p>
          <a:p>
            <a:pPr marL="442913" lvl="0" algn="just">
              <a:lnSpc>
                <a:spcPct val="115000"/>
              </a:lnSpc>
              <a:spcAft>
                <a:spcPts val="800"/>
              </a:spcAft>
            </a:pPr>
            <a:endParaRPr lang="es-NI" sz="1900" kern="100" dirty="0">
              <a:effectLst/>
              <a:latin typeface="Calibri" panose="020F0502020204030204" pitchFamily="34" charset="0"/>
              <a:ea typeface="Calibri" panose="020F0502020204030204" pitchFamily="34" charset="0"/>
              <a:cs typeface="Times New Roman" panose="02020603050405020304" pitchFamily="18" charset="0"/>
            </a:endParaRPr>
          </a:p>
          <a:p>
            <a:pPr marL="442913" marR="0" lvl="0" algn="just" defTabSz="457200" rtl="0" eaLnBrk="1" fontAlgn="auto" latinLnBrk="0" hangingPunct="1">
              <a:lnSpc>
                <a:spcPct val="115000"/>
              </a:lnSpc>
              <a:spcBef>
                <a:spcPts val="0"/>
              </a:spcBef>
              <a:spcAft>
                <a:spcPts val="0"/>
              </a:spcAft>
              <a:buClrTx/>
              <a:buSzTx/>
              <a:tabLst/>
              <a:defRPr/>
            </a:pPr>
            <a:endParaRPr kumimoji="0" lang="es-NI" sz="19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5" name="Rectángulo: esquinas redondeadas 4">
            <a:extLst>
              <a:ext uri="{FF2B5EF4-FFF2-40B4-BE49-F238E27FC236}">
                <a16:creationId xmlns:a16="http://schemas.microsoft.com/office/drawing/2014/main" id="{9E586A63-9054-BBEE-390D-A08E195ABBFA}"/>
              </a:ext>
            </a:extLst>
          </p:cNvPr>
          <p:cNvSpPr/>
          <p:nvPr/>
        </p:nvSpPr>
        <p:spPr>
          <a:xfrm>
            <a:off x="8834284" y="2964426"/>
            <a:ext cx="3200400" cy="3111909"/>
          </a:xfrm>
          <a:prstGeom prst="round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just" rtl="0"/>
            <a:r>
              <a:rPr lang="es-ES" sz="1900" b="0" i="1" u="none" strike="noStrike" baseline="0" dirty="0">
                <a:solidFill>
                  <a:srgbClr val="292F33"/>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Bienaventurado el varón que no anduvo en consejo de malos, ni estuvo en camino de pecadores, ni en silla de escarnecedores se ha sentado</a:t>
            </a:r>
            <a:endParaRPr lang="es-NI" sz="1900"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25445713"/>
      </p:ext>
    </p:ext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 calcmode="lin" valueType="num">
                                      <p:cBhvr additive="base">
                                        <p:cTn id="14"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4">
                                            <p:txEl>
                                              <p:pRg st="2" end="2"/>
                                            </p:txEl>
                                          </p:spTgt>
                                        </p:tgtEl>
                                        <p:attrNameLst>
                                          <p:attrName>style.visibility</p:attrName>
                                        </p:attrNameLst>
                                      </p:cBhvr>
                                      <p:to>
                                        <p:strVal val="visible"/>
                                      </p:to>
                                    </p:set>
                                    <p:animEffect transition="in" filter="barn(inVertical)">
                                      <p:cBhvr>
                                        <p:cTn id="20" dur="500"/>
                                        <p:tgtEl>
                                          <p:spTgt spid="4">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Effect transition="in" filter="barn(inVertical)">
                                      <p:cBhvr>
                                        <p:cTn id="25" dur="500"/>
                                        <p:tgtEl>
                                          <p:spTgt spid="4">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nodeType="clickEffect">
                                  <p:stCondLst>
                                    <p:cond delay="0"/>
                                  </p:stCondLst>
                                  <p:childTnLst>
                                    <p:set>
                                      <p:cBhvr>
                                        <p:cTn id="29" dur="1" fill="hold">
                                          <p:stCondLst>
                                            <p:cond delay="0"/>
                                          </p:stCondLst>
                                        </p:cTn>
                                        <p:tgtEl>
                                          <p:spTgt spid="4">
                                            <p:txEl>
                                              <p:pRg st="4" end="4"/>
                                            </p:txEl>
                                          </p:spTgt>
                                        </p:tgtEl>
                                        <p:attrNameLst>
                                          <p:attrName>style.visibility</p:attrName>
                                        </p:attrNameLst>
                                      </p:cBhvr>
                                      <p:to>
                                        <p:strVal val="visible"/>
                                      </p:to>
                                    </p:set>
                                    <p:animEffect transition="in" filter="barn(inVertical)">
                                      <p:cBhvr>
                                        <p:cTn id="30" dur="500"/>
                                        <p:tgtEl>
                                          <p:spTgt spid="4">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4">
                                            <p:txEl>
                                              <p:pRg st="5" end="5"/>
                                            </p:txEl>
                                          </p:spTgt>
                                        </p:tgtEl>
                                        <p:attrNameLst>
                                          <p:attrName>style.visibility</p:attrName>
                                        </p:attrNameLst>
                                      </p:cBhvr>
                                      <p:to>
                                        <p:strVal val="visible"/>
                                      </p:to>
                                    </p:set>
                                    <p:anim calcmode="lin" valueType="num">
                                      <p:cBhvr additive="base">
                                        <p:cTn id="35"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14" presetClass="entr" presetSubtype="10" fill="hold" grpId="0" nodeType="click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randombar(horizontal)">
                                      <p:cBhvr>
                                        <p:cTn id="41" dur="500"/>
                                        <p:tgtEl>
                                          <p:spTgt spid="5"/>
                                        </p:tgtEl>
                                      </p:cBhvr>
                                    </p:animEffect>
                                  </p:childTnLst>
                                </p:cTn>
                              </p:par>
                            </p:childTnLst>
                          </p:cTn>
                        </p:par>
                      </p:childTnLst>
                    </p:cTn>
                  </p:par>
                  <p:par>
                    <p:cTn id="42" fill="hold">
                      <p:stCondLst>
                        <p:cond delay="indefinite"/>
                      </p:stCondLst>
                      <p:childTnLst>
                        <p:par>
                          <p:cTn id="43" fill="hold">
                            <p:stCondLst>
                              <p:cond delay="0"/>
                            </p:stCondLst>
                            <p:childTnLst>
                              <p:par>
                                <p:cTn id="44" presetID="16" presetClass="entr" presetSubtype="21" fill="hold" nodeType="clickEffect">
                                  <p:stCondLst>
                                    <p:cond delay="0"/>
                                  </p:stCondLst>
                                  <p:childTnLst>
                                    <p:set>
                                      <p:cBhvr>
                                        <p:cTn id="45" dur="1" fill="hold">
                                          <p:stCondLst>
                                            <p:cond delay="0"/>
                                          </p:stCondLst>
                                        </p:cTn>
                                        <p:tgtEl>
                                          <p:spTgt spid="4">
                                            <p:txEl>
                                              <p:pRg st="6" end="6"/>
                                            </p:txEl>
                                          </p:spTgt>
                                        </p:tgtEl>
                                        <p:attrNameLst>
                                          <p:attrName>style.visibility</p:attrName>
                                        </p:attrNameLst>
                                      </p:cBhvr>
                                      <p:to>
                                        <p:strVal val="visible"/>
                                      </p:to>
                                    </p:set>
                                    <p:animEffect transition="in" filter="barn(inVertical)">
                                      <p:cBhvr>
                                        <p:cTn id="46" dur="500"/>
                                        <p:tgtEl>
                                          <p:spTgt spid="4">
                                            <p:txEl>
                                              <p:pRg st="6" end="6"/>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16" presetClass="entr" presetSubtype="21" fill="hold" nodeType="clickEffect">
                                  <p:stCondLst>
                                    <p:cond delay="0"/>
                                  </p:stCondLst>
                                  <p:childTnLst>
                                    <p:set>
                                      <p:cBhvr>
                                        <p:cTn id="50" dur="1" fill="hold">
                                          <p:stCondLst>
                                            <p:cond delay="0"/>
                                          </p:stCondLst>
                                        </p:cTn>
                                        <p:tgtEl>
                                          <p:spTgt spid="4">
                                            <p:txEl>
                                              <p:pRg st="7" end="7"/>
                                            </p:txEl>
                                          </p:spTgt>
                                        </p:tgtEl>
                                        <p:attrNameLst>
                                          <p:attrName>style.visibility</p:attrName>
                                        </p:attrNameLst>
                                      </p:cBhvr>
                                      <p:to>
                                        <p:strVal val="visible"/>
                                      </p:to>
                                    </p:set>
                                    <p:animEffect transition="in" filter="barn(inVertical)">
                                      <p:cBhvr>
                                        <p:cTn id="51" dur="500"/>
                                        <p:tgtEl>
                                          <p:spTgt spid="4">
                                            <p:txEl>
                                              <p:pRg st="7" end="7"/>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16" presetClass="entr" presetSubtype="21" fill="hold" nodeType="clickEffect">
                                  <p:stCondLst>
                                    <p:cond delay="0"/>
                                  </p:stCondLst>
                                  <p:childTnLst>
                                    <p:set>
                                      <p:cBhvr>
                                        <p:cTn id="55" dur="1" fill="hold">
                                          <p:stCondLst>
                                            <p:cond delay="0"/>
                                          </p:stCondLst>
                                        </p:cTn>
                                        <p:tgtEl>
                                          <p:spTgt spid="4">
                                            <p:txEl>
                                              <p:pRg st="8" end="8"/>
                                            </p:txEl>
                                          </p:spTgt>
                                        </p:tgtEl>
                                        <p:attrNameLst>
                                          <p:attrName>style.visibility</p:attrName>
                                        </p:attrNameLst>
                                      </p:cBhvr>
                                      <p:to>
                                        <p:strVal val="visible"/>
                                      </p:to>
                                    </p:set>
                                    <p:animEffect transition="in" filter="barn(inVertical)">
                                      <p:cBhvr>
                                        <p:cTn id="56" dur="500"/>
                                        <p:tgtEl>
                                          <p:spTgt spid="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A9928DA0-1DF1-9432-B547-43716EF0D54B}"/>
              </a:ext>
            </a:extLst>
          </p:cNvPr>
          <p:cNvSpPr txBox="1"/>
          <p:nvPr/>
        </p:nvSpPr>
        <p:spPr>
          <a:xfrm>
            <a:off x="1651819" y="870831"/>
            <a:ext cx="7197214" cy="5116337"/>
          </a:xfrm>
          <a:prstGeom prst="rect">
            <a:avLst/>
          </a:prstGeom>
          <a:noFill/>
        </p:spPr>
        <p:txBody>
          <a:bodyPr wrap="square" rtlCol="0">
            <a:spAutoFit/>
          </a:bodyPr>
          <a:lstStyle/>
          <a:p>
            <a:pPr marL="722313" marR="0" lvl="0" indent="-279400" algn="just" defTabSz="457200" rtl="0" eaLnBrk="1" fontAlgn="auto" latinLnBrk="0" hangingPunct="1">
              <a:lnSpc>
                <a:spcPct val="115000"/>
              </a:lnSpc>
              <a:spcBef>
                <a:spcPts val="0"/>
              </a:spcBef>
              <a:spcAft>
                <a:spcPts val="0"/>
              </a:spcAft>
              <a:buClrTx/>
              <a:buSzTx/>
              <a:buFont typeface="+mj-lt"/>
              <a:buAutoNum type="alphaLcParenR" startAt="4"/>
              <a:tabLst/>
              <a:defRPr/>
            </a:pPr>
            <a:r>
              <a:rPr kumimoji="0" lang="es-ES" sz="1900" b="0" i="0" u="none" strike="noStrike" kern="1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Times New Roman" panose="02020603050405020304" pitchFamily="18" charset="0"/>
              </a:rPr>
              <a:t>Elegimos asociaciones para nuestro entretenimiento, y, a menudo, elegimos muy mal.</a:t>
            </a:r>
            <a:endParaRPr kumimoji="0" lang="es-NI" sz="19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900113" marR="206375" lvl="0" indent="-279400" algn="just" defTabSz="457200" rtl="0" eaLnBrk="1" fontAlgn="auto" latinLnBrk="0" hangingPunct="1">
              <a:lnSpc>
                <a:spcPct val="115000"/>
              </a:lnSpc>
              <a:spcBef>
                <a:spcPts val="0"/>
              </a:spcBef>
              <a:spcAft>
                <a:spcPts val="0"/>
              </a:spcAft>
              <a:buClrTx/>
              <a:buSzTx/>
              <a:buFont typeface="+mj-lt"/>
              <a:buAutoNum type="arabicParenR"/>
              <a:tabLst/>
              <a:defRPr/>
            </a:pPr>
            <a:r>
              <a:rPr kumimoji="0" lang="es-ES" sz="1900" b="0" i="0" u="none" strike="noStrike" kern="1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Times New Roman" panose="02020603050405020304" pitchFamily="18" charset="0"/>
              </a:rPr>
              <a:t>Permitimos que los malvados nos diviertan, luego que sean nuestros ejemplos, nuestros modelos y finalmente nuestros ídolos. </a:t>
            </a:r>
            <a:endParaRPr kumimoji="0" lang="es-NI" sz="19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900113" marR="206375" lvl="0" indent="-279400" algn="just" defTabSz="457200" rtl="0" eaLnBrk="1" fontAlgn="auto" latinLnBrk="0" hangingPunct="1">
              <a:lnSpc>
                <a:spcPct val="115000"/>
              </a:lnSpc>
              <a:spcBef>
                <a:spcPts val="0"/>
              </a:spcBef>
              <a:spcAft>
                <a:spcPts val="0"/>
              </a:spcAft>
              <a:buClrTx/>
              <a:buSzTx/>
              <a:buFont typeface="+mj-lt"/>
              <a:buAutoNum type="arabicParenR"/>
              <a:tabLst/>
              <a:defRPr/>
            </a:pPr>
            <a:r>
              <a:rPr kumimoji="0" lang="es-ES" sz="1900" b="0" i="0" u="none" strike="noStrike" kern="1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Times New Roman" panose="02020603050405020304" pitchFamily="18" charset="0"/>
              </a:rPr>
              <a:t>La declaración de David aquí también se aplica a este tipo de contactos y asociaciones.</a:t>
            </a:r>
            <a:endParaRPr kumimoji="0" lang="es-NI" sz="19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722313" marR="206375" lvl="0" indent="-279400" algn="just" defTabSz="457200" rtl="0" eaLnBrk="1" fontAlgn="auto" latinLnBrk="0" hangingPunct="1">
              <a:lnSpc>
                <a:spcPct val="115000"/>
              </a:lnSpc>
              <a:spcBef>
                <a:spcPts val="0"/>
              </a:spcBef>
              <a:buClrTx/>
              <a:buSzTx/>
              <a:buFont typeface="+mj-lt"/>
              <a:buAutoNum type="alphaLcParenR" startAt="5"/>
              <a:tabLst/>
              <a:defRPr/>
            </a:pPr>
            <a:r>
              <a:rPr kumimoji="0" lang="es-ES" sz="1900" b="0" i="0" u="none" strike="noStrike" kern="1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Times New Roman" panose="02020603050405020304" pitchFamily="18" charset="0"/>
              </a:rPr>
              <a:t>Muchos cristianos pueden arrastrar una juventud perdida o una madurez infructuosa, por la mala influencia de personas malvadas.</a:t>
            </a:r>
          </a:p>
          <a:p>
            <a:pPr marL="530225" marR="206375" lvl="0" indent="-265113" algn="just">
              <a:lnSpc>
                <a:spcPct val="115000"/>
              </a:lnSpc>
              <a:buFont typeface="+mj-lt"/>
              <a:buAutoNum type="arabicPeriod" startAt="3"/>
            </a:pPr>
            <a:r>
              <a:rPr lang="es-ES" sz="1900" i="1" kern="100" dirty="0">
                <a:ln>
                  <a:noFill/>
                </a:ln>
                <a:solidFill>
                  <a:srgbClr val="000000"/>
                </a:solidFill>
                <a:effectLst>
                  <a:outerShdw blurRad="38100" dist="19050" dir="2700000" algn="tl">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“Lavaré en inocencia mis manos” </a:t>
            </a:r>
            <a:r>
              <a:rPr lang="es-ES" sz="1900" b="1" kern="100" dirty="0">
                <a:effectLst/>
                <a:latin typeface="Arial Narrow" panose="020B0606020202030204" pitchFamily="34" charset="0"/>
                <a:ea typeface="Calibri" panose="020F0502020204030204" pitchFamily="34" charset="0"/>
                <a:cs typeface="Times New Roman" panose="02020603050405020304" pitchFamily="18" charset="0"/>
              </a:rPr>
              <a:t>(Salm.26: 6)</a:t>
            </a:r>
            <a:r>
              <a:rPr lang="es-ES" sz="19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es-ES" sz="1900" kern="100" dirty="0" err="1">
                <a:effectLst/>
                <a:latin typeface="Arial Narrow" panose="020B0606020202030204" pitchFamily="34" charset="0"/>
                <a:ea typeface="Calibri" panose="020F0502020204030204" pitchFamily="34" charset="0"/>
                <a:cs typeface="Times New Roman" panose="02020603050405020304" pitchFamily="18" charset="0"/>
              </a:rPr>
              <a:t>cf</a:t>
            </a:r>
            <a:r>
              <a:rPr lang="es-ES" sz="19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es-ES" sz="1900" b="1" kern="100" dirty="0">
                <a:effectLst/>
                <a:latin typeface="Arial Narrow" panose="020B0606020202030204" pitchFamily="34" charset="0"/>
                <a:ea typeface="Calibri" panose="020F0502020204030204" pitchFamily="34" charset="0"/>
                <a:cs typeface="Times New Roman" panose="02020603050405020304" pitchFamily="18" charset="0"/>
              </a:rPr>
              <a:t>(Salm.24: 3 – 5)</a:t>
            </a:r>
            <a:endParaRPr lang="es-NI" sz="1900" kern="100" dirty="0">
              <a:effectLst/>
              <a:latin typeface="Calibri" panose="020F0502020204030204" pitchFamily="34" charset="0"/>
              <a:ea typeface="Calibri" panose="020F0502020204030204" pitchFamily="34" charset="0"/>
              <a:cs typeface="Times New Roman" panose="02020603050405020304" pitchFamily="18" charset="0"/>
            </a:endParaRPr>
          </a:p>
          <a:p>
            <a:pPr marL="633413" marR="206375" lvl="0" indent="-279400" algn="just">
              <a:lnSpc>
                <a:spcPct val="115000"/>
              </a:lnSpc>
              <a:buFont typeface="+mj-lt"/>
              <a:buAutoNum type="alphaLcParenR"/>
            </a:pPr>
            <a:r>
              <a:rPr lang="es-ES" sz="1900" kern="100" dirty="0">
                <a:effectLst/>
                <a:latin typeface="Arial Narrow" panose="020B0606020202030204" pitchFamily="34" charset="0"/>
                <a:ea typeface="Calibri" panose="020F0502020204030204" pitchFamily="34" charset="0"/>
                <a:cs typeface="Times New Roman" panose="02020603050405020304" pitchFamily="18" charset="0"/>
              </a:rPr>
              <a:t>David no creía que era perfecto, ni que no tuviera pecado. </a:t>
            </a:r>
            <a:endParaRPr lang="es-NI" sz="1900" kern="100" dirty="0">
              <a:effectLst/>
              <a:latin typeface="Calibri" panose="020F0502020204030204" pitchFamily="34" charset="0"/>
              <a:ea typeface="Calibri" panose="020F0502020204030204" pitchFamily="34" charset="0"/>
              <a:cs typeface="Times New Roman" panose="02020603050405020304" pitchFamily="18" charset="0"/>
            </a:endParaRPr>
          </a:p>
          <a:p>
            <a:pPr marL="722313" marR="206375" lvl="0" indent="-279400" algn="just">
              <a:lnSpc>
                <a:spcPct val="115000"/>
              </a:lnSpc>
              <a:buFont typeface="+mj-lt"/>
              <a:buAutoNum type="arabicParenR"/>
            </a:pPr>
            <a:r>
              <a:rPr lang="es-ES" sz="1900" kern="100" dirty="0">
                <a:effectLst/>
                <a:latin typeface="Arial Narrow" panose="020B0606020202030204" pitchFamily="34" charset="0"/>
                <a:ea typeface="Calibri" panose="020F0502020204030204" pitchFamily="34" charset="0"/>
                <a:cs typeface="Times New Roman" panose="02020603050405020304" pitchFamily="18" charset="0"/>
              </a:rPr>
              <a:t>Sí, tenía que lavar sus manos, pero podía hacerlo con la inocencia de una conciencia limpia delante de Dios. </a:t>
            </a:r>
            <a:endParaRPr lang="es-NI" sz="1900" kern="100" dirty="0">
              <a:latin typeface="Arial Narrow" panose="020B0606020202030204" pitchFamily="34" charset="0"/>
              <a:ea typeface="Calibri" panose="020F0502020204030204" pitchFamily="34" charset="0"/>
              <a:cs typeface="Times New Roman" panose="02020603050405020304" pitchFamily="18" charset="0"/>
            </a:endParaRPr>
          </a:p>
          <a:p>
            <a:pPr marL="722313" marR="206375" lvl="0" indent="-279400" algn="just">
              <a:lnSpc>
                <a:spcPct val="115000"/>
              </a:lnSpc>
              <a:buFont typeface="+mj-lt"/>
              <a:buAutoNum type="arabicParenR"/>
            </a:pPr>
            <a:r>
              <a:rPr lang="es-ES" sz="1900" kern="100" dirty="0">
                <a:effectLst/>
                <a:latin typeface="Arial Narrow" panose="020B0606020202030204" pitchFamily="34" charset="0"/>
                <a:ea typeface="Calibri" panose="020F0502020204030204" pitchFamily="34" charset="0"/>
                <a:cs typeface="Times New Roman" panose="02020603050405020304" pitchFamily="18" charset="0"/>
              </a:rPr>
              <a:t>Hacía uso del altar de Dios, tanto para expiación como para ofrendas de acción de gracias.</a:t>
            </a:r>
            <a:endParaRPr lang="es-NI" sz="1900" kern="100" dirty="0">
              <a:effectLst/>
              <a:latin typeface="Arial Narrow" panose="020B0606020202030204" pitchFamily="34" charset="0"/>
              <a:ea typeface="Calibri" panose="020F0502020204030204" pitchFamily="34" charset="0"/>
              <a:cs typeface="Times New Roman" panose="02020603050405020304" pitchFamily="18" charset="0"/>
            </a:endParaRPr>
          </a:p>
          <a:p>
            <a:pPr marL="442913" marR="206375" lvl="0" algn="just" defTabSz="457200" rtl="0" eaLnBrk="1" fontAlgn="auto" latinLnBrk="0" hangingPunct="1">
              <a:lnSpc>
                <a:spcPct val="115000"/>
              </a:lnSpc>
              <a:spcBef>
                <a:spcPts val="0"/>
              </a:spcBef>
              <a:spcAft>
                <a:spcPts val="800"/>
              </a:spcAft>
              <a:buClrTx/>
              <a:buSzTx/>
              <a:tabLst/>
              <a:defRPr/>
            </a:pPr>
            <a:endParaRPr kumimoji="0" lang="es-NI" sz="19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5" name="Rectángulo: esquinas redondeadas 4">
            <a:extLst>
              <a:ext uri="{FF2B5EF4-FFF2-40B4-BE49-F238E27FC236}">
                <a16:creationId xmlns:a16="http://schemas.microsoft.com/office/drawing/2014/main" id="{D3CEB594-1423-1C07-6FFE-69F168BF6BF2}"/>
              </a:ext>
            </a:extLst>
          </p:cNvPr>
          <p:cNvSpPr/>
          <p:nvPr/>
        </p:nvSpPr>
        <p:spPr>
          <a:xfrm>
            <a:off x="8849033" y="2772697"/>
            <a:ext cx="3185651" cy="3214471"/>
          </a:xfrm>
          <a:prstGeom prst="round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just" rtl="0"/>
            <a:r>
              <a:rPr lang="es-ES" sz="1800" b="0" i="1" u="none" strike="noStrike" baseline="0" dirty="0">
                <a:solidFill>
                  <a:srgbClr val="218282"/>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3</a:t>
            </a:r>
            <a:r>
              <a:rPr lang="es-ES" sz="1800" b="0" i="1" u="none" strike="noStrike" baseline="0" dirty="0">
                <a:solidFill>
                  <a:srgbClr val="292F33"/>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¿Quién subirá al monte de Jehová? ¿Y quién estará en su lugar santo? </a:t>
            </a:r>
            <a:r>
              <a:rPr lang="es-ES" sz="1800" b="0" i="1" u="none" strike="noStrike" baseline="0" dirty="0">
                <a:solidFill>
                  <a:srgbClr val="218282"/>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4</a:t>
            </a:r>
            <a:r>
              <a:rPr lang="es-ES" sz="1800" b="0" i="1" u="none" strike="noStrike" baseline="0" dirty="0">
                <a:solidFill>
                  <a:srgbClr val="292F33"/>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El limpio de manos y puro de corazón; El que no ha elevado su alma a cosas vanas, n</a:t>
            </a:r>
            <a:r>
              <a:rPr lang="en-US" sz="1800" b="0" i="1" u="none" strike="noStrike" baseline="0" dirty="0" err="1">
                <a:solidFill>
                  <a:srgbClr val="292F33"/>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a:t>
            </a:r>
            <a:r>
              <a:rPr lang="en-US" sz="1800" b="0" i="1" u="none" strike="noStrike" baseline="0" dirty="0">
                <a:solidFill>
                  <a:srgbClr val="292F33"/>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1800" b="0" i="1" u="none" strike="noStrike" baseline="0" dirty="0" err="1">
                <a:solidFill>
                  <a:srgbClr val="292F33"/>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jurado</a:t>
            </a:r>
            <a:r>
              <a:rPr lang="en-US" sz="1800" b="0" i="1" u="none" strike="noStrike" baseline="0" dirty="0">
                <a:solidFill>
                  <a:srgbClr val="292F33"/>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con </a:t>
            </a:r>
            <a:r>
              <a:rPr lang="en-US" sz="1800" b="0" i="1" u="none" strike="noStrike" baseline="0" dirty="0" err="1">
                <a:solidFill>
                  <a:srgbClr val="292F33"/>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engaño</a:t>
            </a:r>
            <a:r>
              <a:rPr lang="en-US" sz="1800" b="0" i="1" u="none" strike="noStrike" baseline="0" dirty="0">
                <a:solidFill>
                  <a:srgbClr val="292F33"/>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ES" sz="1800" b="0" i="1" u="none" strike="noStrike" baseline="0" dirty="0">
                <a:solidFill>
                  <a:srgbClr val="218282"/>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5</a:t>
            </a:r>
            <a:r>
              <a:rPr lang="es-ES" sz="1800" b="0" i="1" u="none" strike="noStrike" baseline="0" dirty="0">
                <a:solidFill>
                  <a:srgbClr val="292F33"/>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El recibirá bendición de Jehová, y justicia del Dios de salvación</a:t>
            </a:r>
            <a:endParaRPr lang="es-NI"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23266824"/>
      </p:ext>
    </p:ext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barn(inVertical)">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barn(inVertical)">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barn(inVertical)">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 calcmode="lin" valueType="num">
                                      <p:cBhvr additive="base">
                                        <p:cTn id="27"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14" presetClass="entr" presetSubtype="10" fill="hold" grpId="0" nodeType="click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randombar(horizontal)">
                                      <p:cBhvr>
                                        <p:cTn id="33" dur="500"/>
                                        <p:tgtEl>
                                          <p:spTgt spid="5"/>
                                        </p:tgtEl>
                                      </p:cBhvr>
                                    </p:animEffect>
                                  </p:childTnLst>
                                </p:cTn>
                              </p:par>
                            </p:childTnLst>
                          </p:cTn>
                        </p:par>
                      </p:childTnLst>
                    </p:cTn>
                  </p:par>
                  <p:par>
                    <p:cTn id="34" fill="hold">
                      <p:stCondLst>
                        <p:cond delay="indefinite"/>
                      </p:stCondLst>
                      <p:childTnLst>
                        <p:par>
                          <p:cTn id="35" fill="hold">
                            <p:stCondLst>
                              <p:cond delay="0"/>
                            </p:stCondLst>
                            <p:childTnLst>
                              <p:par>
                                <p:cTn id="36" presetID="16" presetClass="entr" presetSubtype="21" fill="hold" nodeType="clickEffect">
                                  <p:stCondLst>
                                    <p:cond delay="0"/>
                                  </p:stCondLst>
                                  <p:childTnLst>
                                    <p:set>
                                      <p:cBhvr>
                                        <p:cTn id="37" dur="1" fill="hold">
                                          <p:stCondLst>
                                            <p:cond delay="0"/>
                                          </p:stCondLst>
                                        </p:cTn>
                                        <p:tgtEl>
                                          <p:spTgt spid="4">
                                            <p:txEl>
                                              <p:pRg st="5" end="5"/>
                                            </p:txEl>
                                          </p:spTgt>
                                        </p:tgtEl>
                                        <p:attrNameLst>
                                          <p:attrName>style.visibility</p:attrName>
                                        </p:attrNameLst>
                                      </p:cBhvr>
                                      <p:to>
                                        <p:strVal val="visible"/>
                                      </p:to>
                                    </p:set>
                                    <p:animEffect transition="in" filter="barn(inVertical)">
                                      <p:cBhvr>
                                        <p:cTn id="38" dur="500"/>
                                        <p:tgtEl>
                                          <p:spTgt spid="4">
                                            <p:txEl>
                                              <p:pRg st="5" end="5"/>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6" presetClass="entr" presetSubtype="21" fill="hold" nodeType="clickEffect">
                                  <p:stCondLst>
                                    <p:cond delay="0"/>
                                  </p:stCondLst>
                                  <p:childTnLst>
                                    <p:set>
                                      <p:cBhvr>
                                        <p:cTn id="42" dur="1" fill="hold">
                                          <p:stCondLst>
                                            <p:cond delay="0"/>
                                          </p:stCondLst>
                                        </p:cTn>
                                        <p:tgtEl>
                                          <p:spTgt spid="4">
                                            <p:txEl>
                                              <p:pRg st="6" end="6"/>
                                            </p:txEl>
                                          </p:spTgt>
                                        </p:tgtEl>
                                        <p:attrNameLst>
                                          <p:attrName>style.visibility</p:attrName>
                                        </p:attrNameLst>
                                      </p:cBhvr>
                                      <p:to>
                                        <p:strVal val="visible"/>
                                      </p:to>
                                    </p:set>
                                    <p:animEffect transition="in" filter="barn(inVertical)">
                                      <p:cBhvr>
                                        <p:cTn id="43" dur="500"/>
                                        <p:tgtEl>
                                          <p:spTgt spid="4">
                                            <p:txEl>
                                              <p:pRg st="6" end="6"/>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16" presetClass="entr" presetSubtype="21" fill="hold" nodeType="clickEffect">
                                  <p:stCondLst>
                                    <p:cond delay="0"/>
                                  </p:stCondLst>
                                  <p:childTnLst>
                                    <p:set>
                                      <p:cBhvr>
                                        <p:cTn id="47" dur="1" fill="hold">
                                          <p:stCondLst>
                                            <p:cond delay="0"/>
                                          </p:stCondLst>
                                        </p:cTn>
                                        <p:tgtEl>
                                          <p:spTgt spid="4">
                                            <p:txEl>
                                              <p:pRg st="7" end="7"/>
                                            </p:txEl>
                                          </p:spTgt>
                                        </p:tgtEl>
                                        <p:attrNameLst>
                                          <p:attrName>style.visibility</p:attrName>
                                        </p:attrNameLst>
                                      </p:cBhvr>
                                      <p:to>
                                        <p:strVal val="visible"/>
                                      </p:to>
                                    </p:set>
                                    <p:animEffect transition="in" filter="barn(inVertical)">
                                      <p:cBhvr>
                                        <p:cTn id="48" dur="500"/>
                                        <p:tgtEl>
                                          <p:spTgt spid="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7E426DAC-D37B-A270-95D3-B4FBBE9C20F6}"/>
              </a:ext>
            </a:extLst>
          </p:cNvPr>
          <p:cNvSpPr txBox="1"/>
          <p:nvPr/>
        </p:nvSpPr>
        <p:spPr>
          <a:xfrm>
            <a:off x="1843549" y="1103523"/>
            <a:ext cx="6946490" cy="4650953"/>
          </a:xfrm>
          <a:prstGeom prst="rect">
            <a:avLst/>
          </a:prstGeom>
          <a:noFill/>
        </p:spPr>
        <p:txBody>
          <a:bodyPr wrap="square" rtlCol="0">
            <a:spAutoFit/>
          </a:bodyPr>
          <a:lstStyle/>
          <a:p>
            <a:pPr marL="633413" marR="206375" lvl="0" indent="-279400" algn="just" defTabSz="457200" rtl="0" eaLnBrk="1" fontAlgn="auto" latinLnBrk="0" hangingPunct="1">
              <a:lnSpc>
                <a:spcPct val="115000"/>
              </a:lnSpc>
              <a:spcBef>
                <a:spcPts val="0"/>
              </a:spcBef>
              <a:spcAft>
                <a:spcPts val="0"/>
              </a:spcAft>
              <a:buClrTx/>
              <a:buSzTx/>
              <a:buFont typeface="+mj-lt"/>
              <a:buAutoNum type="alphaLcParenR" startAt="2"/>
              <a:tabLst/>
              <a:defRPr/>
            </a:pPr>
            <a:r>
              <a:rPr kumimoji="0" lang="es-ES" sz="2000" b="0" i="0" u="none" strike="noStrike" kern="1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Times New Roman" panose="02020603050405020304" pitchFamily="18" charset="0"/>
              </a:rPr>
              <a:t>Tenemos responsabilidad de limpiar nuestras manos de las malas acciones.</a:t>
            </a:r>
            <a:endParaRPr kumimoji="0" lang="es-NI" sz="24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722313" marR="206375" lvl="0" indent="-279400" algn="just" defTabSz="457200" rtl="0" eaLnBrk="1" fontAlgn="auto" latinLnBrk="0" hangingPunct="1">
              <a:lnSpc>
                <a:spcPct val="115000"/>
              </a:lnSpc>
              <a:spcBef>
                <a:spcPts val="0"/>
              </a:spcBef>
              <a:spcAft>
                <a:spcPts val="0"/>
              </a:spcAft>
              <a:buClrTx/>
              <a:buSzTx/>
              <a:buFont typeface="+mj-lt"/>
              <a:buAutoNum type="arabicParenR"/>
              <a:tabLst/>
              <a:defRPr/>
            </a:pPr>
            <a:r>
              <a:rPr kumimoji="0" lang="es-ES" sz="2000" b="0" i="0" u="none" strike="noStrike" kern="1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Times New Roman" panose="02020603050405020304" pitchFamily="18" charset="0"/>
              </a:rPr>
              <a:t>Nuestra boca de las malas palabras </a:t>
            </a:r>
            <a:r>
              <a:rPr kumimoji="0" lang="es-ES" sz="2000" b="1" i="0" u="none" strike="noStrike" kern="1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Times New Roman" panose="02020603050405020304" pitchFamily="18" charset="0"/>
              </a:rPr>
              <a:t>(Éfes.4: 29)</a:t>
            </a:r>
            <a:endParaRPr kumimoji="0" lang="es-NI" sz="2400" b="1"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722313" marR="206375" lvl="0" indent="-279400" algn="just" defTabSz="457200" rtl="0" eaLnBrk="1" fontAlgn="auto" latinLnBrk="0" hangingPunct="1">
              <a:lnSpc>
                <a:spcPct val="115000"/>
              </a:lnSpc>
              <a:spcBef>
                <a:spcPts val="0"/>
              </a:spcBef>
              <a:spcAft>
                <a:spcPts val="0"/>
              </a:spcAft>
              <a:buClrTx/>
              <a:buSzTx/>
              <a:buFont typeface="+mj-lt"/>
              <a:buAutoNum type="arabicParenR"/>
              <a:tabLst/>
              <a:defRPr/>
            </a:pPr>
            <a:r>
              <a:rPr kumimoji="0" lang="es-ES" sz="2000" b="0" i="0" u="none" strike="noStrike" kern="1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Times New Roman" panose="02020603050405020304" pitchFamily="18" charset="0"/>
              </a:rPr>
              <a:t>Y nuestro corazón de los malos deseos </a:t>
            </a:r>
            <a:r>
              <a:rPr kumimoji="0" lang="es-ES" sz="2000" b="1" i="0" u="none" strike="noStrike" kern="1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Times New Roman" panose="02020603050405020304" pitchFamily="18" charset="0"/>
              </a:rPr>
              <a:t>(Sant.4: 8)</a:t>
            </a:r>
            <a:endParaRPr kumimoji="0" lang="es-NI" sz="24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633413" marR="206375" lvl="0" indent="-279400" algn="just" defTabSz="457200" rtl="0" eaLnBrk="1" fontAlgn="auto" latinLnBrk="0" hangingPunct="1">
              <a:lnSpc>
                <a:spcPct val="115000"/>
              </a:lnSpc>
              <a:spcBef>
                <a:spcPts val="0"/>
              </a:spcBef>
              <a:spcAft>
                <a:spcPts val="0"/>
              </a:spcAft>
              <a:buClrTx/>
              <a:buSzTx/>
              <a:buFont typeface="+mj-lt"/>
              <a:buAutoNum type="alphaLcParenR" startAt="3"/>
              <a:tabLst/>
              <a:defRPr/>
            </a:pPr>
            <a:r>
              <a:rPr kumimoji="0" lang="es-ES" sz="2000" b="0" i="0" u="none" strike="noStrike" kern="1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Times New Roman" panose="02020603050405020304" pitchFamily="18" charset="0"/>
              </a:rPr>
              <a:t>La limpieza exterior es buena, pero vale poco para la eternidad si nuestra vida y nuestro corazón están sucios delante de Dios </a:t>
            </a:r>
            <a:r>
              <a:rPr kumimoji="0" lang="es-ES" sz="2000" b="1" i="0" u="none" strike="noStrike" kern="1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Times New Roman" panose="02020603050405020304" pitchFamily="18" charset="0"/>
              </a:rPr>
              <a:t>(Mat.5: 8)</a:t>
            </a:r>
          </a:p>
          <a:p>
            <a:pPr marL="530225" marR="206375" lvl="0" indent="-265113" algn="just">
              <a:lnSpc>
                <a:spcPct val="115000"/>
              </a:lnSpc>
              <a:buFont typeface="+mj-lt"/>
              <a:buAutoNum type="arabicPeriod" startAt="4"/>
            </a:pPr>
            <a:r>
              <a:rPr lang="es-ES" sz="1900" i="1" kern="100" dirty="0">
                <a:ln>
                  <a:noFill/>
                </a:ln>
                <a:solidFill>
                  <a:srgbClr val="000000"/>
                </a:solidFill>
                <a:effectLst>
                  <a:outerShdw blurRad="38100" dist="19050" dir="2700000" algn="tl">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“Y así andaré alrededor de tu altar, oh Jehová”</a:t>
            </a:r>
            <a:r>
              <a:rPr lang="es-ES" sz="19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es-ES" sz="1900" b="1" kern="100" dirty="0">
                <a:effectLst/>
                <a:latin typeface="Arial Narrow" panose="020B0606020202030204" pitchFamily="34" charset="0"/>
                <a:ea typeface="Calibri" panose="020F0502020204030204" pitchFamily="34" charset="0"/>
                <a:cs typeface="Times New Roman" panose="02020603050405020304" pitchFamily="18" charset="0"/>
              </a:rPr>
              <a:t>(Salm.26: 6)</a:t>
            </a:r>
            <a:endParaRPr lang="es-NI" sz="1900" kern="100" dirty="0">
              <a:effectLst/>
              <a:latin typeface="Calibri" panose="020F0502020204030204" pitchFamily="34" charset="0"/>
              <a:ea typeface="Calibri" panose="020F0502020204030204" pitchFamily="34" charset="0"/>
              <a:cs typeface="Times New Roman" panose="02020603050405020304" pitchFamily="18" charset="0"/>
            </a:endParaRPr>
          </a:p>
          <a:p>
            <a:pPr marL="633413" marR="206375" lvl="0" indent="-279400" algn="just">
              <a:lnSpc>
                <a:spcPct val="115000"/>
              </a:lnSpc>
              <a:buFont typeface="+mj-lt"/>
              <a:buAutoNum type="alphaLcParenR"/>
            </a:pPr>
            <a:r>
              <a:rPr lang="es-ES" sz="1900" kern="100" dirty="0">
                <a:effectLst/>
                <a:latin typeface="Arial Narrow" panose="020B0606020202030204" pitchFamily="34" charset="0"/>
                <a:ea typeface="Calibri" panose="020F0502020204030204" pitchFamily="34" charset="0"/>
                <a:cs typeface="Times New Roman" panose="02020603050405020304" pitchFamily="18" charset="0"/>
              </a:rPr>
              <a:t>Puede ser que David tuviera en mente los sacrificios espirituales de alabanza, y se uniera a un feliz círculo de adoradores.</a:t>
            </a:r>
            <a:endParaRPr lang="es-NI" sz="1900" kern="100" dirty="0">
              <a:latin typeface="Calibri" panose="020F0502020204030204" pitchFamily="34" charset="0"/>
              <a:ea typeface="Calibri" panose="020F0502020204030204" pitchFamily="34" charset="0"/>
              <a:cs typeface="Times New Roman" panose="02020603050405020304" pitchFamily="18" charset="0"/>
            </a:endParaRPr>
          </a:p>
          <a:p>
            <a:pPr marL="633413" marR="206375" lvl="0" indent="-279400" algn="just">
              <a:lnSpc>
                <a:spcPct val="115000"/>
              </a:lnSpc>
              <a:buFont typeface="+mj-lt"/>
              <a:buAutoNum type="alphaLcParenR"/>
            </a:pPr>
            <a:r>
              <a:rPr lang="es-ES" sz="1900" kern="100" dirty="0">
                <a:effectLst/>
                <a:latin typeface="Arial Narrow" panose="020B0606020202030204" pitchFamily="34" charset="0"/>
                <a:ea typeface="Calibri" panose="020F0502020204030204" pitchFamily="34" charset="0"/>
                <a:cs typeface="Times New Roman" panose="02020603050405020304" pitchFamily="18" charset="0"/>
              </a:rPr>
              <a:t>Él insinúa que ofrecería muchos sacrificios juntos, lo que emplearía a los sacerdotes alrededor del altar.</a:t>
            </a:r>
            <a:endParaRPr lang="es-NI" sz="1900" kern="100" dirty="0">
              <a:effectLst/>
              <a:latin typeface="Calibri" panose="020F0502020204030204" pitchFamily="34" charset="0"/>
              <a:ea typeface="Calibri" panose="020F0502020204030204" pitchFamily="34" charset="0"/>
              <a:cs typeface="Times New Roman" panose="02020603050405020304" pitchFamily="18" charset="0"/>
            </a:endParaRPr>
          </a:p>
          <a:p>
            <a:pPr marL="354013" marR="206375" lvl="0" algn="just" defTabSz="457200" rtl="0" eaLnBrk="1" fontAlgn="auto" latinLnBrk="0" hangingPunct="1">
              <a:lnSpc>
                <a:spcPct val="115000"/>
              </a:lnSpc>
              <a:spcBef>
                <a:spcPts val="0"/>
              </a:spcBef>
              <a:spcAft>
                <a:spcPts val="0"/>
              </a:spcAft>
              <a:buClrTx/>
              <a:buSzTx/>
              <a:tabLst/>
              <a:defRPr/>
            </a:pPr>
            <a:endParaRPr kumimoji="0" lang="es-NI" sz="24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5" name="Rectángulo: esquinas redondeadas 4">
            <a:extLst>
              <a:ext uri="{FF2B5EF4-FFF2-40B4-BE49-F238E27FC236}">
                <a16:creationId xmlns:a16="http://schemas.microsoft.com/office/drawing/2014/main" id="{0D4AA9DE-7243-729E-F873-77E8E1A5AFB4}"/>
              </a:ext>
            </a:extLst>
          </p:cNvPr>
          <p:cNvSpPr/>
          <p:nvPr/>
        </p:nvSpPr>
        <p:spPr>
          <a:xfrm>
            <a:off x="8922774" y="2757948"/>
            <a:ext cx="3038168" cy="2521975"/>
          </a:xfrm>
          <a:prstGeom prst="round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s-ES" sz="1900" i="1" u="none" strike="noStrike" baseline="0" dirty="0">
                <a:solidFill>
                  <a:srgbClr val="292F33"/>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Ninguna palabra corrompida salga de vuestra boca, sino la que sea buena para la necesaria edificación, a fin de dar gracia a los oyentes</a:t>
            </a:r>
            <a:endParaRPr lang="es-NI" sz="1900"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6" name="Rectángulo: esquinas redondeadas 5">
            <a:extLst>
              <a:ext uri="{FF2B5EF4-FFF2-40B4-BE49-F238E27FC236}">
                <a16:creationId xmlns:a16="http://schemas.microsoft.com/office/drawing/2014/main" id="{295880E0-3FF0-E430-C8BB-289DD8EF6833}"/>
              </a:ext>
            </a:extLst>
          </p:cNvPr>
          <p:cNvSpPr/>
          <p:nvPr/>
        </p:nvSpPr>
        <p:spPr>
          <a:xfrm>
            <a:off x="8922774" y="2757948"/>
            <a:ext cx="3038168" cy="2521975"/>
          </a:xfrm>
          <a:prstGeom prst="round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s-ES" sz="1900" b="0" i="1" u="none" strike="noStrike" baseline="0" dirty="0">
                <a:solidFill>
                  <a:srgbClr val="292F33"/>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Acercaos a Dios, y él se acercará a vosotros. Pecadores, limpiad las manos; y vosotros los de doble ánimo, purificad vuestros corazones</a:t>
            </a:r>
            <a:endParaRPr lang="es-NI" sz="1900"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7" name="Rectángulo: esquinas redondeadas 6">
            <a:extLst>
              <a:ext uri="{FF2B5EF4-FFF2-40B4-BE49-F238E27FC236}">
                <a16:creationId xmlns:a16="http://schemas.microsoft.com/office/drawing/2014/main" id="{3AD96681-EC2B-F0CA-5C26-3C46B3C45024}"/>
              </a:ext>
            </a:extLst>
          </p:cNvPr>
          <p:cNvSpPr/>
          <p:nvPr/>
        </p:nvSpPr>
        <p:spPr>
          <a:xfrm>
            <a:off x="8922774" y="2757948"/>
            <a:ext cx="3038168" cy="2521975"/>
          </a:xfrm>
          <a:prstGeom prst="round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2000" b="0" i="1" u="none" strike="noStrike" baseline="0" dirty="0">
                <a:solidFill>
                  <a:srgbClr val="292F33"/>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ES" sz="2000" b="0" i="1" u="none" strike="noStrike" baseline="0" dirty="0">
                <a:solidFill>
                  <a:srgbClr val="DA3737"/>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Bienaventurados los de limpio corazón, porque ellos verán a Dios.</a:t>
            </a:r>
            <a:r>
              <a:rPr lang="es-ES" sz="2000" b="0" i="1" u="none" strike="noStrike" baseline="0" dirty="0">
                <a:solidFill>
                  <a:srgbClr val="292F33"/>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endParaRPr lang="es-NI" sz="2000"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54546685"/>
      </p:ext>
    </p:ext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barn(inVertical)">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randombar(horizontal)">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4">
                                            <p:txEl>
                                              <p:pRg st="2" end="2"/>
                                            </p:txEl>
                                          </p:spTgt>
                                        </p:tgtEl>
                                        <p:attrNameLst>
                                          <p:attrName>style.visibility</p:attrName>
                                        </p:attrNameLst>
                                      </p:cBhvr>
                                      <p:to>
                                        <p:strVal val="visible"/>
                                      </p:to>
                                    </p:set>
                                    <p:animEffect transition="in" filter="barn(inVertical)">
                                      <p:cBhvr>
                                        <p:cTn id="22" dur="500"/>
                                        <p:tgtEl>
                                          <p:spTgt spid="4">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randombar(horizontal)">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4">
                                            <p:txEl>
                                              <p:pRg st="3" end="3"/>
                                            </p:txEl>
                                          </p:spTgt>
                                        </p:tgtEl>
                                        <p:attrNameLst>
                                          <p:attrName>style.visibility</p:attrName>
                                        </p:attrNameLst>
                                      </p:cBhvr>
                                      <p:to>
                                        <p:strVal val="visible"/>
                                      </p:to>
                                    </p:set>
                                    <p:animEffect transition="in" filter="barn(inVertical)">
                                      <p:cBhvr>
                                        <p:cTn id="32" dur="500"/>
                                        <p:tgtEl>
                                          <p:spTgt spid="4">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grpId="0" nodeType="click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randombar(horizontal)">
                                      <p:cBhvr>
                                        <p:cTn id="37" dur="500"/>
                                        <p:tgtEl>
                                          <p:spTgt spid="7"/>
                                        </p:tgtEl>
                                      </p:cBhvr>
                                    </p:animEffect>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nodeType="clickEffect">
                                  <p:stCondLst>
                                    <p:cond delay="0"/>
                                  </p:stCondLst>
                                  <p:childTnLst>
                                    <p:set>
                                      <p:cBhvr>
                                        <p:cTn id="41" dur="1" fill="hold">
                                          <p:stCondLst>
                                            <p:cond delay="0"/>
                                          </p:stCondLst>
                                        </p:cTn>
                                        <p:tgtEl>
                                          <p:spTgt spid="4">
                                            <p:txEl>
                                              <p:pRg st="4" end="4"/>
                                            </p:txEl>
                                          </p:spTgt>
                                        </p:tgtEl>
                                        <p:attrNameLst>
                                          <p:attrName>style.visibility</p:attrName>
                                        </p:attrNameLst>
                                      </p:cBhvr>
                                      <p:to>
                                        <p:strVal val="visible"/>
                                      </p:to>
                                    </p:set>
                                    <p:anim calcmode="lin" valueType="num">
                                      <p:cBhvr additive="base">
                                        <p:cTn id="42"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43"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16" presetClass="entr" presetSubtype="21" fill="hold" nodeType="clickEffect">
                                  <p:stCondLst>
                                    <p:cond delay="0"/>
                                  </p:stCondLst>
                                  <p:childTnLst>
                                    <p:set>
                                      <p:cBhvr>
                                        <p:cTn id="47" dur="1" fill="hold">
                                          <p:stCondLst>
                                            <p:cond delay="0"/>
                                          </p:stCondLst>
                                        </p:cTn>
                                        <p:tgtEl>
                                          <p:spTgt spid="4">
                                            <p:txEl>
                                              <p:pRg st="5" end="5"/>
                                            </p:txEl>
                                          </p:spTgt>
                                        </p:tgtEl>
                                        <p:attrNameLst>
                                          <p:attrName>style.visibility</p:attrName>
                                        </p:attrNameLst>
                                      </p:cBhvr>
                                      <p:to>
                                        <p:strVal val="visible"/>
                                      </p:to>
                                    </p:set>
                                    <p:animEffect transition="in" filter="barn(inVertical)">
                                      <p:cBhvr>
                                        <p:cTn id="48" dur="500"/>
                                        <p:tgtEl>
                                          <p:spTgt spid="4">
                                            <p:txEl>
                                              <p:pRg st="5" end="5"/>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16" presetClass="entr" presetSubtype="21" fill="hold" nodeType="clickEffect">
                                  <p:stCondLst>
                                    <p:cond delay="0"/>
                                  </p:stCondLst>
                                  <p:childTnLst>
                                    <p:set>
                                      <p:cBhvr>
                                        <p:cTn id="52" dur="1" fill="hold">
                                          <p:stCondLst>
                                            <p:cond delay="0"/>
                                          </p:stCondLst>
                                        </p:cTn>
                                        <p:tgtEl>
                                          <p:spTgt spid="4">
                                            <p:txEl>
                                              <p:pRg st="6" end="6"/>
                                            </p:txEl>
                                          </p:spTgt>
                                        </p:tgtEl>
                                        <p:attrNameLst>
                                          <p:attrName>style.visibility</p:attrName>
                                        </p:attrNameLst>
                                      </p:cBhvr>
                                      <p:to>
                                        <p:strVal val="visible"/>
                                      </p:to>
                                    </p:set>
                                    <p:animEffect transition="in" filter="barn(inVertical)">
                                      <p:cBhvr>
                                        <p:cTn id="53"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7F85D980-4B4E-F357-0B9F-3DE21DACE221}"/>
              </a:ext>
            </a:extLst>
          </p:cNvPr>
          <p:cNvSpPr txBox="1"/>
          <p:nvPr/>
        </p:nvSpPr>
        <p:spPr>
          <a:xfrm>
            <a:off x="1887794" y="1032387"/>
            <a:ext cx="7020233" cy="5059655"/>
          </a:xfrm>
          <a:prstGeom prst="rect">
            <a:avLst/>
          </a:prstGeom>
          <a:noFill/>
        </p:spPr>
        <p:txBody>
          <a:bodyPr wrap="square" rtlCol="0">
            <a:spAutoFit/>
          </a:bodyPr>
          <a:lstStyle/>
          <a:p>
            <a:pPr marL="530225" marR="206375" lvl="0" indent="-265113" algn="just" defTabSz="457200" rtl="0" eaLnBrk="1" fontAlgn="auto" latinLnBrk="0" hangingPunct="1">
              <a:lnSpc>
                <a:spcPct val="115000"/>
              </a:lnSpc>
              <a:spcBef>
                <a:spcPts val="0"/>
              </a:spcBef>
              <a:spcAft>
                <a:spcPts val="0"/>
              </a:spcAft>
              <a:buClrTx/>
              <a:buSzTx/>
              <a:buFont typeface="+mj-lt"/>
              <a:buAutoNum type="arabicPeriod" startAt="5"/>
              <a:tabLst/>
              <a:defRPr/>
            </a:pPr>
            <a:r>
              <a:rPr kumimoji="0" lang="es-ES" sz="1900" b="0" i="1" u="none" strike="noStrike" kern="100" cap="none" spc="0" normalizeH="0" baseline="0" noProof="0" dirty="0">
                <a:ln>
                  <a:noFill/>
                </a:ln>
                <a:solidFill>
                  <a:srgbClr val="000000"/>
                </a:solidFill>
                <a:effectLst>
                  <a:outerShdw blurRad="38100" dist="19050" dir="2700000" algn="tl">
                    <a:prstClr val="black">
                      <a:alpha val="40000"/>
                    </a:prstClr>
                  </a:outerShdw>
                </a:effectLst>
                <a:uLnTx/>
                <a:uFillTx/>
                <a:latin typeface="Times New Roman" panose="02020603050405020304" pitchFamily="18" charset="0"/>
                <a:ea typeface="Calibri" panose="020F0502020204030204" pitchFamily="34" charset="0"/>
                <a:cs typeface="Times New Roman" panose="02020603050405020304" pitchFamily="18" charset="0"/>
              </a:rPr>
              <a:t>“Jehová, la habitación de tu casa he amado”</a:t>
            </a:r>
            <a:r>
              <a:rPr kumimoji="0" lang="es-ES" sz="1900" b="0" i="0" u="none" strike="noStrike" kern="1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Times New Roman" panose="02020603050405020304" pitchFamily="18" charset="0"/>
              </a:rPr>
              <a:t> </a:t>
            </a:r>
            <a:r>
              <a:rPr kumimoji="0" lang="es-ES" sz="1900" b="1" i="0" u="none" strike="noStrike" kern="1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Times New Roman" panose="02020603050405020304" pitchFamily="18" charset="0"/>
              </a:rPr>
              <a:t>(Salm.26: 8)</a:t>
            </a:r>
            <a:r>
              <a:rPr kumimoji="0" lang="es-ES" sz="1900" b="0" i="0" u="none" strike="noStrike" kern="1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Times New Roman" panose="02020603050405020304" pitchFamily="18" charset="0"/>
              </a:rPr>
              <a:t> </a:t>
            </a:r>
            <a:endParaRPr kumimoji="0" lang="es-NI" sz="19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633413" marR="206375" lvl="0" indent="-279400" algn="just" defTabSz="457200" rtl="0" eaLnBrk="1" fontAlgn="auto" latinLnBrk="0" hangingPunct="1">
              <a:lnSpc>
                <a:spcPct val="115000"/>
              </a:lnSpc>
              <a:spcBef>
                <a:spcPts val="0"/>
              </a:spcBef>
              <a:spcAft>
                <a:spcPts val="0"/>
              </a:spcAft>
              <a:buClrTx/>
              <a:buSzTx/>
              <a:buFont typeface="+mj-lt"/>
              <a:buAutoNum type="alphaLcParenR"/>
              <a:tabLst/>
              <a:defRPr/>
            </a:pPr>
            <a:r>
              <a:rPr kumimoji="0" lang="es-ES" sz="1900" b="0" i="0" u="none" strike="noStrike" kern="1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Times New Roman" panose="02020603050405020304" pitchFamily="18" charset="0"/>
              </a:rPr>
              <a:t>Para David, un caminar recto con Dios era más que evitar el mal. </a:t>
            </a:r>
            <a:endParaRPr kumimoji="0" lang="es-NI" sz="19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633413" marR="206375" lvl="0" indent="-279400" algn="just" defTabSz="457200" rtl="0" eaLnBrk="1" fontAlgn="auto" latinLnBrk="0" hangingPunct="1">
              <a:lnSpc>
                <a:spcPct val="115000"/>
              </a:lnSpc>
              <a:spcBef>
                <a:spcPts val="0"/>
              </a:spcBef>
              <a:spcAft>
                <a:spcPts val="0"/>
              </a:spcAft>
              <a:buClrTx/>
              <a:buSzTx/>
              <a:buFont typeface="+mj-lt"/>
              <a:buAutoNum type="alphaLcParenR"/>
              <a:tabLst/>
              <a:defRPr/>
            </a:pPr>
            <a:r>
              <a:rPr kumimoji="0" lang="es-ES" sz="1900" b="0" i="0" u="none" strike="noStrike" kern="1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Times New Roman" panose="02020603050405020304" pitchFamily="18" charset="0"/>
              </a:rPr>
              <a:t>También era un amor profundo por Dios y su presencia. </a:t>
            </a:r>
            <a:endParaRPr kumimoji="0" lang="es-NI" sz="19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633413" marR="206375" lvl="0" indent="-279400" algn="just" defTabSz="457200" rtl="0" eaLnBrk="1" fontAlgn="auto" latinLnBrk="0" hangingPunct="1">
              <a:lnSpc>
                <a:spcPct val="115000"/>
              </a:lnSpc>
              <a:spcBef>
                <a:spcPts val="0"/>
              </a:spcBef>
              <a:spcAft>
                <a:spcPts val="0"/>
              </a:spcAft>
              <a:buClrTx/>
              <a:buSzTx/>
              <a:buFont typeface="+mj-lt"/>
              <a:buAutoNum type="alphaLcParenR"/>
              <a:tabLst/>
              <a:defRPr/>
            </a:pPr>
            <a:r>
              <a:rPr kumimoji="0" lang="es-ES" sz="1900" b="0" i="0" u="none" strike="noStrike" kern="1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Times New Roman" panose="02020603050405020304" pitchFamily="18" charset="0"/>
              </a:rPr>
              <a:t>Amaba el tabernáculo por lo que representaba; era la morada de la gloria de Dios.</a:t>
            </a:r>
            <a:endParaRPr kumimoji="0" lang="es-ES" sz="1900" b="0" i="1" u="none" strike="noStrike" kern="100" cap="none" spc="0" normalizeH="0" baseline="0" noProof="0" dirty="0">
              <a:ln>
                <a:noFill/>
              </a:ln>
              <a:solidFill>
                <a:srgbClr val="000000"/>
              </a:solidFill>
              <a:effectLst>
                <a:outerShdw blurRad="38100" dist="19050" dir="2700000" algn="tl">
                  <a:prstClr val="black">
                    <a:alpha val="40000"/>
                  </a:prstClr>
                </a:outerShdw>
              </a:effectLst>
              <a:uLnTx/>
              <a:uFillTx/>
              <a:latin typeface="Arial Narrow" panose="020B0606020202030204" pitchFamily="34" charset="0"/>
              <a:ea typeface="Calibri" panose="020F0502020204030204" pitchFamily="34" charset="0"/>
              <a:cs typeface="Times New Roman" panose="02020603050405020304" pitchFamily="18" charset="0"/>
            </a:endParaRPr>
          </a:p>
          <a:p>
            <a:pPr marL="722313" marR="206375" lvl="0" indent="-279400" algn="just" defTabSz="457200" rtl="0" eaLnBrk="1" fontAlgn="auto" latinLnBrk="0" hangingPunct="1">
              <a:lnSpc>
                <a:spcPct val="115000"/>
              </a:lnSpc>
              <a:spcBef>
                <a:spcPts val="0"/>
              </a:spcBef>
              <a:buClrTx/>
              <a:buSzTx/>
              <a:buFont typeface="+mj-lt"/>
              <a:buAutoNum type="arabicParenR"/>
              <a:tabLst/>
              <a:defRPr/>
            </a:pPr>
            <a:r>
              <a:rPr kumimoji="0" lang="es-ES" sz="1900" b="0" i="1" u="none" strike="noStrike" kern="100" cap="none" spc="0" normalizeH="0" baseline="0" noProof="0" dirty="0">
                <a:ln>
                  <a:noFill/>
                </a:ln>
                <a:solidFill>
                  <a:srgbClr val="000000"/>
                </a:solidFill>
                <a:effectLst>
                  <a:outerShdw blurRad="38100" dist="19050" dir="2700000" algn="tl">
                    <a:prstClr val="black">
                      <a:alpha val="40000"/>
                    </a:prstClr>
                  </a:outerShdw>
                </a:effectLst>
                <a:uLnTx/>
                <a:uFillTx/>
                <a:latin typeface="Arial Narrow" panose="020B0606020202030204" pitchFamily="34" charset="0"/>
                <a:ea typeface="Calibri" panose="020F0502020204030204" pitchFamily="34" charset="0"/>
                <a:cs typeface="Times New Roman" panose="02020603050405020304" pitchFamily="18" charset="0"/>
              </a:rPr>
              <a:t>“La habitación de tu casa”</a:t>
            </a:r>
            <a:r>
              <a:rPr kumimoji="0" lang="es-ES" sz="1900" b="0" i="0" u="none" strike="noStrike" kern="1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Times New Roman" panose="02020603050405020304" pitchFamily="18" charset="0"/>
              </a:rPr>
              <a:t> significaba el lugar santísimo, donde se manifiesta la presencia divina. Note </a:t>
            </a:r>
            <a:r>
              <a:rPr kumimoji="0" lang="es-ES" sz="1900" b="1" i="0" u="none" strike="noStrike" kern="1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Times New Roman" panose="02020603050405020304" pitchFamily="18" charset="0"/>
              </a:rPr>
              <a:t>(Heb.4: 15, 16)</a:t>
            </a:r>
            <a:r>
              <a:rPr kumimoji="0" lang="es-ES" sz="1900" b="0" i="0" u="none" strike="noStrike" kern="1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Times New Roman" panose="02020603050405020304" pitchFamily="18" charset="0"/>
              </a:rPr>
              <a:t> </a:t>
            </a:r>
          </a:p>
          <a:p>
            <a:pPr marL="722313" marR="206375" lvl="0" indent="-279400" algn="just" defTabSz="457200" rtl="0" eaLnBrk="1" fontAlgn="auto" latinLnBrk="0" hangingPunct="1">
              <a:lnSpc>
                <a:spcPct val="115000"/>
              </a:lnSpc>
              <a:spcBef>
                <a:spcPts val="0"/>
              </a:spcBef>
              <a:buClrTx/>
              <a:buSzTx/>
              <a:buFont typeface="+mj-lt"/>
              <a:buAutoNum type="arabicParenR"/>
              <a:tabLst/>
              <a:defRPr/>
            </a:pPr>
            <a:r>
              <a:rPr lang="es-ES" sz="1900" kern="100" dirty="0">
                <a:effectLst/>
                <a:latin typeface="Arial Narrow" panose="020B0606020202030204" pitchFamily="34" charset="0"/>
                <a:ea typeface="Calibri" panose="020F0502020204030204" pitchFamily="34" charset="0"/>
                <a:cs typeface="Times New Roman" panose="02020603050405020304" pitchFamily="18" charset="0"/>
              </a:rPr>
              <a:t>Y el lugar del tabernáculo se debe referir al propiciatorio, que era el lugar donde la gloria del Señor aparecía entre los querubines, sobre la tapa o cubierta del arca del pacto”.</a:t>
            </a:r>
            <a:endParaRPr lang="es-NI" sz="1900" kern="100" dirty="0">
              <a:effectLst/>
              <a:latin typeface="Calibri" panose="020F0502020204030204" pitchFamily="34" charset="0"/>
              <a:ea typeface="Calibri" panose="020F0502020204030204" pitchFamily="34" charset="0"/>
              <a:cs typeface="Times New Roman" panose="02020603050405020304" pitchFamily="18" charset="0"/>
            </a:endParaRPr>
          </a:p>
          <a:p>
            <a:pPr marR="26670" algn="just">
              <a:lnSpc>
                <a:spcPct val="115000"/>
              </a:lnSpc>
              <a:buNone/>
            </a:pPr>
            <a:r>
              <a:rPr lang="es-ES" sz="10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es-NI" sz="10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26670" lvl="0" indent="-342900" algn="just">
              <a:lnSpc>
                <a:spcPct val="115000"/>
              </a:lnSpc>
              <a:spcAft>
                <a:spcPts val="800"/>
              </a:spcAft>
              <a:buFont typeface="Wingdings" panose="05000000000000000000" pitchFamily="2" charset="2"/>
              <a:buChar char=""/>
            </a:pPr>
            <a:r>
              <a:rPr lang="es-ES" sz="1900" kern="100" dirty="0">
                <a:effectLst/>
                <a:latin typeface="Arial Narrow" panose="020B0606020202030204" pitchFamily="34" charset="0"/>
                <a:ea typeface="Calibri" panose="020F0502020204030204" pitchFamily="34" charset="0"/>
                <a:cs typeface="Times New Roman" panose="02020603050405020304" pitchFamily="18" charset="0"/>
              </a:rPr>
              <a:t>Así que David proclamo su rectitud ante los ojos de Dios, marcando la diferencia de sus perseguidores y buscando su cercanía con Dios. Por eso el salmista pasa hacer un ruego a Jehová Dios….</a:t>
            </a:r>
            <a:endParaRPr lang="es-NI" sz="1900" kern="100" dirty="0">
              <a:effectLst/>
              <a:latin typeface="Calibri" panose="020F0502020204030204" pitchFamily="34" charset="0"/>
              <a:ea typeface="Calibri" panose="020F0502020204030204" pitchFamily="34" charset="0"/>
              <a:cs typeface="Times New Roman" panose="02020603050405020304" pitchFamily="18" charset="0"/>
            </a:endParaRPr>
          </a:p>
          <a:p>
            <a:pPr marL="442913" marR="206375" lvl="0" algn="just" defTabSz="457200" rtl="0" eaLnBrk="1" fontAlgn="auto" latinLnBrk="0" hangingPunct="1">
              <a:lnSpc>
                <a:spcPct val="115000"/>
              </a:lnSpc>
              <a:spcBef>
                <a:spcPts val="0"/>
              </a:spcBef>
              <a:spcAft>
                <a:spcPts val="800"/>
              </a:spcAft>
              <a:buClrTx/>
              <a:buSzTx/>
              <a:tabLst/>
              <a:defRPr/>
            </a:pPr>
            <a:endParaRPr kumimoji="0" lang="es-NI" sz="19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5" name="Rectángulo: esquinas redondeadas 4">
            <a:extLst>
              <a:ext uri="{FF2B5EF4-FFF2-40B4-BE49-F238E27FC236}">
                <a16:creationId xmlns:a16="http://schemas.microsoft.com/office/drawing/2014/main" id="{474EC79B-0C0A-79C5-297A-EC5F1058B5F1}"/>
              </a:ext>
            </a:extLst>
          </p:cNvPr>
          <p:cNvSpPr/>
          <p:nvPr/>
        </p:nvSpPr>
        <p:spPr>
          <a:xfrm>
            <a:off x="9070258" y="1961535"/>
            <a:ext cx="2979174" cy="4262285"/>
          </a:xfrm>
          <a:prstGeom prst="round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just" rtl="0"/>
            <a:r>
              <a:rPr lang="es-ES" sz="1900" b="0" i="1" u="none" strike="noStrike" baseline="0" dirty="0">
                <a:solidFill>
                  <a:srgbClr val="218282"/>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15</a:t>
            </a:r>
            <a:r>
              <a:rPr lang="es-ES" sz="1900" b="0" i="1" u="none" strike="noStrike" baseline="0" dirty="0">
                <a:solidFill>
                  <a:srgbClr val="292F33"/>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Porque no tenemos un sumo sacerdote que no pueda compadecerse de nuestras debilidades, sino uno que fue tentado en todo según nuestra semejanza, pero sin pecado. </a:t>
            </a:r>
            <a:r>
              <a:rPr lang="es-ES" sz="1900" b="0" i="1" u="none" strike="noStrike" baseline="0" dirty="0">
                <a:solidFill>
                  <a:srgbClr val="218282"/>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16 </a:t>
            </a:r>
            <a:r>
              <a:rPr lang="es-ES" sz="1900" b="0" i="1" u="none" strike="noStrike" baseline="0" dirty="0">
                <a:solidFill>
                  <a:srgbClr val="292F33"/>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Acerquémonos, pues, confiadamente al trono de la gracia, para alcanzar misericordia y hallar gracia para el oportuno socorro</a:t>
            </a:r>
            <a:endParaRPr lang="es-NI" sz="1900"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21444983"/>
      </p:ext>
    </p:ext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Effect transition="in" filter="barn(inVertical)">
                                      <p:cBhvr>
                                        <p:cTn id="13" dur="500"/>
                                        <p:tgtEl>
                                          <p:spTgt spid="4">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4">
                                            <p:txEl>
                                              <p:pRg st="2" end="2"/>
                                            </p:txEl>
                                          </p:spTgt>
                                        </p:tgtEl>
                                        <p:attrNameLst>
                                          <p:attrName>style.visibility</p:attrName>
                                        </p:attrNameLst>
                                      </p:cBhvr>
                                      <p:to>
                                        <p:strVal val="visible"/>
                                      </p:to>
                                    </p:set>
                                    <p:animEffect transition="in" filter="barn(inVertical)">
                                      <p:cBhvr>
                                        <p:cTn id="18" dur="500"/>
                                        <p:tgtEl>
                                          <p:spTgt spid="4">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nodeType="clickEffect">
                                  <p:stCondLst>
                                    <p:cond delay="0"/>
                                  </p:stCondLst>
                                  <p:childTnLst>
                                    <p:set>
                                      <p:cBhvr>
                                        <p:cTn id="22" dur="1" fill="hold">
                                          <p:stCondLst>
                                            <p:cond delay="0"/>
                                          </p:stCondLst>
                                        </p:cTn>
                                        <p:tgtEl>
                                          <p:spTgt spid="4">
                                            <p:txEl>
                                              <p:pRg st="3" end="3"/>
                                            </p:txEl>
                                          </p:spTgt>
                                        </p:tgtEl>
                                        <p:attrNameLst>
                                          <p:attrName>style.visibility</p:attrName>
                                        </p:attrNameLst>
                                      </p:cBhvr>
                                      <p:to>
                                        <p:strVal val="visible"/>
                                      </p:to>
                                    </p:set>
                                    <p:animEffect transition="in" filter="barn(inVertical)">
                                      <p:cBhvr>
                                        <p:cTn id="23" dur="500"/>
                                        <p:tgtEl>
                                          <p:spTgt spid="4">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 calcmode="lin" valueType="num">
                                      <p:cBhvr additive="base">
                                        <p:cTn id="28"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14" presetClass="entr" presetSubtype="10" fill="hold" grpId="0" nodeType="click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randombar(horizontal)">
                                      <p:cBhvr>
                                        <p:cTn id="34" dur="500"/>
                                        <p:tgtEl>
                                          <p:spTgt spid="5"/>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4">
                                            <p:txEl>
                                              <p:pRg st="5" end="5"/>
                                            </p:txEl>
                                          </p:spTgt>
                                        </p:tgtEl>
                                        <p:attrNameLst>
                                          <p:attrName>style.visibility</p:attrName>
                                        </p:attrNameLst>
                                      </p:cBhvr>
                                      <p:to>
                                        <p:strVal val="visible"/>
                                      </p:to>
                                    </p:set>
                                    <p:anim calcmode="lin" valueType="num">
                                      <p:cBhvr additive="base">
                                        <p:cTn id="39"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53" presetClass="entr" presetSubtype="16" fill="hold" nodeType="clickEffect">
                                  <p:stCondLst>
                                    <p:cond delay="0"/>
                                  </p:stCondLst>
                                  <p:childTnLst>
                                    <p:set>
                                      <p:cBhvr>
                                        <p:cTn id="44" dur="1" fill="hold">
                                          <p:stCondLst>
                                            <p:cond delay="0"/>
                                          </p:stCondLst>
                                        </p:cTn>
                                        <p:tgtEl>
                                          <p:spTgt spid="4">
                                            <p:txEl>
                                              <p:pRg st="7" end="7"/>
                                            </p:txEl>
                                          </p:spTgt>
                                        </p:tgtEl>
                                        <p:attrNameLst>
                                          <p:attrName>style.visibility</p:attrName>
                                        </p:attrNameLst>
                                      </p:cBhvr>
                                      <p:to>
                                        <p:strVal val="visible"/>
                                      </p:to>
                                    </p:set>
                                    <p:anim calcmode="lin" valueType="num">
                                      <p:cBhvr>
                                        <p:cTn id="45" dur="500" fill="hold"/>
                                        <p:tgtEl>
                                          <p:spTgt spid="4">
                                            <p:txEl>
                                              <p:pRg st="7" end="7"/>
                                            </p:txEl>
                                          </p:spTgt>
                                        </p:tgtEl>
                                        <p:attrNameLst>
                                          <p:attrName>ppt_w</p:attrName>
                                        </p:attrNameLst>
                                      </p:cBhvr>
                                      <p:tavLst>
                                        <p:tav tm="0">
                                          <p:val>
                                            <p:fltVal val="0"/>
                                          </p:val>
                                        </p:tav>
                                        <p:tav tm="100000">
                                          <p:val>
                                            <p:strVal val="#ppt_w"/>
                                          </p:val>
                                        </p:tav>
                                      </p:tavLst>
                                    </p:anim>
                                    <p:anim calcmode="lin" valueType="num">
                                      <p:cBhvr>
                                        <p:cTn id="46" dur="500" fill="hold"/>
                                        <p:tgtEl>
                                          <p:spTgt spid="4">
                                            <p:txEl>
                                              <p:pRg st="7" end="7"/>
                                            </p:txEl>
                                          </p:spTgt>
                                        </p:tgtEl>
                                        <p:attrNameLst>
                                          <p:attrName>ppt_h</p:attrName>
                                        </p:attrNameLst>
                                      </p:cBhvr>
                                      <p:tavLst>
                                        <p:tav tm="0">
                                          <p:val>
                                            <p:fltVal val="0"/>
                                          </p:val>
                                        </p:tav>
                                        <p:tav tm="100000">
                                          <p:val>
                                            <p:strVal val="#ppt_h"/>
                                          </p:val>
                                        </p:tav>
                                      </p:tavLst>
                                    </p:anim>
                                    <p:animEffect transition="in" filter="fade">
                                      <p:cBhvr>
                                        <p:cTn id="47" dur="500"/>
                                        <p:tgtEl>
                                          <p:spTgt spid="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23B57831-8B03-CD05-BF03-FB6BC76C91CC}"/>
              </a:ext>
            </a:extLst>
          </p:cNvPr>
          <p:cNvSpPr txBox="1"/>
          <p:nvPr/>
        </p:nvSpPr>
        <p:spPr>
          <a:xfrm>
            <a:off x="1666568" y="442452"/>
            <a:ext cx="7064477" cy="5840894"/>
          </a:xfrm>
          <a:prstGeom prst="rect">
            <a:avLst/>
          </a:prstGeom>
          <a:noFill/>
        </p:spPr>
        <p:txBody>
          <a:bodyPr wrap="square" rtlCol="0">
            <a:spAutoFit/>
          </a:bodyPr>
          <a:lstStyle/>
          <a:p>
            <a:pPr marL="354013" lvl="0" indent="-338138" algn="just">
              <a:lnSpc>
                <a:spcPct val="115000"/>
              </a:lnSpc>
              <a:buFont typeface="+mj-lt"/>
              <a:buAutoNum type="romanUcPeriod" startAt="3"/>
            </a:pPr>
            <a:r>
              <a:rPr lang="es-ES" sz="2000" b="1" kern="100" dirty="0">
                <a:ln>
                  <a:noFill/>
                </a:ln>
                <a:solidFill>
                  <a:srgbClr val="000000"/>
                </a:solidFill>
                <a:effectLst>
                  <a:outerShdw blurRad="38100" dist="19050" dir="2700000" algn="tl">
                    <a:schemeClr val="dk1">
                      <a:alpha val="40000"/>
                    </a:schemeClr>
                  </a:outerShdw>
                </a:effectLst>
                <a:latin typeface="Arial Narrow" panose="020B0606020202030204" pitchFamily="34" charset="0"/>
                <a:ea typeface="Calibri" panose="020F0502020204030204" pitchFamily="34" charset="0"/>
                <a:cs typeface="Times New Roman" panose="02020603050405020304" pitchFamily="18" charset="0"/>
              </a:rPr>
              <a:t>EL RUEGO DEL SALMISTA (Salm.26: 9 – 12)</a:t>
            </a:r>
            <a:endParaRPr lang="es-NI"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442913" lvl="0" indent="-266700" algn="just">
              <a:lnSpc>
                <a:spcPct val="115000"/>
              </a:lnSpc>
              <a:buFont typeface="+mj-lt"/>
              <a:buAutoNum type="alphaUcPeriod"/>
            </a:pPr>
            <a:r>
              <a:rPr lang="es-ES" sz="1800" kern="100" dirty="0">
                <a:effectLst/>
                <a:latin typeface="Arial Narrow" panose="020B0606020202030204" pitchFamily="34" charset="0"/>
                <a:ea typeface="Calibri" panose="020F0502020204030204" pitchFamily="34" charset="0"/>
                <a:cs typeface="Times New Roman" panose="02020603050405020304" pitchFamily="18" charset="0"/>
              </a:rPr>
              <a:t>QUE DIOS LE PRESERVE SU VIDA DELANTE DE SUS PERSEGUIDODRES…</a:t>
            </a:r>
            <a:endParaRPr lang="es-NI"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633413" lvl="0" indent="-279400" algn="just">
              <a:lnSpc>
                <a:spcPct val="115000"/>
              </a:lnSpc>
              <a:buFont typeface="+mj-lt"/>
              <a:buAutoNum type="arabicPeriod"/>
            </a:pPr>
            <a:r>
              <a:rPr lang="es-ES" sz="1800" i="1" kern="100" dirty="0">
                <a:ln>
                  <a:noFill/>
                </a:ln>
                <a:solidFill>
                  <a:srgbClr val="000000"/>
                </a:solidFill>
                <a:effectLst>
                  <a:outerShdw blurRad="38100" dist="19050" dir="2700000" algn="tl">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“No arrebates con los pecadores mi alma”</a:t>
            </a:r>
            <a:r>
              <a:rPr lang="es-ES" sz="18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es-ES" sz="1800" b="1" kern="100" dirty="0">
                <a:effectLst/>
                <a:latin typeface="Arial Narrow" panose="020B0606020202030204" pitchFamily="34" charset="0"/>
                <a:ea typeface="Calibri" panose="020F0502020204030204" pitchFamily="34" charset="0"/>
                <a:cs typeface="Times New Roman" panose="02020603050405020304" pitchFamily="18" charset="0"/>
              </a:rPr>
              <a:t>(Salm.26: 9)</a:t>
            </a:r>
            <a:r>
              <a:rPr lang="es-ES" sz="18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es-NI"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722313" lvl="0" indent="-279400" algn="just">
              <a:lnSpc>
                <a:spcPct val="115000"/>
              </a:lnSpc>
              <a:buFont typeface="+mj-lt"/>
              <a:buAutoNum type="alphaLcParenR"/>
            </a:pPr>
            <a:r>
              <a:rPr lang="es-ES" sz="1800" kern="100" dirty="0">
                <a:effectLst/>
                <a:latin typeface="Arial Narrow" panose="020B0606020202030204" pitchFamily="34" charset="0"/>
                <a:ea typeface="Calibri" panose="020F0502020204030204" pitchFamily="34" charset="0"/>
                <a:cs typeface="Times New Roman" panose="02020603050405020304" pitchFamily="18" charset="0"/>
              </a:rPr>
              <a:t>A la luz de la gran necesidad y su gran confianza en Dios, David le pedía a Dios que preservara su vida. </a:t>
            </a:r>
            <a:endParaRPr lang="es-NI" sz="2000" kern="100" dirty="0">
              <a:latin typeface="Calibri" panose="020F0502020204030204" pitchFamily="34" charset="0"/>
              <a:ea typeface="Calibri" panose="020F0502020204030204" pitchFamily="34" charset="0"/>
              <a:cs typeface="Times New Roman" panose="02020603050405020304" pitchFamily="18" charset="0"/>
            </a:endParaRPr>
          </a:p>
          <a:p>
            <a:pPr marL="722313" lvl="0" indent="-279400" algn="just">
              <a:lnSpc>
                <a:spcPct val="115000"/>
              </a:lnSpc>
              <a:buFont typeface="+mj-lt"/>
              <a:buAutoNum type="alphaLcParenR"/>
            </a:pPr>
            <a:r>
              <a:rPr lang="es-ES" sz="1800" kern="100" dirty="0">
                <a:effectLst/>
                <a:latin typeface="Arial Narrow" panose="020B0606020202030204" pitchFamily="34" charset="0"/>
                <a:ea typeface="Calibri" panose="020F0502020204030204" pitchFamily="34" charset="0"/>
                <a:cs typeface="Times New Roman" panose="02020603050405020304" pitchFamily="18" charset="0"/>
              </a:rPr>
              <a:t>Se negaba a asociarse con los malvados en la vida; que le pedía a Dios que lo mantuviera alejado de los pecadores, aun, en la muerte.</a:t>
            </a:r>
            <a:endParaRPr lang="es-NI" sz="2000" kern="100" dirty="0">
              <a:latin typeface="Calibri" panose="020F0502020204030204" pitchFamily="34" charset="0"/>
              <a:ea typeface="Calibri" panose="020F0502020204030204" pitchFamily="34" charset="0"/>
              <a:cs typeface="Times New Roman" panose="02020603050405020304" pitchFamily="18" charset="0"/>
            </a:endParaRPr>
          </a:p>
          <a:p>
            <a:pPr marL="722313" lvl="0" indent="-279400" algn="just">
              <a:lnSpc>
                <a:spcPct val="115000"/>
              </a:lnSpc>
              <a:buFont typeface="+mj-lt"/>
              <a:buAutoNum type="alphaLcParenR"/>
            </a:pPr>
            <a:r>
              <a:rPr lang="es-ES" sz="1800" kern="100" dirty="0">
                <a:effectLst/>
                <a:latin typeface="Arial Narrow" panose="020B0606020202030204" pitchFamily="34" charset="0"/>
                <a:ea typeface="Calibri" panose="020F0502020204030204" pitchFamily="34" charset="0"/>
                <a:cs typeface="Times New Roman" panose="02020603050405020304" pitchFamily="18" charset="0"/>
              </a:rPr>
              <a:t>Los pecadores no desean reunirse con los pecadores. </a:t>
            </a:r>
            <a:endParaRPr lang="es-NI"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900113" lvl="0" indent="-266700" algn="just">
              <a:lnSpc>
                <a:spcPct val="115000"/>
              </a:lnSpc>
              <a:buFont typeface="+mj-lt"/>
              <a:buAutoNum type="arabicParenR"/>
            </a:pPr>
            <a:r>
              <a:rPr lang="es-ES" sz="1800" kern="100" dirty="0">
                <a:effectLst/>
                <a:latin typeface="Arial Narrow" panose="020B0606020202030204" pitchFamily="34" charset="0"/>
                <a:ea typeface="Calibri" panose="020F0502020204030204" pitchFamily="34" charset="0"/>
                <a:cs typeface="Times New Roman" panose="02020603050405020304" pitchFamily="18" charset="0"/>
              </a:rPr>
              <a:t>La oración de Balaam es, </a:t>
            </a:r>
            <a:r>
              <a:rPr lang="es-ES" sz="1800" i="1" kern="100" dirty="0">
                <a:ln>
                  <a:noFill/>
                </a:ln>
                <a:solidFill>
                  <a:srgbClr val="000000"/>
                </a:solidFill>
                <a:effectLst>
                  <a:outerShdw blurRad="38100" dist="19050" dir="2700000" algn="tl">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“Déjame morir con la muerte de los justos, y que mi último fin sea como el suyo”</a:t>
            </a:r>
            <a:r>
              <a:rPr lang="es-ES" sz="18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es-ES" sz="1800" b="1" kern="100" dirty="0">
                <a:effectLst/>
                <a:latin typeface="Arial Narrow" panose="020B0606020202030204" pitchFamily="34" charset="0"/>
                <a:ea typeface="Calibri" panose="020F0502020204030204" pitchFamily="34" charset="0"/>
                <a:cs typeface="Times New Roman" panose="02020603050405020304" pitchFamily="18" charset="0"/>
              </a:rPr>
              <a:t>(Núm.23: 10)</a:t>
            </a:r>
            <a:r>
              <a:rPr lang="es-ES" sz="18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es-NI" sz="2000" kern="100" dirty="0">
              <a:latin typeface="Calibri" panose="020F0502020204030204" pitchFamily="34" charset="0"/>
              <a:ea typeface="Calibri" panose="020F0502020204030204" pitchFamily="34" charset="0"/>
              <a:cs typeface="Times New Roman" panose="02020603050405020304" pitchFamily="18" charset="0"/>
            </a:endParaRPr>
          </a:p>
          <a:p>
            <a:pPr marL="900113" lvl="0" indent="-266700" algn="just">
              <a:lnSpc>
                <a:spcPct val="115000"/>
              </a:lnSpc>
              <a:buFont typeface="+mj-lt"/>
              <a:buAutoNum type="arabicParenR"/>
            </a:pPr>
            <a:r>
              <a:rPr lang="es-ES" sz="1800" kern="100" dirty="0">
                <a:effectLst/>
                <a:latin typeface="Arial Narrow" panose="020B0606020202030204" pitchFamily="34" charset="0"/>
                <a:ea typeface="Calibri" panose="020F0502020204030204" pitchFamily="34" charset="0"/>
                <a:cs typeface="Times New Roman" panose="02020603050405020304" pitchFamily="18" charset="0"/>
              </a:rPr>
              <a:t>Solo difiere en palabras de la petición de David, “no juntes mi alma con los pecadores”.</a:t>
            </a:r>
            <a:endParaRPr lang="es-NI"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633413" lvl="0" indent="-279400" algn="just">
              <a:lnSpc>
                <a:spcPct val="115000"/>
              </a:lnSpc>
              <a:buFont typeface="+mj-lt"/>
              <a:buAutoNum type="arabicPeriod" startAt="2"/>
            </a:pPr>
            <a:r>
              <a:rPr lang="es-ES" sz="1800" i="1" kern="100" dirty="0">
                <a:ln>
                  <a:noFill/>
                </a:ln>
                <a:solidFill>
                  <a:srgbClr val="000000"/>
                </a:solidFill>
                <a:effectLst>
                  <a:outerShdw blurRad="38100" dist="19050" dir="2700000" algn="tl">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“En cuyas manos está el mal”</a:t>
            </a:r>
            <a:r>
              <a:rPr lang="es-ES" sz="18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es-ES" sz="1800" b="1" kern="100" dirty="0">
                <a:effectLst/>
                <a:latin typeface="Arial Narrow" panose="020B0606020202030204" pitchFamily="34" charset="0"/>
                <a:ea typeface="Calibri" panose="020F0502020204030204" pitchFamily="34" charset="0"/>
                <a:cs typeface="Times New Roman" panose="02020603050405020304" pitchFamily="18" charset="0"/>
              </a:rPr>
              <a:t>(Salm.26: 10)</a:t>
            </a:r>
            <a:r>
              <a:rPr lang="es-ES" sz="18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es-NI"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722313" lvl="0" indent="-279400" algn="just">
              <a:lnSpc>
                <a:spcPct val="115000"/>
              </a:lnSpc>
              <a:buFont typeface="+mj-lt"/>
              <a:buAutoNum type="alphaLcParenR"/>
            </a:pPr>
            <a:r>
              <a:rPr lang="es-ES" sz="1800" kern="100" dirty="0">
                <a:effectLst/>
                <a:latin typeface="Arial Narrow" panose="020B0606020202030204" pitchFamily="34" charset="0"/>
                <a:ea typeface="Calibri" panose="020F0502020204030204" pitchFamily="34" charset="0"/>
                <a:cs typeface="Times New Roman" panose="02020603050405020304" pitchFamily="18" charset="0"/>
              </a:rPr>
              <a:t>David conocía a muchos hombres malvados con planes malvados llenos de sobornos.</a:t>
            </a:r>
            <a:endParaRPr lang="es-NI" sz="2000" kern="100" dirty="0">
              <a:latin typeface="Calibri" panose="020F0502020204030204" pitchFamily="34" charset="0"/>
              <a:ea typeface="Calibri" panose="020F0502020204030204" pitchFamily="34" charset="0"/>
              <a:cs typeface="Times New Roman" panose="02020603050405020304" pitchFamily="18" charset="0"/>
            </a:endParaRPr>
          </a:p>
          <a:p>
            <a:pPr marL="722313" lvl="0" indent="-279400" algn="just">
              <a:lnSpc>
                <a:spcPct val="115000"/>
              </a:lnSpc>
              <a:buFont typeface="+mj-lt"/>
              <a:buAutoNum type="alphaLcParenR"/>
            </a:pPr>
            <a:r>
              <a:rPr lang="es-ES" sz="1800" kern="100" dirty="0">
                <a:effectLst/>
                <a:latin typeface="Arial Narrow" panose="020B0606020202030204" pitchFamily="34" charset="0"/>
                <a:ea typeface="Calibri" panose="020F0502020204030204" pitchFamily="34" charset="0"/>
                <a:cs typeface="Times New Roman" panose="02020603050405020304" pitchFamily="18" charset="0"/>
              </a:rPr>
              <a:t>Él consideraba una maldición estar asociado con ellos en la época presente o aun en la muerte.</a:t>
            </a:r>
            <a:endParaRPr lang="es-NI"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7469588"/>
      </p:ext>
    </p:ext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 calcmode="lin" valueType="num">
                                      <p:cBhvr>
                                        <p:cTn id="14" dur="500" fill="hold"/>
                                        <p:tgtEl>
                                          <p:spTgt spid="4">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4">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 calcmode="lin" valueType="num">
                                      <p:cBhvr additive="base">
                                        <p:cTn id="21"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4">
                                            <p:txEl>
                                              <p:pRg st="3" end="3"/>
                                            </p:txEl>
                                          </p:spTgt>
                                        </p:tgtEl>
                                        <p:attrNameLst>
                                          <p:attrName>style.visibility</p:attrName>
                                        </p:attrNameLst>
                                      </p:cBhvr>
                                      <p:to>
                                        <p:strVal val="visible"/>
                                      </p:to>
                                    </p:set>
                                    <p:animEffect transition="in" filter="barn(inVertical)">
                                      <p:cBhvr>
                                        <p:cTn id="27" dur="500"/>
                                        <p:tgtEl>
                                          <p:spTgt spid="4">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4">
                                            <p:txEl>
                                              <p:pRg st="4" end="4"/>
                                            </p:txEl>
                                          </p:spTgt>
                                        </p:tgtEl>
                                        <p:attrNameLst>
                                          <p:attrName>style.visibility</p:attrName>
                                        </p:attrNameLst>
                                      </p:cBhvr>
                                      <p:to>
                                        <p:strVal val="visible"/>
                                      </p:to>
                                    </p:set>
                                    <p:animEffect transition="in" filter="barn(inVertical)">
                                      <p:cBhvr>
                                        <p:cTn id="32" dur="500"/>
                                        <p:tgtEl>
                                          <p:spTgt spid="4">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4">
                                            <p:txEl>
                                              <p:pRg st="5" end="5"/>
                                            </p:txEl>
                                          </p:spTgt>
                                        </p:tgtEl>
                                        <p:attrNameLst>
                                          <p:attrName>style.visibility</p:attrName>
                                        </p:attrNameLst>
                                      </p:cBhvr>
                                      <p:to>
                                        <p:strVal val="visible"/>
                                      </p:to>
                                    </p:set>
                                    <p:animEffect transition="in" filter="barn(inVertical)">
                                      <p:cBhvr>
                                        <p:cTn id="37" dur="500"/>
                                        <p:tgtEl>
                                          <p:spTgt spid="4">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nodeType="clickEffect">
                                  <p:stCondLst>
                                    <p:cond delay="0"/>
                                  </p:stCondLst>
                                  <p:childTnLst>
                                    <p:set>
                                      <p:cBhvr>
                                        <p:cTn id="41" dur="1" fill="hold">
                                          <p:stCondLst>
                                            <p:cond delay="0"/>
                                          </p:stCondLst>
                                        </p:cTn>
                                        <p:tgtEl>
                                          <p:spTgt spid="4">
                                            <p:txEl>
                                              <p:pRg st="6" end="6"/>
                                            </p:txEl>
                                          </p:spTgt>
                                        </p:tgtEl>
                                        <p:attrNameLst>
                                          <p:attrName>style.visibility</p:attrName>
                                        </p:attrNameLst>
                                      </p:cBhvr>
                                      <p:to>
                                        <p:strVal val="visible"/>
                                      </p:to>
                                    </p:set>
                                    <p:anim calcmode="lin" valueType="num">
                                      <p:cBhvr additive="base">
                                        <p:cTn id="42"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43" dur="500" fill="hold"/>
                                        <p:tgtEl>
                                          <p:spTgt spid="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nodeType="clickEffect">
                                  <p:stCondLst>
                                    <p:cond delay="0"/>
                                  </p:stCondLst>
                                  <p:childTnLst>
                                    <p:set>
                                      <p:cBhvr>
                                        <p:cTn id="47" dur="1" fill="hold">
                                          <p:stCondLst>
                                            <p:cond delay="0"/>
                                          </p:stCondLst>
                                        </p:cTn>
                                        <p:tgtEl>
                                          <p:spTgt spid="4">
                                            <p:txEl>
                                              <p:pRg st="7" end="7"/>
                                            </p:txEl>
                                          </p:spTgt>
                                        </p:tgtEl>
                                        <p:attrNameLst>
                                          <p:attrName>style.visibility</p:attrName>
                                        </p:attrNameLst>
                                      </p:cBhvr>
                                      <p:to>
                                        <p:strVal val="visible"/>
                                      </p:to>
                                    </p:set>
                                    <p:anim calcmode="lin" valueType="num">
                                      <p:cBhvr additive="base">
                                        <p:cTn id="48" dur="500" fill="hold"/>
                                        <p:tgtEl>
                                          <p:spTgt spid="4">
                                            <p:txEl>
                                              <p:pRg st="7" end="7"/>
                                            </p:txEl>
                                          </p:spTgt>
                                        </p:tgtEl>
                                        <p:attrNameLst>
                                          <p:attrName>ppt_x</p:attrName>
                                        </p:attrNameLst>
                                      </p:cBhvr>
                                      <p:tavLst>
                                        <p:tav tm="0">
                                          <p:val>
                                            <p:strVal val="#ppt_x"/>
                                          </p:val>
                                        </p:tav>
                                        <p:tav tm="100000">
                                          <p:val>
                                            <p:strVal val="#ppt_x"/>
                                          </p:val>
                                        </p:tav>
                                      </p:tavLst>
                                    </p:anim>
                                    <p:anim calcmode="lin" valueType="num">
                                      <p:cBhvr additive="base">
                                        <p:cTn id="49" dur="500" fill="hold"/>
                                        <p:tgtEl>
                                          <p:spTgt spid="4">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4" fill="hold" nodeType="clickEffect">
                                  <p:stCondLst>
                                    <p:cond delay="0"/>
                                  </p:stCondLst>
                                  <p:childTnLst>
                                    <p:set>
                                      <p:cBhvr>
                                        <p:cTn id="53" dur="1" fill="hold">
                                          <p:stCondLst>
                                            <p:cond delay="0"/>
                                          </p:stCondLst>
                                        </p:cTn>
                                        <p:tgtEl>
                                          <p:spTgt spid="4">
                                            <p:txEl>
                                              <p:pRg st="8" end="8"/>
                                            </p:txEl>
                                          </p:spTgt>
                                        </p:tgtEl>
                                        <p:attrNameLst>
                                          <p:attrName>style.visibility</p:attrName>
                                        </p:attrNameLst>
                                      </p:cBhvr>
                                      <p:to>
                                        <p:strVal val="visible"/>
                                      </p:to>
                                    </p:set>
                                    <p:anim calcmode="lin" valueType="num">
                                      <p:cBhvr additive="base">
                                        <p:cTn id="54" dur="500" fill="hold"/>
                                        <p:tgtEl>
                                          <p:spTgt spid="4">
                                            <p:txEl>
                                              <p:pRg st="8" end="8"/>
                                            </p:txEl>
                                          </p:spTgt>
                                        </p:tgtEl>
                                        <p:attrNameLst>
                                          <p:attrName>ppt_x</p:attrName>
                                        </p:attrNameLst>
                                      </p:cBhvr>
                                      <p:tavLst>
                                        <p:tav tm="0">
                                          <p:val>
                                            <p:strVal val="#ppt_x"/>
                                          </p:val>
                                        </p:tav>
                                        <p:tav tm="100000">
                                          <p:val>
                                            <p:strVal val="#ppt_x"/>
                                          </p:val>
                                        </p:tav>
                                      </p:tavLst>
                                    </p:anim>
                                    <p:anim calcmode="lin" valueType="num">
                                      <p:cBhvr additive="base">
                                        <p:cTn id="55" dur="500" fill="hold"/>
                                        <p:tgtEl>
                                          <p:spTgt spid="4">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16" presetClass="entr" presetSubtype="21" fill="hold" nodeType="clickEffect">
                                  <p:stCondLst>
                                    <p:cond delay="0"/>
                                  </p:stCondLst>
                                  <p:childTnLst>
                                    <p:set>
                                      <p:cBhvr>
                                        <p:cTn id="59" dur="1" fill="hold">
                                          <p:stCondLst>
                                            <p:cond delay="0"/>
                                          </p:stCondLst>
                                        </p:cTn>
                                        <p:tgtEl>
                                          <p:spTgt spid="4">
                                            <p:txEl>
                                              <p:pRg st="9" end="9"/>
                                            </p:txEl>
                                          </p:spTgt>
                                        </p:tgtEl>
                                        <p:attrNameLst>
                                          <p:attrName>style.visibility</p:attrName>
                                        </p:attrNameLst>
                                      </p:cBhvr>
                                      <p:to>
                                        <p:strVal val="visible"/>
                                      </p:to>
                                    </p:set>
                                    <p:animEffect transition="in" filter="barn(inVertical)">
                                      <p:cBhvr>
                                        <p:cTn id="60" dur="500"/>
                                        <p:tgtEl>
                                          <p:spTgt spid="4">
                                            <p:txEl>
                                              <p:pRg st="9" end="9"/>
                                            </p:txEl>
                                          </p:spTgt>
                                        </p:tgtEl>
                                      </p:cBhvr>
                                    </p:animEffect>
                                  </p:childTnLst>
                                </p:cTn>
                              </p:par>
                            </p:childTnLst>
                          </p:cTn>
                        </p:par>
                      </p:childTnLst>
                    </p:cTn>
                  </p:par>
                  <p:par>
                    <p:cTn id="61" fill="hold">
                      <p:stCondLst>
                        <p:cond delay="indefinite"/>
                      </p:stCondLst>
                      <p:childTnLst>
                        <p:par>
                          <p:cTn id="62" fill="hold">
                            <p:stCondLst>
                              <p:cond delay="0"/>
                            </p:stCondLst>
                            <p:childTnLst>
                              <p:par>
                                <p:cTn id="63" presetID="16" presetClass="entr" presetSubtype="21" fill="hold" nodeType="clickEffect">
                                  <p:stCondLst>
                                    <p:cond delay="0"/>
                                  </p:stCondLst>
                                  <p:childTnLst>
                                    <p:set>
                                      <p:cBhvr>
                                        <p:cTn id="64" dur="1" fill="hold">
                                          <p:stCondLst>
                                            <p:cond delay="0"/>
                                          </p:stCondLst>
                                        </p:cTn>
                                        <p:tgtEl>
                                          <p:spTgt spid="4">
                                            <p:txEl>
                                              <p:pRg st="10" end="10"/>
                                            </p:txEl>
                                          </p:spTgt>
                                        </p:tgtEl>
                                        <p:attrNameLst>
                                          <p:attrName>style.visibility</p:attrName>
                                        </p:attrNameLst>
                                      </p:cBhvr>
                                      <p:to>
                                        <p:strVal val="visible"/>
                                      </p:to>
                                    </p:set>
                                    <p:animEffect transition="in" filter="barn(inVertical)">
                                      <p:cBhvr>
                                        <p:cTn id="65" dur="500"/>
                                        <p:tgtEl>
                                          <p:spTgt spid="4">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4AF97C97-0AD5-CD72-5F20-AA3AAD0222D1}"/>
              </a:ext>
            </a:extLst>
          </p:cNvPr>
          <p:cNvSpPr txBox="1"/>
          <p:nvPr/>
        </p:nvSpPr>
        <p:spPr>
          <a:xfrm>
            <a:off x="2050025" y="380073"/>
            <a:ext cx="7359446" cy="6477927"/>
          </a:xfrm>
          <a:prstGeom prst="rect">
            <a:avLst/>
          </a:prstGeom>
          <a:noFill/>
        </p:spPr>
        <p:txBody>
          <a:bodyPr wrap="square" rtlCol="0">
            <a:spAutoFit/>
          </a:bodyPr>
          <a:lstStyle/>
          <a:p>
            <a:pPr marL="530225" lvl="0" indent="-266700" algn="just">
              <a:lnSpc>
                <a:spcPct val="115000"/>
              </a:lnSpc>
              <a:buFont typeface="+mj-lt"/>
              <a:buAutoNum type="arabicPeriod" startAt="3"/>
            </a:pPr>
            <a:r>
              <a:rPr lang="es-ES" sz="1900" i="1" kern="100" dirty="0">
                <a:ln>
                  <a:noFill/>
                </a:ln>
                <a:solidFill>
                  <a:srgbClr val="000000"/>
                </a:solidFill>
                <a:effectLst>
                  <a:outerShdw blurRad="38100" dist="19050" dir="2700000" algn="tl">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“Mas yo andaré en mi integridad”</a:t>
            </a:r>
            <a:r>
              <a:rPr lang="es-ES" sz="19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es-ES" sz="1900" b="1" kern="100" dirty="0">
                <a:effectLst/>
                <a:latin typeface="Arial Narrow" panose="020B0606020202030204" pitchFamily="34" charset="0"/>
                <a:ea typeface="Calibri" panose="020F0502020204030204" pitchFamily="34" charset="0"/>
                <a:cs typeface="Times New Roman" panose="02020603050405020304" pitchFamily="18" charset="0"/>
              </a:rPr>
              <a:t>(Salm.26: 11)</a:t>
            </a:r>
            <a:r>
              <a:rPr lang="es-ES" sz="19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es-NI" sz="1900" kern="100" dirty="0">
              <a:effectLst/>
              <a:latin typeface="Calibri" panose="020F0502020204030204" pitchFamily="34" charset="0"/>
              <a:ea typeface="Calibri" panose="020F0502020204030204" pitchFamily="34" charset="0"/>
              <a:cs typeface="Times New Roman" panose="02020603050405020304" pitchFamily="18" charset="0"/>
            </a:endParaRPr>
          </a:p>
          <a:p>
            <a:pPr marL="633413" lvl="0" indent="-279400" algn="just">
              <a:lnSpc>
                <a:spcPct val="115000"/>
              </a:lnSpc>
              <a:buFont typeface="+mj-lt"/>
              <a:buAutoNum type="alphaLcParenR"/>
            </a:pPr>
            <a:r>
              <a:rPr lang="es-ES" sz="1900" kern="100" dirty="0">
                <a:effectLst/>
                <a:latin typeface="Arial Narrow" panose="020B0606020202030204" pitchFamily="34" charset="0"/>
                <a:ea typeface="Calibri" panose="020F0502020204030204" pitchFamily="34" charset="0"/>
                <a:cs typeface="Times New Roman" panose="02020603050405020304" pitchFamily="18" charset="0"/>
              </a:rPr>
              <a:t>Notemos la proclamación de confianza de David. </a:t>
            </a:r>
            <a:endParaRPr lang="es-NI" sz="1900" kern="100" dirty="0">
              <a:latin typeface="Calibri" panose="020F0502020204030204" pitchFamily="34" charset="0"/>
              <a:ea typeface="Calibri" panose="020F0502020204030204" pitchFamily="34" charset="0"/>
              <a:cs typeface="Times New Roman" panose="02020603050405020304" pitchFamily="18" charset="0"/>
            </a:endParaRPr>
          </a:p>
          <a:p>
            <a:pPr marL="633413" lvl="0" indent="-279400" algn="just">
              <a:lnSpc>
                <a:spcPct val="115000"/>
              </a:lnSpc>
              <a:buFont typeface="+mj-lt"/>
              <a:buAutoNum type="alphaLcParenR"/>
            </a:pPr>
            <a:r>
              <a:rPr lang="es-ES" sz="1900" kern="100" dirty="0">
                <a:effectLst/>
                <a:latin typeface="Arial Narrow" panose="020B0606020202030204" pitchFamily="34" charset="0"/>
                <a:ea typeface="Calibri" panose="020F0502020204030204" pitchFamily="34" charset="0"/>
                <a:cs typeface="Times New Roman" panose="02020603050405020304" pitchFamily="18" charset="0"/>
              </a:rPr>
              <a:t>A pesar de los peligros a su vida; a pesar de la presencia de los impíos, él con la ayuda de Dios andaría en su integridad.</a:t>
            </a:r>
            <a:endParaRPr lang="es-NI" sz="1900" kern="100" dirty="0">
              <a:effectLst/>
              <a:latin typeface="Calibri" panose="020F0502020204030204" pitchFamily="34" charset="0"/>
              <a:ea typeface="Calibri" panose="020F0502020204030204" pitchFamily="34" charset="0"/>
              <a:cs typeface="Times New Roman" panose="02020603050405020304" pitchFamily="18" charset="0"/>
            </a:endParaRPr>
          </a:p>
          <a:p>
            <a:pPr marL="530225" lvl="0" indent="-265113" algn="just">
              <a:lnSpc>
                <a:spcPct val="115000"/>
              </a:lnSpc>
              <a:buFont typeface="+mj-lt"/>
              <a:buAutoNum type="arabicPeriod" startAt="4"/>
            </a:pPr>
            <a:r>
              <a:rPr lang="es-ES" sz="1900" i="1" kern="100" dirty="0">
                <a:ln>
                  <a:noFill/>
                </a:ln>
                <a:solidFill>
                  <a:srgbClr val="000000"/>
                </a:solidFill>
                <a:effectLst>
                  <a:outerShdw blurRad="38100" dist="19050" dir="2700000" algn="tl">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“Redímeme, y ten misericordia de mí”</a:t>
            </a:r>
            <a:r>
              <a:rPr lang="es-ES" sz="19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es-ES" sz="1900" b="1" kern="100" dirty="0">
                <a:effectLst/>
                <a:latin typeface="Arial Narrow" panose="020B0606020202030204" pitchFamily="34" charset="0"/>
                <a:ea typeface="Calibri" panose="020F0502020204030204" pitchFamily="34" charset="0"/>
                <a:cs typeface="Times New Roman" panose="02020603050405020304" pitchFamily="18" charset="0"/>
              </a:rPr>
              <a:t>(Salm.26: 11)</a:t>
            </a:r>
            <a:r>
              <a:rPr lang="es-ES" sz="19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es-NI" sz="1900" kern="100" dirty="0">
              <a:effectLst/>
              <a:latin typeface="Calibri" panose="020F0502020204030204" pitchFamily="34" charset="0"/>
              <a:ea typeface="Calibri" panose="020F0502020204030204" pitchFamily="34" charset="0"/>
              <a:cs typeface="Times New Roman" panose="02020603050405020304" pitchFamily="18" charset="0"/>
            </a:endParaRPr>
          </a:p>
          <a:p>
            <a:pPr marL="633413" lvl="0" indent="-279400" algn="just">
              <a:lnSpc>
                <a:spcPct val="115000"/>
              </a:lnSpc>
              <a:buFont typeface="+mj-lt"/>
              <a:buAutoNum type="alphaLcParenR"/>
            </a:pPr>
            <a:r>
              <a:rPr lang="es-ES" sz="1900" kern="100" dirty="0">
                <a:effectLst/>
                <a:latin typeface="Arial Narrow" panose="020B0606020202030204" pitchFamily="34" charset="0"/>
                <a:ea typeface="Calibri" panose="020F0502020204030204" pitchFamily="34" charset="0"/>
                <a:cs typeface="Times New Roman" panose="02020603050405020304" pitchFamily="18" charset="0"/>
              </a:rPr>
              <a:t>David tenía una resolución apropiada, pero una confianza en Dios aún más apropiada. </a:t>
            </a:r>
            <a:endParaRPr lang="es-NI" sz="1900" kern="100" dirty="0">
              <a:latin typeface="Calibri" panose="020F0502020204030204" pitchFamily="34" charset="0"/>
              <a:ea typeface="Calibri" panose="020F0502020204030204" pitchFamily="34" charset="0"/>
              <a:cs typeface="Times New Roman" panose="02020603050405020304" pitchFamily="18" charset="0"/>
            </a:endParaRPr>
          </a:p>
          <a:p>
            <a:pPr marL="633413" lvl="0" indent="-279400" algn="just">
              <a:lnSpc>
                <a:spcPct val="115000"/>
              </a:lnSpc>
              <a:buFont typeface="+mj-lt"/>
              <a:buAutoNum type="alphaLcParenR"/>
            </a:pPr>
            <a:r>
              <a:rPr lang="es-ES" sz="1900" kern="100" dirty="0">
                <a:effectLst/>
                <a:latin typeface="Arial Narrow" panose="020B0606020202030204" pitchFamily="34" charset="0"/>
                <a:ea typeface="Calibri" panose="020F0502020204030204" pitchFamily="34" charset="0"/>
                <a:cs typeface="Times New Roman" panose="02020603050405020304" pitchFamily="18" charset="0"/>
              </a:rPr>
              <a:t>Solo podría andar integridad si Dios lo redimía y tenía misericordia de él.</a:t>
            </a:r>
            <a:endParaRPr lang="es-NI" sz="1900" kern="100" dirty="0">
              <a:effectLst/>
              <a:latin typeface="Calibri" panose="020F0502020204030204" pitchFamily="34" charset="0"/>
              <a:ea typeface="Calibri" panose="020F0502020204030204" pitchFamily="34" charset="0"/>
              <a:cs typeface="Times New Roman" panose="02020603050405020304" pitchFamily="18" charset="0"/>
            </a:endParaRPr>
          </a:p>
          <a:p>
            <a:pPr marL="530225" lvl="0" indent="-265113" algn="just">
              <a:lnSpc>
                <a:spcPct val="115000"/>
              </a:lnSpc>
              <a:buFont typeface="+mj-lt"/>
              <a:buAutoNum type="arabicPeriod" startAt="5"/>
            </a:pPr>
            <a:r>
              <a:rPr lang="es-ES" sz="1900" i="1" kern="100" dirty="0">
                <a:ln>
                  <a:noFill/>
                </a:ln>
                <a:solidFill>
                  <a:srgbClr val="000000"/>
                </a:solidFill>
                <a:effectLst>
                  <a:outerShdw blurRad="38100" dist="19050" dir="2700000" algn="tl">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“Mi pie ha estado en rectitud”</a:t>
            </a:r>
            <a:r>
              <a:rPr lang="es-ES" sz="19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es-ES" sz="1900" b="1" kern="100" dirty="0">
                <a:effectLst/>
                <a:latin typeface="Arial Narrow" panose="020B0606020202030204" pitchFamily="34" charset="0"/>
                <a:ea typeface="Calibri" panose="020F0502020204030204" pitchFamily="34" charset="0"/>
                <a:cs typeface="Times New Roman" panose="02020603050405020304" pitchFamily="18" charset="0"/>
              </a:rPr>
              <a:t>(Salm.26: 12)</a:t>
            </a:r>
            <a:r>
              <a:rPr lang="es-ES" sz="19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es-NI" sz="1900" kern="100" dirty="0">
              <a:effectLst/>
              <a:latin typeface="Calibri" panose="020F0502020204030204" pitchFamily="34" charset="0"/>
              <a:ea typeface="Calibri" panose="020F0502020204030204" pitchFamily="34" charset="0"/>
              <a:cs typeface="Times New Roman" panose="02020603050405020304" pitchFamily="18" charset="0"/>
            </a:endParaRPr>
          </a:p>
          <a:p>
            <a:pPr marL="633413" lvl="0" indent="-279400" algn="just">
              <a:lnSpc>
                <a:spcPct val="115000"/>
              </a:lnSpc>
              <a:buFont typeface="+mj-lt"/>
              <a:buAutoNum type="alphaLcParenR"/>
            </a:pPr>
            <a:r>
              <a:rPr lang="es-ES" sz="1900" kern="100" dirty="0">
                <a:effectLst/>
                <a:latin typeface="Arial Narrow" panose="020B0606020202030204" pitchFamily="34" charset="0"/>
                <a:ea typeface="Calibri" panose="020F0502020204030204" pitchFamily="34" charset="0"/>
                <a:cs typeface="Times New Roman" panose="02020603050405020304" pitchFamily="18" charset="0"/>
              </a:rPr>
              <a:t>Con esta combinación de una resolución apropiada y su confianza en Dios, David, a pesar de los peligros que lo rodean podía estar seguro de su posición.</a:t>
            </a:r>
          </a:p>
          <a:p>
            <a:pPr marL="633413" lvl="0" indent="-279400" algn="just">
              <a:lnSpc>
                <a:spcPct val="115000"/>
              </a:lnSpc>
              <a:buFont typeface="+mj-lt"/>
              <a:buAutoNum type="alphaLcParenR"/>
            </a:pPr>
            <a:r>
              <a:rPr lang="es-ES" sz="1900" i="1" kern="100" dirty="0">
                <a:ln>
                  <a:noFill/>
                </a:ln>
                <a:solidFill>
                  <a:srgbClr val="000000"/>
                </a:solidFill>
                <a:effectLst>
                  <a:outerShdw blurRad="38100" dist="19050" dir="2700000" algn="tl">
                    <a:schemeClr val="dk1">
                      <a:alpha val="40000"/>
                    </a:schemeClr>
                  </a:outerShdw>
                </a:effectLst>
                <a:latin typeface="Arial Narrow" panose="020B0606020202030204" pitchFamily="34" charset="0"/>
                <a:ea typeface="Calibri" panose="020F0502020204030204" pitchFamily="34" charset="0"/>
                <a:cs typeface="Times New Roman" panose="02020603050405020304" pitchFamily="18" charset="0"/>
              </a:rPr>
              <a:t>“mi pie ha estado”</a:t>
            </a:r>
            <a:r>
              <a:rPr lang="es-ES" sz="1900" kern="100" dirty="0">
                <a:effectLst/>
                <a:latin typeface="Arial Narrow" panose="020B0606020202030204" pitchFamily="34" charset="0"/>
                <a:ea typeface="Calibri" panose="020F0502020204030204" pitchFamily="34" charset="0"/>
                <a:cs typeface="Times New Roman" panose="02020603050405020304" pitchFamily="18" charset="0"/>
              </a:rPr>
              <a:t>, podía estar parado en terreno llano, y aun en rectitud, una repetición de su confianza en el primer versículo </a:t>
            </a:r>
            <a:r>
              <a:rPr lang="es-ES" sz="1900" i="1" kern="100" dirty="0">
                <a:ln>
                  <a:noFill/>
                </a:ln>
                <a:solidFill>
                  <a:srgbClr val="000000"/>
                </a:solidFill>
                <a:effectLst>
                  <a:outerShdw blurRad="38100" dist="19050" dir="2700000" algn="tl">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“He confiado… sin titubear”</a:t>
            </a:r>
            <a:r>
              <a:rPr lang="es-ES" sz="19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es-ES" sz="1900" b="1" kern="100" dirty="0">
                <a:effectLst/>
                <a:latin typeface="Arial Narrow" panose="020B0606020202030204" pitchFamily="34" charset="0"/>
                <a:ea typeface="Calibri" panose="020F0502020204030204" pitchFamily="34" charset="0"/>
                <a:cs typeface="Times New Roman" panose="02020603050405020304" pitchFamily="18" charset="0"/>
              </a:rPr>
              <a:t>(Salm.26: 1)</a:t>
            </a:r>
          </a:p>
          <a:p>
            <a:pPr marL="633413" lvl="0" indent="-279400" algn="just">
              <a:lnSpc>
                <a:spcPct val="115000"/>
              </a:lnSpc>
              <a:buFont typeface="+mj-lt"/>
              <a:buAutoNum type="alphaLcParenR"/>
            </a:pPr>
            <a:r>
              <a:rPr lang="es-ES" sz="1900" dirty="0">
                <a:solidFill>
                  <a:srgbClr val="575251"/>
                </a:solidFill>
                <a:latin typeface="Arial Narrow" panose="020B0606020202030204" pitchFamily="34" charset="0"/>
              </a:rPr>
              <a:t>Es decir no me dejare mover por ninguna circunstancia, mis pies están firmes, esperare pacientemente en ti Señor y lo hare en tu casa, con agradecimiento, bendiciendo tu santo nombre.</a:t>
            </a:r>
            <a:endParaRPr lang="es-NI" sz="1900" kern="100" dirty="0">
              <a:effectLst/>
              <a:latin typeface="Arial Narrow" panose="020B0606020202030204" pitchFamily="34" charset="0"/>
              <a:ea typeface="Calibri" panose="020F0502020204030204" pitchFamily="34" charset="0"/>
              <a:cs typeface="Times New Roman" panose="02020603050405020304" pitchFamily="18" charset="0"/>
            </a:endParaRPr>
          </a:p>
          <a:p>
            <a:pPr marL="354013" lvl="0" algn="just">
              <a:lnSpc>
                <a:spcPct val="115000"/>
              </a:lnSpc>
              <a:spcAft>
                <a:spcPts val="800"/>
              </a:spcAft>
            </a:pPr>
            <a:endParaRPr lang="es-NI"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16471037"/>
      </p:ext>
    </p:ext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Effect transition="in" filter="barn(inVertical)">
                                      <p:cBhvr>
                                        <p:cTn id="13" dur="500"/>
                                        <p:tgtEl>
                                          <p:spTgt spid="4">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4">
                                            <p:txEl>
                                              <p:pRg st="2" end="2"/>
                                            </p:txEl>
                                          </p:spTgt>
                                        </p:tgtEl>
                                        <p:attrNameLst>
                                          <p:attrName>style.visibility</p:attrName>
                                        </p:attrNameLst>
                                      </p:cBhvr>
                                      <p:to>
                                        <p:strVal val="visible"/>
                                      </p:to>
                                    </p:set>
                                    <p:animEffect transition="in" filter="barn(inVertical)">
                                      <p:cBhvr>
                                        <p:cTn id="18" dur="500"/>
                                        <p:tgtEl>
                                          <p:spTgt spid="4">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4">
                                            <p:txEl>
                                              <p:pRg st="3" end="3"/>
                                            </p:txEl>
                                          </p:spTgt>
                                        </p:tgtEl>
                                        <p:attrNameLst>
                                          <p:attrName>style.visibility</p:attrName>
                                        </p:attrNameLst>
                                      </p:cBhvr>
                                      <p:to>
                                        <p:strVal val="visible"/>
                                      </p:to>
                                    </p:set>
                                    <p:anim calcmode="lin" valueType="num">
                                      <p:cBhvr additive="base">
                                        <p:cTn id="23"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nodeType="clickEffect">
                                  <p:stCondLst>
                                    <p:cond delay="0"/>
                                  </p:stCondLst>
                                  <p:childTnLst>
                                    <p:set>
                                      <p:cBhvr>
                                        <p:cTn id="28" dur="1" fill="hold">
                                          <p:stCondLst>
                                            <p:cond delay="0"/>
                                          </p:stCondLst>
                                        </p:cTn>
                                        <p:tgtEl>
                                          <p:spTgt spid="4">
                                            <p:txEl>
                                              <p:pRg st="4" end="4"/>
                                            </p:txEl>
                                          </p:spTgt>
                                        </p:tgtEl>
                                        <p:attrNameLst>
                                          <p:attrName>style.visibility</p:attrName>
                                        </p:attrNameLst>
                                      </p:cBhvr>
                                      <p:to>
                                        <p:strVal val="visible"/>
                                      </p:to>
                                    </p:set>
                                    <p:animEffect transition="in" filter="barn(inVertical)">
                                      <p:cBhvr>
                                        <p:cTn id="29" dur="500"/>
                                        <p:tgtEl>
                                          <p:spTgt spid="4">
                                            <p:txEl>
                                              <p:pRg st="4" end="4"/>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6" presetClass="entr" presetSubtype="21" fill="hold" nodeType="clickEffect">
                                  <p:stCondLst>
                                    <p:cond delay="0"/>
                                  </p:stCondLst>
                                  <p:childTnLst>
                                    <p:set>
                                      <p:cBhvr>
                                        <p:cTn id="33" dur="1" fill="hold">
                                          <p:stCondLst>
                                            <p:cond delay="0"/>
                                          </p:stCondLst>
                                        </p:cTn>
                                        <p:tgtEl>
                                          <p:spTgt spid="4">
                                            <p:txEl>
                                              <p:pRg st="5" end="5"/>
                                            </p:txEl>
                                          </p:spTgt>
                                        </p:tgtEl>
                                        <p:attrNameLst>
                                          <p:attrName>style.visibility</p:attrName>
                                        </p:attrNameLst>
                                      </p:cBhvr>
                                      <p:to>
                                        <p:strVal val="visible"/>
                                      </p:to>
                                    </p:set>
                                    <p:animEffect transition="in" filter="barn(inVertical)">
                                      <p:cBhvr>
                                        <p:cTn id="34" dur="500"/>
                                        <p:tgtEl>
                                          <p:spTgt spid="4">
                                            <p:txEl>
                                              <p:pRg st="5" end="5"/>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4">
                                            <p:txEl>
                                              <p:pRg st="6" end="6"/>
                                            </p:txEl>
                                          </p:spTgt>
                                        </p:tgtEl>
                                        <p:attrNameLst>
                                          <p:attrName>style.visibility</p:attrName>
                                        </p:attrNameLst>
                                      </p:cBhvr>
                                      <p:to>
                                        <p:strVal val="visible"/>
                                      </p:to>
                                    </p:set>
                                    <p:anim calcmode="lin" valueType="num">
                                      <p:cBhvr additive="base">
                                        <p:cTn id="39"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16" presetClass="entr" presetSubtype="21" fill="hold" nodeType="clickEffect">
                                  <p:stCondLst>
                                    <p:cond delay="0"/>
                                  </p:stCondLst>
                                  <p:childTnLst>
                                    <p:set>
                                      <p:cBhvr>
                                        <p:cTn id="44" dur="1" fill="hold">
                                          <p:stCondLst>
                                            <p:cond delay="0"/>
                                          </p:stCondLst>
                                        </p:cTn>
                                        <p:tgtEl>
                                          <p:spTgt spid="4">
                                            <p:txEl>
                                              <p:pRg st="7" end="7"/>
                                            </p:txEl>
                                          </p:spTgt>
                                        </p:tgtEl>
                                        <p:attrNameLst>
                                          <p:attrName>style.visibility</p:attrName>
                                        </p:attrNameLst>
                                      </p:cBhvr>
                                      <p:to>
                                        <p:strVal val="visible"/>
                                      </p:to>
                                    </p:set>
                                    <p:animEffect transition="in" filter="barn(inVertical)">
                                      <p:cBhvr>
                                        <p:cTn id="45" dur="500"/>
                                        <p:tgtEl>
                                          <p:spTgt spid="4">
                                            <p:txEl>
                                              <p:pRg st="7" end="7"/>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16" presetClass="entr" presetSubtype="21" fill="hold" nodeType="clickEffect">
                                  <p:stCondLst>
                                    <p:cond delay="0"/>
                                  </p:stCondLst>
                                  <p:childTnLst>
                                    <p:set>
                                      <p:cBhvr>
                                        <p:cTn id="49" dur="1" fill="hold">
                                          <p:stCondLst>
                                            <p:cond delay="0"/>
                                          </p:stCondLst>
                                        </p:cTn>
                                        <p:tgtEl>
                                          <p:spTgt spid="4">
                                            <p:txEl>
                                              <p:pRg st="8" end="8"/>
                                            </p:txEl>
                                          </p:spTgt>
                                        </p:tgtEl>
                                        <p:attrNameLst>
                                          <p:attrName>style.visibility</p:attrName>
                                        </p:attrNameLst>
                                      </p:cBhvr>
                                      <p:to>
                                        <p:strVal val="visible"/>
                                      </p:to>
                                    </p:set>
                                    <p:animEffect transition="in" filter="barn(inVertical)">
                                      <p:cBhvr>
                                        <p:cTn id="50" dur="500"/>
                                        <p:tgtEl>
                                          <p:spTgt spid="4">
                                            <p:txEl>
                                              <p:pRg st="8" end="8"/>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16" presetClass="entr" presetSubtype="21" fill="hold" nodeType="clickEffect">
                                  <p:stCondLst>
                                    <p:cond delay="0"/>
                                  </p:stCondLst>
                                  <p:childTnLst>
                                    <p:set>
                                      <p:cBhvr>
                                        <p:cTn id="54" dur="1" fill="hold">
                                          <p:stCondLst>
                                            <p:cond delay="0"/>
                                          </p:stCondLst>
                                        </p:cTn>
                                        <p:tgtEl>
                                          <p:spTgt spid="4">
                                            <p:txEl>
                                              <p:pRg st="9" end="9"/>
                                            </p:txEl>
                                          </p:spTgt>
                                        </p:tgtEl>
                                        <p:attrNameLst>
                                          <p:attrName>style.visibility</p:attrName>
                                        </p:attrNameLst>
                                      </p:cBhvr>
                                      <p:to>
                                        <p:strVal val="visible"/>
                                      </p:to>
                                    </p:set>
                                    <p:animEffect transition="in" filter="barn(inVertical)">
                                      <p:cBhvr>
                                        <p:cTn id="55" dur="500"/>
                                        <p:tgtEl>
                                          <p:spTgt spid="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F08EB6AE-CB9B-E705-2414-426D2AA0D38D}"/>
              </a:ext>
            </a:extLst>
          </p:cNvPr>
          <p:cNvSpPr txBox="1"/>
          <p:nvPr/>
        </p:nvSpPr>
        <p:spPr>
          <a:xfrm>
            <a:off x="1666568" y="129594"/>
            <a:ext cx="7418439" cy="6610592"/>
          </a:xfrm>
          <a:prstGeom prst="rect">
            <a:avLst/>
          </a:prstGeom>
          <a:noFill/>
        </p:spPr>
        <p:txBody>
          <a:bodyPr wrap="square" rtlCol="0">
            <a:spAutoFit/>
          </a:bodyPr>
          <a:lstStyle/>
          <a:p>
            <a:pPr marL="530225" marR="0" lvl="0" indent="-265113" algn="just" defTabSz="457200" rtl="0" eaLnBrk="1" fontAlgn="auto" latinLnBrk="0" hangingPunct="1">
              <a:lnSpc>
                <a:spcPct val="115000"/>
              </a:lnSpc>
              <a:spcBef>
                <a:spcPts val="0"/>
              </a:spcBef>
              <a:spcAft>
                <a:spcPts val="0"/>
              </a:spcAft>
              <a:buClrTx/>
              <a:buSzTx/>
              <a:buFont typeface="+mj-lt"/>
              <a:buAutoNum type="arabicPeriod" startAt="6"/>
              <a:tabLst/>
              <a:defRPr/>
            </a:pPr>
            <a:r>
              <a:rPr kumimoji="0" lang="es-ES" sz="1900" b="0" i="1" u="none" strike="noStrike" kern="100" cap="none" spc="0" normalizeH="0" baseline="0" noProof="0" dirty="0">
                <a:ln>
                  <a:noFill/>
                </a:ln>
                <a:solidFill>
                  <a:srgbClr val="000000"/>
                </a:solidFill>
                <a:effectLst>
                  <a:outerShdw blurRad="38100" dist="19050" dir="2700000" algn="tl">
                    <a:prstClr val="black">
                      <a:alpha val="40000"/>
                    </a:prstClr>
                  </a:outerShdw>
                </a:effectLst>
                <a:uLnTx/>
                <a:uFillTx/>
                <a:latin typeface="Times New Roman" panose="02020603050405020304" pitchFamily="18" charset="0"/>
                <a:ea typeface="Calibri" panose="020F0502020204030204" pitchFamily="34" charset="0"/>
                <a:cs typeface="Times New Roman" panose="02020603050405020304" pitchFamily="18" charset="0"/>
              </a:rPr>
              <a:t>“En las congregaciones bendeciré a Jehová” </a:t>
            </a:r>
            <a:r>
              <a:rPr kumimoji="0" lang="es-ES" sz="1900" b="1" i="0" u="none" strike="noStrike" kern="1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Times New Roman" panose="02020603050405020304" pitchFamily="18" charset="0"/>
              </a:rPr>
              <a:t>(Salm.26: 12)</a:t>
            </a:r>
            <a:r>
              <a:rPr kumimoji="0" lang="es-ES" sz="1900" b="0" i="0" u="none" strike="noStrike" kern="1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Times New Roman" panose="02020603050405020304" pitchFamily="18" charset="0"/>
              </a:rPr>
              <a:t> </a:t>
            </a:r>
            <a:endParaRPr kumimoji="0" lang="es-NI" sz="19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633413" marR="0" lvl="0" indent="-279400" algn="just" defTabSz="457200" rtl="0" eaLnBrk="1" fontAlgn="auto" latinLnBrk="0" hangingPunct="1">
              <a:lnSpc>
                <a:spcPct val="115000"/>
              </a:lnSpc>
              <a:spcBef>
                <a:spcPts val="0"/>
              </a:spcBef>
              <a:buClrTx/>
              <a:buSzTx/>
              <a:buFont typeface="+mj-lt"/>
              <a:buAutoNum type="alphaLcParenR"/>
              <a:tabLst/>
              <a:defRPr/>
            </a:pPr>
            <a:r>
              <a:rPr kumimoji="0" lang="es-ES" sz="1900" b="0" i="0" u="none" strike="noStrike" kern="1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Times New Roman" panose="02020603050405020304" pitchFamily="18" charset="0"/>
              </a:rPr>
              <a:t>David tenía tanta confianza que dijo que bendeciría y alabaría a Dios públicamente, en medio de otros.</a:t>
            </a:r>
          </a:p>
          <a:p>
            <a:pPr marL="633413" marR="0" lvl="0" indent="-279400" algn="just" defTabSz="457200" rtl="0" eaLnBrk="1" fontAlgn="auto" latinLnBrk="0" hangingPunct="1">
              <a:lnSpc>
                <a:spcPct val="115000"/>
              </a:lnSpc>
              <a:spcBef>
                <a:spcPts val="0"/>
              </a:spcBef>
              <a:buClrTx/>
              <a:buSzTx/>
              <a:buFont typeface="+mj-lt"/>
              <a:buAutoNum type="alphaLcParenR"/>
              <a:tabLst/>
              <a:defRPr/>
            </a:pPr>
            <a:r>
              <a:rPr lang="es-ES" sz="1900" kern="100" dirty="0">
                <a:solidFill>
                  <a:prstClr val="black"/>
                </a:solidFill>
                <a:latin typeface="Arial Narrow" panose="020B0606020202030204" pitchFamily="34" charset="0"/>
                <a:ea typeface="Calibri" panose="020F0502020204030204" pitchFamily="34" charset="0"/>
                <a:cs typeface="Times New Roman" panose="02020603050405020304" pitchFamily="18" charset="0"/>
              </a:rPr>
              <a:t>David reconoce constantemente este deber </a:t>
            </a:r>
            <a:r>
              <a:rPr lang="es-ES" sz="1900" b="1" kern="100" dirty="0">
                <a:solidFill>
                  <a:prstClr val="black"/>
                </a:solidFill>
                <a:latin typeface="Arial Narrow" panose="020B0606020202030204" pitchFamily="34" charset="0"/>
                <a:ea typeface="Calibri" panose="020F0502020204030204" pitchFamily="34" charset="0"/>
                <a:cs typeface="Times New Roman" panose="02020603050405020304" pitchFamily="18" charset="0"/>
              </a:rPr>
              <a:t>(Salm.22: 22, 25; 27: 6; 35: 18; 40: 9, 10; 68: 26)</a:t>
            </a:r>
          </a:p>
          <a:p>
            <a:pPr marL="633413" marR="0" lvl="0" indent="-279400" algn="just" defTabSz="457200" rtl="0" eaLnBrk="1" fontAlgn="auto" latinLnBrk="0" hangingPunct="1">
              <a:lnSpc>
                <a:spcPct val="115000"/>
              </a:lnSpc>
              <a:spcBef>
                <a:spcPts val="0"/>
              </a:spcBef>
              <a:buClrTx/>
              <a:buSzTx/>
              <a:buFont typeface="+mj-lt"/>
              <a:buAutoNum type="alphaLcParenR"/>
              <a:tabLst/>
              <a:defRPr/>
            </a:pPr>
            <a:r>
              <a:rPr lang="es-ES" sz="1900" kern="100" dirty="0">
                <a:solidFill>
                  <a:prstClr val="black"/>
                </a:solidFill>
                <a:latin typeface="Arial Narrow" panose="020B0606020202030204" pitchFamily="34" charset="0"/>
                <a:ea typeface="Calibri" panose="020F0502020204030204" pitchFamily="34" charset="0"/>
                <a:cs typeface="Times New Roman" panose="02020603050405020304" pitchFamily="18" charset="0"/>
              </a:rPr>
              <a:t>De hecho, es la idea general que subyace en todos sus salmos de alabanza, ya que fueron compuestos para ser recitados en la congregación.</a:t>
            </a:r>
          </a:p>
          <a:p>
            <a:pPr marL="88900" marR="0" lvl="0" algn="just" defTabSz="457200" rtl="0" eaLnBrk="1" fontAlgn="auto" latinLnBrk="0" hangingPunct="1">
              <a:lnSpc>
                <a:spcPct val="115000"/>
              </a:lnSpc>
              <a:spcBef>
                <a:spcPts val="0"/>
              </a:spcBef>
              <a:buClrTx/>
              <a:buSzTx/>
              <a:tabLst/>
              <a:defRPr/>
            </a:pPr>
            <a:endParaRPr lang="es-ES" sz="800" kern="100" dirty="0">
              <a:solidFill>
                <a:prstClr val="black"/>
              </a:solidFill>
              <a:latin typeface="Arial Narrow" panose="020B0606020202030204" pitchFamily="34" charset="0"/>
              <a:ea typeface="Calibri" panose="020F0502020204030204" pitchFamily="34" charset="0"/>
              <a:cs typeface="Times New Roman" panose="02020603050405020304" pitchFamily="18" charset="0"/>
            </a:endParaRPr>
          </a:p>
          <a:p>
            <a:pPr marL="88900" marR="0" lvl="0" algn="just" defTabSz="457200" rtl="0" eaLnBrk="1" fontAlgn="auto" latinLnBrk="0" hangingPunct="1">
              <a:lnSpc>
                <a:spcPct val="115000"/>
              </a:lnSpc>
              <a:spcBef>
                <a:spcPts val="0"/>
              </a:spcBef>
              <a:buClrTx/>
              <a:buSzTx/>
              <a:tabLst/>
              <a:defRPr/>
            </a:pPr>
            <a:r>
              <a:rPr lang="es-ES" sz="2000" b="1" u="sng" kern="100" dirty="0">
                <a:solidFill>
                  <a:prstClr val="black"/>
                </a:solidFill>
                <a:effectLst>
                  <a:outerShdw blurRad="38100" dist="38100" dir="2700000" algn="tl">
                    <a:srgbClr val="000000">
                      <a:alpha val="43137"/>
                    </a:srgbClr>
                  </a:outerShdw>
                </a:effectLst>
                <a:latin typeface="Arial Narrow" panose="020B0606020202030204" pitchFamily="34" charset="0"/>
                <a:ea typeface="Calibri" panose="020F0502020204030204" pitchFamily="34" charset="0"/>
                <a:cs typeface="Times New Roman" panose="02020603050405020304" pitchFamily="18" charset="0"/>
              </a:rPr>
              <a:t>CONCLUSIÓN</a:t>
            </a:r>
            <a:r>
              <a:rPr lang="es-ES" sz="2000" b="1" kern="100" dirty="0">
                <a:solidFill>
                  <a:prstClr val="black"/>
                </a:solidFill>
                <a:effectLst>
                  <a:outerShdw blurRad="38100" dist="38100" dir="2700000" algn="tl">
                    <a:srgbClr val="000000">
                      <a:alpha val="43137"/>
                    </a:srgbClr>
                  </a:outerShdw>
                </a:effectLst>
                <a:latin typeface="Arial Narrow" panose="020B0606020202030204" pitchFamily="34" charset="0"/>
                <a:ea typeface="Calibri" panose="020F0502020204030204" pitchFamily="34" charset="0"/>
                <a:cs typeface="Times New Roman" panose="02020603050405020304" pitchFamily="18" charset="0"/>
              </a:rPr>
              <a:t>:</a:t>
            </a:r>
          </a:p>
          <a:p>
            <a:pPr marL="442913" marR="0" lvl="0" indent="-280988" algn="just" defTabSz="457200" rtl="0" eaLnBrk="1" fontAlgn="auto" latinLnBrk="0" hangingPunct="1">
              <a:lnSpc>
                <a:spcPct val="115000"/>
              </a:lnSpc>
              <a:spcBef>
                <a:spcPts val="0"/>
              </a:spcBef>
              <a:buClrTx/>
              <a:buSzTx/>
              <a:buFont typeface="+mj-lt"/>
              <a:buAutoNum type="alphaUcPeriod"/>
              <a:tabLst/>
              <a:defRPr/>
            </a:pPr>
            <a:r>
              <a:rPr lang="es-ES" sz="1900" kern="100" dirty="0">
                <a:solidFill>
                  <a:prstClr val="black"/>
                </a:solidFill>
                <a:latin typeface="Arial Narrow" panose="020B0606020202030204" pitchFamily="34" charset="0"/>
                <a:ea typeface="Calibri" panose="020F0502020204030204" pitchFamily="34" charset="0"/>
                <a:cs typeface="Times New Roman" panose="02020603050405020304" pitchFamily="18" charset="0"/>
              </a:rPr>
              <a:t>A estas alturas debería sernos claro el porque el corazón de David era conforme al corazón de Dios…</a:t>
            </a:r>
          </a:p>
          <a:p>
            <a:pPr marL="619125" marR="0" lvl="0" indent="-265113" algn="just" defTabSz="457200" rtl="0" eaLnBrk="1" fontAlgn="auto" latinLnBrk="0" hangingPunct="1">
              <a:lnSpc>
                <a:spcPct val="115000"/>
              </a:lnSpc>
              <a:spcBef>
                <a:spcPts val="0"/>
              </a:spcBef>
              <a:buClrTx/>
              <a:buSzTx/>
              <a:buFont typeface="+mj-lt"/>
              <a:buAutoNum type="arabicPeriod"/>
              <a:tabLst/>
              <a:defRPr/>
            </a:pPr>
            <a:r>
              <a:rPr lang="es-NI" sz="1900" kern="100" dirty="0">
                <a:solidFill>
                  <a:prstClr val="black"/>
                </a:solidFill>
                <a:latin typeface="Arial Narrow" panose="020B0606020202030204" pitchFamily="34" charset="0"/>
                <a:ea typeface="Calibri" panose="020F0502020204030204" pitchFamily="34" charset="0"/>
                <a:cs typeface="Times New Roman" panose="02020603050405020304" pitchFamily="18" charset="0"/>
              </a:rPr>
              <a:t>Su sentido de integridad ante los ojos de Dios.</a:t>
            </a:r>
          </a:p>
          <a:p>
            <a:pPr marL="619125" marR="0" lvl="0" indent="-265113" algn="just" defTabSz="457200" rtl="0" eaLnBrk="1" fontAlgn="auto" latinLnBrk="0" hangingPunct="1">
              <a:lnSpc>
                <a:spcPct val="115000"/>
              </a:lnSpc>
              <a:spcBef>
                <a:spcPts val="0"/>
              </a:spcBef>
              <a:buClrTx/>
              <a:buSzTx/>
              <a:buFont typeface="+mj-lt"/>
              <a:buAutoNum type="arabicPeriod"/>
              <a:tabLst/>
              <a:defRPr/>
            </a:pPr>
            <a:r>
              <a:rPr lang="es-NI" sz="1900" kern="100" dirty="0">
                <a:solidFill>
                  <a:prstClr val="black"/>
                </a:solidFill>
                <a:latin typeface="Arial Narrow" panose="020B0606020202030204" pitchFamily="34" charset="0"/>
                <a:ea typeface="Calibri" panose="020F0502020204030204" pitchFamily="34" charset="0"/>
                <a:cs typeface="Times New Roman" panose="02020603050405020304" pitchFamily="18" charset="0"/>
              </a:rPr>
              <a:t>Su sentido de seriedad en su servicio y adoración a Dios.</a:t>
            </a:r>
          </a:p>
          <a:p>
            <a:pPr marL="619125" marR="0" lvl="0" indent="-265113" algn="just" defTabSz="457200" rtl="0" eaLnBrk="1" fontAlgn="auto" latinLnBrk="0" hangingPunct="1">
              <a:lnSpc>
                <a:spcPct val="115000"/>
              </a:lnSpc>
              <a:spcBef>
                <a:spcPts val="0"/>
              </a:spcBef>
              <a:buClrTx/>
              <a:buSzTx/>
              <a:buFont typeface="+mj-lt"/>
              <a:buAutoNum type="arabicPeriod"/>
              <a:tabLst/>
              <a:defRPr/>
            </a:pPr>
            <a:r>
              <a:rPr lang="es-NI" sz="1900" kern="100" dirty="0">
                <a:solidFill>
                  <a:prstClr val="black"/>
                </a:solidFill>
                <a:latin typeface="Arial Narrow" panose="020B0606020202030204" pitchFamily="34" charset="0"/>
                <a:ea typeface="Calibri" panose="020F0502020204030204" pitchFamily="34" charset="0"/>
                <a:cs typeface="Times New Roman" panose="02020603050405020304" pitchFamily="18" charset="0"/>
              </a:rPr>
              <a:t>Su sentido de responsabilidad en cuanto a sus relaciones.</a:t>
            </a:r>
          </a:p>
          <a:p>
            <a:pPr marL="457200" marR="0" lvl="0" indent="-280988" algn="just" defTabSz="457200" rtl="0" eaLnBrk="1" fontAlgn="auto" latinLnBrk="0" hangingPunct="1">
              <a:lnSpc>
                <a:spcPct val="115000"/>
              </a:lnSpc>
              <a:spcBef>
                <a:spcPts val="0"/>
              </a:spcBef>
              <a:buClrTx/>
              <a:buSzTx/>
              <a:buFont typeface="+mj-lt"/>
              <a:buAutoNum type="alphaUcPeriod" startAt="2"/>
              <a:tabLst/>
              <a:defRPr/>
            </a:pPr>
            <a:r>
              <a:rPr lang="es-ES" sz="1900" kern="100" dirty="0">
                <a:solidFill>
                  <a:prstClr val="black"/>
                </a:solidFill>
                <a:latin typeface="Arial Narrow" panose="020B0606020202030204" pitchFamily="34" charset="0"/>
                <a:ea typeface="Calibri" panose="020F0502020204030204" pitchFamily="34" charset="0"/>
                <a:cs typeface="Times New Roman" panose="02020603050405020304" pitchFamily="18" charset="0"/>
              </a:rPr>
              <a:t>Ser irreprochable no significa perfección completa, sino confianza incondicional </a:t>
            </a:r>
            <a:r>
              <a:rPr lang="es-ES" sz="1900" b="1" kern="100" dirty="0">
                <a:solidFill>
                  <a:prstClr val="black"/>
                </a:solidFill>
                <a:latin typeface="Arial Narrow" panose="020B0606020202030204" pitchFamily="34" charset="0"/>
                <a:ea typeface="Calibri" panose="020F0502020204030204" pitchFamily="34" charset="0"/>
                <a:cs typeface="Times New Roman" panose="02020603050405020304" pitchFamily="18" charset="0"/>
              </a:rPr>
              <a:t>(Salm.26: 1)</a:t>
            </a:r>
            <a:r>
              <a:rPr lang="es-ES" sz="1900" kern="100" dirty="0">
                <a:solidFill>
                  <a:prstClr val="black"/>
                </a:solidFill>
                <a:latin typeface="Arial Narrow" panose="020B0606020202030204" pitchFamily="34" charset="0"/>
                <a:ea typeface="Calibri" panose="020F0502020204030204" pitchFamily="34" charset="0"/>
                <a:cs typeface="Times New Roman" panose="02020603050405020304" pitchFamily="18" charset="0"/>
              </a:rPr>
              <a:t> …</a:t>
            </a:r>
          </a:p>
          <a:p>
            <a:pPr marL="631825" marR="0" lvl="0" indent="-277813" algn="just" defTabSz="457200" rtl="0" eaLnBrk="1" fontAlgn="auto" latinLnBrk="0" hangingPunct="1">
              <a:lnSpc>
                <a:spcPct val="115000"/>
              </a:lnSpc>
              <a:spcBef>
                <a:spcPts val="0"/>
              </a:spcBef>
              <a:buClrTx/>
              <a:buSzTx/>
              <a:buFont typeface="+mj-lt"/>
              <a:buAutoNum type="arabicPeriod"/>
              <a:tabLst/>
              <a:defRPr/>
            </a:pPr>
            <a:r>
              <a:rPr lang="es-ES" sz="1900" kern="100" dirty="0">
                <a:solidFill>
                  <a:prstClr val="black"/>
                </a:solidFill>
                <a:latin typeface="Arial Narrow" panose="020B0606020202030204" pitchFamily="34" charset="0"/>
                <a:ea typeface="Calibri" panose="020F0502020204030204" pitchFamily="34" charset="0"/>
                <a:cs typeface="Times New Roman" panose="02020603050405020304" pitchFamily="18" charset="0"/>
              </a:rPr>
              <a:t>Recordemos las palabras de Pablo en </a:t>
            </a:r>
            <a:r>
              <a:rPr lang="es-ES" sz="1900" b="1" kern="100" dirty="0">
                <a:solidFill>
                  <a:prstClr val="black"/>
                </a:solidFill>
                <a:latin typeface="Arial Narrow" panose="020B0606020202030204" pitchFamily="34" charset="0"/>
                <a:ea typeface="Calibri" panose="020F0502020204030204" pitchFamily="34" charset="0"/>
                <a:cs typeface="Times New Roman" panose="02020603050405020304" pitchFamily="18" charset="0"/>
              </a:rPr>
              <a:t>(Fil.3: 12 – 14)</a:t>
            </a:r>
          </a:p>
          <a:p>
            <a:pPr marL="631825" marR="0" lvl="0" indent="-277813" algn="just" defTabSz="457200" rtl="0" eaLnBrk="1" fontAlgn="auto" latinLnBrk="0" hangingPunct="1">
              <a:lnSpc>
                <a:spcPct val="115000"/>
              </a:lnSpc>
              <a:spcBef>
                <a:spcPts val="0"/>
              </a:spcBef>
              <a:buClrTx/>
              <a:buSzTx/>
              <a:buFont typeface="+mj-lt"/>
              <a:buAutoNum type="arabicPeriod"/>
              <a:tabLst/>
              <a:defRPr/>
            </a:pPr>
            <a:r>
              <a:rPr lang="es-ES" sz="1900" kern="100" dirty="0">
                <a:solidFill>
                  <a:prstClr val="black"/>
                </a:solidFill>
                <a:latin typeface="Arial Narrow" panose="020B0606020202030204" pitchFamily="34" charset="0"/>
                <a:ea typeface="Calibri" panose="020F0502020204030204" pitchFamily="34" charset="0"/>
                <a:cs typeface="Times New Roman" panose="02020603050405020304" pitchFamily="18" charset="0"/>
              </a:rPr>
              <a:t>David dice que esta confianza incondicional consiste en ser consciente del amor leal de Dios.</a:t>
            </a:r>
          </a:p>
        </p:txBody>
      </p:sp>
      <p:sp>
        <p:nvSpPr>
          <p:cNvPr id="8" name="Rectángulo: esquinas redondeadas 7">
            <a:extLst>
              <a:ext uri="{FF2B5EF4-FFF2-40B4-BE49-F238E27FC236}">
                <a16:creationId xmlns:a16="http://schemas.microsoft.com/office/drawing/2014/main" id="{2F174105-BB33-A80F-7F3C-AD4578572221}"/>
              </a:ext>
            </a:extLst>
          </p:cNvPr>
          <p:cNvSpPr/>
          <p:nvPr/>
        </p:nvSpPr>
        <p:spPr>
          <a:xfrm>
            <a:off x="9085007" y="3672347"/>
            <a:ext cx="2964425" cy="2521975"/>
          </a:xfrm>
          <a:prstGeom prst="round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just" rtl="0"/>
            <a:r>
              <a:rPr lang="es-ES" sz="1900" b="0" i="1" u="none" strike="noStrike" baseline="0" dirty="0">
                <a:solidFill>
                  <a:srgbClr val="292F33"/>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Anunciaré tu nombre a mis hermanos; En medio de la congregación te alabaré</a:t>
            </a:r>
            <a:endParaRPr lang="es-NI" sz="1900"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9" name="Rectángulo: esquinas redondeadas 8">
            <a:extLst>
              <a:ext uri="{FF2B5EF4-FFF2-40B4-BE49-F238E27FC236}">
                <a16:creationId xmlns:a16="http://schemas.microsoft.com/office/drawing/2014/main" id="{5AD22C4B-B082-149B-E961-BD39301FAE4F}"/>
              </a:ext>
            </a:extLst>
          </p:cNvPr>
          <p:cNvSpPr/>
          <p:nvPr/>
        </p:nvSpPr>
        <p:spPr>
          <a:xfrm>
            <a:off x="9085007" y="3672347"/>
            <a:ext cx="2964425" cy="2521975"/>
          </a:xfrm>
          <a:prstGeom prst="round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just" rtl="0"/>
            <a:r>
              <a:rPr lang="es-ES" sz="1900" b="0" i="1" u="none" strike="noStrike" baseline="0" dirty="0">
                <a:solidFill>
                  <a:srgbClr val="292F33"/>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 ti será mi alabanza en la gran congregación; Mis votos pagaré delante de los que le temen</a:t>
            </a:r>
            <a:endParaRPr lang="es-NI" sz="1900"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0" name="Rectángulo: esquinas redondeadas 9">
            <a:extLst>
              <a:ext uri="{FF2B5EF4-FFF2-40B4-BE49-F238E27FC236}">
                <a16:creationId xmlns:a16="http://schemas.microsoft.com/office/drawing/2014/main" id="{C247F8AF-A61B-3576-3CB1-707F7FA14F24}"/>
              </a:ext>
            </a:extLst>
          </p:cNvPr>
          <p:cNvSpPr/>
          <p:nvPr/>
        </p:nvSpPr>
        <p:spPr>
          <a:xfrm>
            <a:off x="9085007" y="3672347"/>
            <a:ext cx="2964425" cy="2521975"/>
          </a:xfrm>
          <a:prstGeom prst="round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just" rtl="0"/>
            <a:r>
              <a:rPr lang="es-ES" sz="1900" b="0" i="1" u="none" strike="noStrike" baseline="0" dirty="0">
                <a:solidFill>
                  <a:srgbClr val="292F33"/>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Luego levantará mi cabeza sobre mis enemigos que me rodean, </a:t>
            </a:r>
          </a:p>
          <a:p>
            <a:pPr marR="0" algn="just" rtl="0"/>
            <a:r>
              <a:rPr lang="es-ES" sz="1900" b="0" i="1" u="none" strike="noStrike" baseline="0" dirty="0">
                <a:solidFill>
                  <a:srgbClr val="292F33"/>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Y yo sacrificaré en su tabernáculo sacrificios de júbilo; Cantaré y entonaré alabanzas a Jehová</a:t>
            </a:r>
            <a:endParaRPr lang="es-NI" sz="1900"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1" name="Rectángulo: esquinas redondeadas 10">
            <a:extLst>
              <a:ext uri="{FF2B5EF4-FFF2-40B4-BE49-F238E27FC236}">
                <a16:creationId xmlns:a16="http://schemas.microsoft.com/office/drawing/2014/main" id="{6B22A9C4-033C-FFEA-A6E8-BE77D35601E4}"/>
              </a:ext>
            </a:extLst>
          </p:cNvPr>
          <p:cNvSpPr/>
          <p:nvPr/>
        </p:nvSpPr>
        <p:spPr>
          <a:xfrm>
            <a:off x="9085007" y="3672347"/>
            <a:ext cx="2964425" cy="2521975"/>
          </a:xfrm>
          <a:prstGeom prst="round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just" rtl="0"/>
            <a:r>
              <a:rPr lang="es-ES" sz="1900" b="0" i="1" u="none" strike="noStrike" baseline="0" dirty="0">
                <a:solidFill>
                  <a:srgbClr val="292F33"/>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Te confesaré en grande congregación; Te alabaré entre numeroso pueblo</a:t>
            </a:r>
            <a:endParaRPr lang="es-NI" sz="1900"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2" name="Rectángulo: esquinas redondeadas 11">
            <a:extLst>
              <a:ext uri="{FF2B5EF4-FFF2-40B4-BE49-F238E27FC236}">
                <a16:creationId xmlns:a16="http://schemas.microsoft.com/office/drawing/2014/main" id="{D54877F6-78A7-1923-B623-D5382A80F84A}"/>
              </a:ext>
            </a:extLst>
          </p:cNvPr>
          <p:cNvSpPr/>
          <p:nvPr/>
        </p:nvSpPr>
        <p:spPr>
          <a:xfrm>
            <a:off x="9085007" y="2861188"/>
            <a:ext cx="2964425" cy="3436374"/>
          </a:xfrm>
          <a:prstGeom prst="round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just" rtl="0"/>
            <a:r>
              <a:rPr lang="es-ES" sz="1900" b="0" i="1" u="none" strike="noStrike" baseline="0" dirty="0">
                <a:solidFill>
                  <a:srgbClr val="218282"/>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9</a:t>
            </a:r>
            <a:r>
              <a:rPr lang="es-ES" sz="1900" b="0" i="1" u="none" strike="noStrike" baseline="0" dirty="0">
                <a:solidFill>
                  <a:srgbClr val="292F33"/>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He anunciado justicia en grande congregación; </a:t>
            </a:r>
          </a:p>
          <a:p>
            <a:pPr marR="0" algn="just" rtl="0"/>
            <a:r>
              <a:rPr lang="es-ES" sz="1900" b="0" i="1" u="none" strike="noStrike" baseline="0" dirty="0">
                <a:solidFill>
                  <a:srgbClr val="292F33"/>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He aquí, no refrené mis labios, </a:t>
            </a:r>
            <a:r>
              <a:rPr lang="en-US" sz="1900" b="0" i="1" u="none" strike="noStrike" baseline="0" dirty="0" err="1">
                <a:solidFill>
                  <a:srgbClr val="292F33"/>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Jehová</a:t>
            </a:r>
            <a:r>
              <a:rPr lang="en-US" sz="1900" b="0" i="1" u="none" strike="noStrike" baseline="0" dirty="0">
                <a:solidFill>
                  <a:srgbClr val="292F33"/>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1900" b="0" i="1" u="none" strike="noStrike" baseline="0" dirty="0" err="1">
                <a:solidFill>
                  <a:srgbClr val="292F33"/>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tú</a:t>
            </a:r>
            <a:r>
              <a:rPr lang="en-US" sz="1900" b="0" i="1" u="none" strike="noStrike" baseline="0" dirty="0">
                <a:solidFill>
                  <a:srgbClr val="292F33"/>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lo sabes. </a:t>
            </a:r>
            <a:r>
              <a:rPr lang="es-ES" sz="1900" b="0" i="1" u="none" strike="noStrike" baseline="0" dirty="0">
                <a:solidFill>
                  <a:srgbClr val="218282"/>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10</a:t>
            </a:r>
            <a:r>
              <a:rPr lang="es-ES" sz="1900" b="0" i="1" u="none" strike="noStrike" baseline="0" dirty="0">
                <a:solidFill>
                  <a:srgbClr val="292F33"/>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No encubrí tu justicia dentro de mi corazón; He publicado tu fidelidad y tu salvación; </a:t>
            </a:r>
          </a:p>
          <a:p>
            <a:pPr marR="0" algn="just" rtl="0"/>
            <a:r>
              <a:rPr lang="es-ES" sz="1900" b="0" i="1" u="none" strike="noStrike" baseline="0" dirty="0">
                <a:solidFill>
                  <a:srgbClr val="292F33"/>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No oculté tu misericordia y tu verdad en grande asamblea</a:t>
            </a:r>
            <a:endParaRPr lang="es-NI" sz="1900"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3" name="Rectángulo: esquinas redondeadas 12">
            <a:extLst>
              <a:ext uri="{FF2B5EF4-FFF2-40B4-BE49-F238E27FC236}">
                <a16:creationId xmlns:a16="http://schemas.microsoft.com/office/drawing/2014/main" id="{04E55371-F6EA-2188-841A-4040AF22F411}"/>
              </a:ext>
            </a:extLst>
          </p:cNvPr>
          <p:cNvSpPr/>
          <p:nvPr/>
        </p:nvSpPr>
        <p:spPr>
          <a:xfrm>
            <a:off x="9085007" y="2861188"/>
            <a:ext cx="2964425" cy="3436374"/>
          </a:xfrm>
          <a:prstGeom prst="round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just" rtl="0"/>
            <a:r>
              <a:rPr lang="es-ES" sz="1900" b="0" i="1" u="none" strike="noStrike" baseline="0" dirty="0">
                <a:solidFill>
                  <a:srgbClr val="292F33"/>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Bendecid a Dios en las congregaciones; Al Señor, vosotros de la estirpe de Israel</a:t>
            </a:r>
            <a:endParaRPr lang="es-NI" sz="1900"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4" name="Rectángulo: esquinas redondeadas 13">
            <a:extLst>
              <a:ext uri="{FF2B5EF4-FFF2-40B4-BE49-F238E27FC236}">
                <a16:creationId xmlns:a16="http://schemas.microsoft.com/office/drawing/2014/main" id="{300B169A-9EAF-BD0D-6060-D728DD361841}"/>
              </a:ext>
            </a:extLst>
          </p:cNvPr>
          <p:cNvSpPr/>
          <p:nvPr/>
        </p:nvSpPr>
        <p:spPr>
          <a:xfrm>
            <a:off x="9085006" y="2005782"/>
            <a:ext cx="2964425" cy="4395020"/>
          </a:xfrm>
          <a:prstGeom prst="round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just" rtl="0"/>
            <a:r>
              <a:rPr lang="es-ES" sz="1900" b="0" i="1" u="none" strike="noStrike" baseline="0" dirty="0">
                <a:solidFill>
                  <a:srgbClr val="218282"/>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12</a:t>
            </a:r>
            <a:r>
              <a:rPr lang="es-ES" sz="1900" b="0" i="1" u="none" strike="noStrike" baseline="0" dirty="0">
                <a:solidFill>
                  <a:srgbClr val="292F33"/>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No que lo haya alcanzado ya, ni que ya sea perfecto; sino que prosigo, por ver si logro asir aquello para lo cual fui también asido por Cristo Jesús. </a:t>
            </a:r>
            <a:r>
              <a:rPr lang="es-ES" sz="1900" b="0" i="1" u="none" strike="noStrike" baseline="0" dirty="0">
                <a:solidFill>
                  <a:srgbClr val="218282"/>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13</a:t>
            </a:r>
            <a:r>
              <a:rPr lang="es-ES" sz="1900" b="0" i="1" u="none" strike="noStrike" baseline="0" dirty="0">
                <a:solidFill>
                  <a:srgbClr val="292F33"/>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Hermanos, yo mismo no pretendo haberlo ya alcanzado; pero una cosa hago: olvidando ciertamente lo que queda atrás, y extendiéndome a lo que está delante, </a:t>
            </a:r>
            <a:endParaRPr lang="es-NI" sz="1900"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5" name="Rectángulo: esquinas redondeadas 14">
            <a:extLst>
              <a:ext uri="{FF2B5EF4-FFF2-40B4-BE49-F238E27FC236}">
                <a16:creationId xmlns:a16="http://schemas.microsoft.com/office/drawing/2014/main" id="{C3B2C261-CDD6-0633-E9BE-5816A6100BBF}"/>
              </a:ext>
            </a:extLst>
          </p:cNvPr>
          <p:cNvSpPr/>
          <p:nvPr/>
        </p:nvSpPr>
        <p:spPr>
          <a:xfrm>
            <a:off x="9085005" y="2005782"/>
            <a:ext cx="2964425" cy="4395020"/>
          </a:xfrm>
          <a:prstGeom prst="round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kumimoji="0" lang="es-ES" sz="1900" b="0" i="1" u="none" strike="noStrike" kern="1200" cap="none" spc="0" normalizeH="0" baseline="0" noProof="0" dirty="0">
                <a:ln>
                  <a:noFill/>
                </a:ln>
                <a:solidFill>
                  <a:srgbClr val="218282"/>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14</a:t>
            </a:r>
            <a:r>
              <a:rPr kumimoji="0" lang="es-ES" sz="1900" b="0" i="1" u="none" strike="noStrike" kern="1200" cap="none" spc="0" normalizeH="0" baseline="0" noProof="0" dirty="0">
                <a:ln>
                  <a:noFill/>
                </a:ln>
                <a:solidFill>
                  <a:srgbClr val="292F33"/>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prosigo a la meta, al premio del supremo llamamiento de Dios en Cristo Jesús.</a:t>
            </a:r>
            <a:endParaRPr lang="es-NI" dirty="0"/>
          </a:p>
        </p:txBody>
      </p:sp>
    </p:spTree>
    <p:extLst>
      <p:ext uri="{BB962C8B-B14F-4D97-AF65-F5344CB8AC3E}">
        <p14:creationId xmlns:p14="http://schemas.microsoft.com/office/powerpoint/2010/main" val="721547005"/>
      </p:ext>
    </p:ext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Effect transition="in" filter="barn(inVertical)">
                                      <p:cBhvr>
                                        <p:cTn id="13" dur="500"/>
                                        <p:tgtEl>
                                          <p:spTgt spid="4">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4">
                                            <p:txEl>
                                              <p:pRg st="2" end="2"/>
                                            </p:txEl>
                                          </p:spTgt>
                                        </p:tgtEl>
                                        <p:attrNameLst>
                                          <p:attrName>style.visibility</p:attrName>
                                        </p:attrNameLst>
                                      </p:cBhvr>
                                      <p:to>
                                        <p:strVal val="visible"/>
                                      </p:to>
                                    </p:set>
                                    <p:animEffect transition="in" filter="barn(inVertical)">
                                      <p:cBhvr>
                                        <p:cTn id="18" dur="500"/>
                                        <p:tgtEl>
                                          <p:spTgt spid="4">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randombar(horizontal)">
                                      <p:cBhvr>
                                        <p:cTn id="23" dur="500"/>
                                        <p:tgtEl>
                                          <p:spTgt spid="8"/>
                                        </p:tgtEl>
                                      </p:cBhvr>
                                    </p:animEffect>
                                  </p:childTnLst>
                                </p:cTn>
                              </p:par>
                            </p:childTnLst>
                          </p:cTn>
                        </p:par>
                      </p:childTnLst>
                    </p:cTn>
                  </p:par>
                  <p:par>
                    <p:cTn id="24" fill="hold">
                      <p:stCondLst>
                        <p:cond delay="indefinite"/>
                      </p:stCondLst>
                      <p:childTnLst>
                        <p:par>
                          <p:cTn id="25" fill="hold">
                            <p:stCondLst>
                              <p:cond delay="0"/>
                            </p:stCondLst>
                            <p:childTnLst>
                              <p:par>
                                <p:cTn id="26" presetID="14" presetClass="entr" presetSubtype="10"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randombar(horizontal)">
                                      <p:cBhvr>
                                        <p:cTn id="28" dur="500"/>
                                        <p:tgtEl>
                                          <p:spTgt spid="9"/>
                                        </p:tgtEl>
                                      </p:cBhvr>
                                    </p:animEffect>
                                  </p:childTnLst>
                                </p:cTn>
                              </p:par>
                            </p:childTnLst>
                          </p:cTn>
                        </p:par>
                      </p:childTnLst>
                    </p:cTn>
                  </p:par>
                  <p:par>
                    <p:cTn id="29" fill="hold">
                      <p:stCondLst>
                        <p:cond delay="indefinite"/>
                      </p:stCondLst>
                      <p:childTnLst>
                        <p:par>
                          <p:cTn id="30" fill="hold">
                            <p:stCondLst>
                              <p:cond delay="0"/>
                            </p:stCondLst>
                            <p:childTnLst>
                              <p:par>
                                <p:cTn id="31" presetID="14" presetClass="entr" presetSubtype="10" fill="hold" grpId="0" nodeType="click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randombar(horizontal)">
                                      <p:cBhvr>
                                        <p:cTn id="33" dur="500"/>
                                        <p:tgtEl>
                                          <p:spTgt spid="10"/>
                                        </p:tgtEl>
                                      </p:cBhvr>
                                    </p:animEffect>
                                  </p:childTnLst>
                                </p:cTn>
                              </p:par>
                            </p:childTnLst>
                          </p:cTn>
                        </p:par>
                      </p:childTnLst>
                    </p:cTn>
                  </p:par>
                  <p:par>
                    <p:cTn id="34" fill="hold">
                      <p:stCondLst>
                        <p:cond delay="indefinite"/>
                      </p:stCondLst>
                      <p:childTnLst>
                        <p:par>
                          <p:cTn id="35" fill="hold">
                            <p:stCondLst>
                              <p:cond delay="0"/>
                            </p:stCondLst>
                            <p:childTnLst>
                              <p:par>
                                <p:cTn id="36" presetID="14" presetClass="entr" presetSubtype="10" fill="hold" grpId="0" nodeType="click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randombar(horizontal)">
                                      <p:cBhvr>
                                        <p:cTn id="38" dur="500"/>
                                        <p:tgtEl>
                                          <p:spTgt spid="11"/>
                                        </p:tgtEl>
                                      </p:cBhvr>
                                    </p:animEffect>
                                  </p:childTnLst>
                                </p:cTn>
                              </p:par>
                            </p:childTnLst>
                          </p:cTn>
                        </p:par>
                      </p:childTnLst>
                    </p:cTn>
                  </p:par>
                  <p:par>
                    <p:cTn id="39" fill="hold">
                      <p:stCondLst>
                        <p:cond delay="indefinite"/>
                      </p:stCondLst>
                      <p:childTnLst>
                        <p:par>
                          <p:cTn id="40" fill="hold">
                            <p:stCondLst>
                              <p:cond delay="0"/>
                            </p:stCondLst>
                            <p:childTnLst>
                              <p:par>
                                <p:cTn id="41" presetID="14" presetClass="entr" presetSubtype="10" fill="hold" grpId="0" nodeType="click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randombar(horizontal)">
                                      <p:cBhvr>
                                        <p:cTn id="43" dur="500"/>
                                        <p:tgtEl>
                                          <p:spTgt spid="12"/>
                                        </p:tgtEl>
                                      </p:cBhvr>
                                    </p:animEffect>
                                  </p:childTnLst>
                                </p:cTn>
                              </p:par>
                            </p:childTnLst>
                          </p:cTn>
                        </p:par>
                      </p:childTnLst>
                    </p:cTn>
                  </p:par>
                  <p:par>
                    <p:cTn id="44" fill="hold">
                      <p:stCondLst>
                        <p:cond delay="indefinite"/>
                      </p:stCondLst>
                      <p:childTnLst>
                        <p:par>
                          <p:cTn id="45" fill="hold">
                            <p:stCondLst>
                              <p:cond delay="0"/>
                            </p:stCondLst>
                            <p:childTnLst>
                              <p:par>
                                <p:cTn id="46" presetID="14" presetClass="entr" presetSubtype="10" fill="hold" grpId="0" nodeType="clickEffect">
                                  <p:stCondLst>
                                    <p:cond delay="0"/>
                                  </p:stCondLst>
                                  <p:childTnLst>
                                    <p:set>
                                      <p:cBhvr>
                                        <p:cTn id="47" dur="1" fill="hold">
                                          <p:stCondLst>
                                            <p:cond delay="0"/>
                                          </p:stCondLst>
                                        </p:cTn>
                                        <p:tgtEl>
                                          <p:spTgt spid="13"/>
                                        </p:tgtEl>
                                        <p:attrNameLst>
                                          <p:attrName>style.visibility</p:attrName>
                                        </p:attrNameLst>
                                      </p:cBhvr>
                                      <p:to>
                                        <p:strVal val="visible"/>
                                      </p:to>
                                    </p:set>
                                    <p:animEffect transition="in" filter="randombar(horizontal)">
                                      <p:cBhvr>
                                        <p:cTn id="48" dur="500"/>
                                        <p:tgtEl>
                                          <p:spTgt spid="13"/>
                                        </p:tgtEl>
                                      </p:cBhvr>
                                    </p:animEffect>
                                  </p:childTnLst>
                                </p:cTn>
                              </p:par>
                            </p:childTnLst>
                          </p:cTn>
                        </p:par>
                      </p:childTnLst>
                    </p:cTn>
                  </p:par>
                  <p:par>
                    <p:cTn id="49" fill="hold">
                      <p:stCondLst>
                        <p:cond delay="indefinite"/>
                      </p:stCondLst>
                      <p:childTnLst>
                        <p:par>
                          <p:cTn id="50" fill="hold">
                            <p:stCondLst>
                              <p:cond delay="0"/>
                            </p:stCondLst>
                            <p:childTnLst>
                              <p:par>
                                <p:cTn id="51" presetID="16" presetClass="entr" presetSubtype="21" fill="hold" nodeType="clickEffect">
                                  <p:stCondLst>
                                    <p:cond delay="0"/>
                                  </p:stCondLst>
                                  <p:childTnLst>
                                    <p:set>
                                      <p:cBhvr>
                                        <p:cTn id="52" dur="1" fill="hold">
                                          <p:stCondLst>
                                            <p:cond delay="0"/>
                                          </p:stCondLst>
                                        </p:cTn>
                                        <p:tgtEl>
                                          <p:spTgt spid="4">
                                            <p:txEl>
                                              <p:pRg st="3" end="3"/>
                                            </p:txEl>
                                          </p:spTgt>
                                        </p:tgtEl>
                                        <p:attrNameLst>
                                          <p:attrName>style.visibility</p:attrName>
                                        </p:attrNameLst>
                                      </p:cBhvr>
                                      <p:to>
                                        <p:strVal val="visible"/>
                                      </p:to>
                                    </p:set>
                                    <p:animEffect transition="in" filter="barn(inVertical)">
                                      <p:cBhvr>
                                        <p:cTn id="53" dur="500"/>
                                        <p:tgtEl>
                                          <p:spTgt spid="4">
                                            <p:txEl>
                                              <p:pRg st="3" end="3"/>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53" presetClass="entr" presetSubtype="16" fill="hold" nodeType="clickEffect">
                                  <p:stCondLst>
                                    <p:cond delay="0"/>
                                  </p:stCondLst>
                                  <p:childTnLst>
                                    <p:set>
                                      <p:cBhvr>
                                        <p:cTn id="57" dur="1" fill="hold">
                                          <p:stCondLst>
                                            <p:cond delay="0"/>
                                          </p:stCondLst>
                                        </p:cTn>
                                        <p:tgtEl>
                                          <p:spTgt spid="4">
                                            <p:txEl>
                                              <p:pRg st="5" end="5"/>
                                            </p:txEl>
                                          </p:spTgt>
                                        </p:tgtEl>
                                        <p:attrNameLst>
                                          <p:attrName>style.visibility</p:attrName>
                                        </p:attrNameLst>
                                      </p:cBhvr>
                                      <p:to>
                                        <p:strVal val="visible"/>
                                      </p:to>
                                    </p:set>
                                    <p:anim calcmode="lin" valueType="num">
                                      <p:cBhvr>
                                        <p:cTn id="58" dur="500" fill="hold"/>
                                        <p:tgtEl>
                                          <p:spTgt spid="4">
                                            <p:txEl>
                                              <p:pRg st="5" end="5"/>
                                            </p:txEl>
                                          </p:spTgt>
                                        </p:tgtEl>
                                        <p:attrNameLst>
                                          <p:attrName>ppt_w</p:attrName>
                                        </p:attrNameLst>
                                      </p:cBhvr>
                                      <p:tavLst>
                                        <p:tav tm="0">
                                          <p:val>
                                            <p:fltVal val="0"/>
                                          </p:val>
                                        </p:tav>
                                        <p:tav tm="100000">
                                          <p:val>
                                            <p:strVal val="#ppt_w"/>
                                          </p:val>
                                        </p:tav>
                                      </p:tavLst>
                                    </p:anim>
                                    <p:anim calcmode="lin" valueType="num">
                                      <p:cBhvr>
                                        <p:cTn id="59" dur="500" fill="hold"/>
                                        <p:tgtEl>
                                          <p:spTgt spid="4">
                                            <p:txEl>
                                              <p:pRg st="5" end="5"/>
                                            </p:txEl>
                                          </p:spTgt>
                                        </p:tgtEl>
                                        <p:attrNameLst>
                                          <p:attrName>ppt_h</p:attrName>
                                        </p:attrNameLst>
                                      </p:cBhvr>
                                      <p:tavLst>
                                        <p:tav tm="0">
                                          <p:val>
                                            <p:fltVal val="0"/>
                                          </p:val>
                                        </p:tav>
                                        <p:tav tm="100000">
                                          <p:val>
                                            <p:strVal val="#ppt_h"/>
                                          </p:val>
                                        </p:tav>
                                      </p:tavLst>
                                    </p:anim>
                                    <p:animEffect transition="in" filter="fade">
                                      <p:cBhvr>
                                        <p:cTn id="60" dur="500"/>
                                        <p:tgtEl>
                                          <p:spTgt spid="4">
                                            <p:txEl>
                                              <p:pRg st="5" end="5"/>
                                            </p:txEl>
                                          </p:spTgt>
                                        </p:tgtEl>
                                      </p:cBhvr>
                                    </p:animEffect>
                                  </p:childTnLst>
                                </p:cTn>
                              </p:par>
                            </p:childTnLst>
                          </p:cTn>
                        </p:par>
                      </p:childTnLst>
                    </p:cTn>
                  </p:par>
                  <p:par>
                    <p:cTn id="61" fill="hold">
                      <p:stCondLst>
                        <p:cond delay="indefinite"/>
                      </p:stCondLst>
                      <p:childTnLst>
                        <p:par>
                          <p:cTn id="62" fill="hold">
                            <p:stCondLst>
                              <p:cond delay="0"/>
                            </p:stCondLst>
                            <p:childTnLst>
                              <p:par>
                                <p:cTn id="63" presetID="53" presetClass="entr" presetSubtype="16" fill="hold" nodeType="clickEffect">
                                  <p:stCondLst>
                                    <p:cond delay="0"/>
                                  </p:stCondLst>
                                  <p:childTnLst>
                                    <p:set>
                                      <p:cBhvr>
                                        <p:cTn id="64" dur="1" fill="hold">
                                          <p:stCondLst>
                                            <p:cond delay="0"/>
                                          </p:stCondLst>
                                        </p:cTn>
                                        <p:tgtEl>
                                          <p:spTgt spid="4">
                                            <p:txEl>
                                              <p:pRg st="6" end="6"/>
                                            </p:txEl>
                                          </p:spTgt>
                                        </p:tgtEl>
                                        <p:attrNameLst>
                                          <p:attrName>style.visibility</p:attrName>
                                        </p:attrNameLst>
                                      </p:cBhvr>
                                      <p:to>
                                        <p:strVal val="visible"/>
                                      </p:to>
                                    </p:set>
                                    <p:anim calcmode="lin" valueType="num">
                                      <p:cBhvr>
                                        <p:cTn id="65" dur="500" fill="hold"/>
                                        <p:tgtEl>
                                          <p:spTgt spid="4">
                                            <p:txEl>
                                              <p:pRg st="6" end="6"/>
                                            </p:txEl>
                                          </p:spTgt>
                                        </p:tgtEl>
                                        <p:attrNameLst>
                                          <p:attrName>ppt_w</p:attrName>
                                        </p:attrNameLst>
                                      </p:cBhvr>
                                      <p:tavLst>
                                        <p:tav tm="0">
                                          <p:val>
                                            <p:fltVal val="0"/>
                                          </p:val>
                                        </p:tav>
                                        <p:tav tm="100000">
                                          <p:val>
                                            <p:strVal val="#ppt_w"/>
                                          </p:val>
                                        </p:tav>
                                      </p:tavLst>
                                    </p:anim>
                                    <p:anim calcmode="lin" valueType="num">
                                      <p:cBhvr>
                                        <p:cTn id="66" dur="500" fill="hold"/>
                                        <p:tgtEl>
                                          <p:spTgt spid="4">
                                            <p:txEl>
                                              <p:pRg st="6" end="6"/>
                                            </p:txEl>
                                          </p:spTgt>
                                        </p:tgtEl>
                                        <p:attrNameLst>
                                          <p:attrName>ppt_h</p:attrName>
                                        </p:attrNameLst>
                                      </p:cBhvr>
                                      <p:tavLst>
                                        <p:tav tm="0">
                                          <p:val>
                                            <p:fltVal val="0"/>
                                          </p:val>
                                        </p:tav>
                                        <p:tav tm="100000">
                                          <p:val>
                                            <p:strVal val="#ppt_h"/>
                                          </p:val>
                                        </p:tav>
                                      </p:tavLst>
                                    </p:anim>
                                    <p:animEffect transition="in" filter="fade">
                                      <p:cBhvr>
                                        <p:cTn id="67" dur="500"/>
                                        <p:tgtEl>
                                          <p:spTgt spid="4">
                                            <p:txEl>
                                              <p:pRg st="6" end="6"/>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2" presetClass="entr" presetSubtype="4" fill="hold" nodeType="clickEffect">
                                  <p:stCondLst>
                                    <p:cond delay="0"/>
                                  </p:stCondLst>
                                  <p:childTnLst>
                                    <p:set>
                                      <p:cBhvr>
                                        <p:cTn id="71" dur="1" fill="hold">
                                          <p:stCondLst>
                                            <p:cond delay="0"/>
                                          </p:stCondLst>
                                        </p:cTn>
                                        <p:tgtEl>
                                          <p:spTgt spid="4">
                                            <p:txEl>
                                              <p:pRg st="7" end="7"/>
                                            </p:txEl>
                                          </p:spTgt>
                                        </p:tgtEl>
                                        <p:attrNameLst>
                                          <p:attrName>style.visibility</p:attrName>
                                        </p:attrNameLst>
                                      </p:cBhvr>
                                      <p:to>
                                        <p:strVal val="visible"/>
                                      </p:to>
                                    </p:set>
                                    <p:anim calcmode="lin" valueType="num">
                                      <p:cBhvr additive="base">
                                        <p:cTn id="72" dur="500" fill="hold"/>
                                        <p:tgtEl>
                                          <p:spTgt spid="4">
                                            <p:txEl>
                                              <p:pRg st="7" end="7"/>
                                            </p:txEl>
                                          </p:spTgt>
                                        </p:tgtEl>
                                        <p:attrNameLst>
                                          <p:attrName>ppt_x</p:attrName>
                                        </p:attrNameLst>
                                      </p:cBhvr>
                                      <p:tavLst>
                                        <p:tav tm="0">
                                          <p:val>
                                            <p:strVal val="#ppt_x"/>
                                          </p:val>
                                        </p:tav>
                                        <p:tav tm="100000">
                                          <p:val>
                                            <p:strVal val="#ppt_x"/>
                                          </p:val>
                                        </p:tav>
                                      </p:tavLst>
                                    </p:anim>
                                    <p:anim calcmode="lin" valueType="num">
                                      <p:cBhvr additive="base">
                                        <p:cTn id="73" dur="500" fill="hold"/>
                                        <p:tgtEl>
                                          <p:spTgt spid="4">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2" presetClass="entr" presetSubtype="4" fill="hold" nodeType="clickEffect">
                                  <p:stCondLst>
                                    <p:cond delay="0"/>
                                  </p:stCondLst>
                                  <p:childTnLst>
                                    <p:set>
                                      <p:cBhvr>
                                        <p:cTn id="77" dur="1" fill="hold">
                                          <p:stCondLst>
                                            <p:cond delay="0"/>
                                          </p:stCondLst>
                                        </p:cTn>
                                        <p:tgtEl>
                                          <p:spTgt spid="4">
                                            <p:txEl>
                                              <p:pRg st="8" end="8"/>
                                            </p:txEl>
                                          </p:spTgt>
                                        </p:tgtEl>
                                        <p:attrNameLst>
                                          <p:attrName>style.visibility</p:attrName>
                                        </p:attrNameLst>
                                      </p:cBhvr>
                                      <p:to>
                                        <p:strVal val="visible"/>
                                      </p:to>
                                    </p:set>
                                    <p:anim calcmode="lin" valueType="num">
                                      <p:cBhvr additive="base">
                                        <p:cTn id="78" dur="500" fill="hold"/>
                                        <p:tgtEl>
                                          <p:spTgt spid="4">
                                            <p:txEl>
                                              <p:pRg st="8" end="8"/>
                                            </p:txEl>
                                          </p:spTgt>
                                        </p:tgtEl>
                                        <p:attrNameLst>
                                          <p:attrName>ppt_x</p:attrName>
                                        </p:attrNameLst>
                                      </p:cBhvr>
                                      <p:tavLst>
                                        <p:tav tm="0">
                                          <p:val>
                                            <p:strVal val="#ppt_x"/>
                                          </p:val>
                                        </p:tav>
                                        <p:tav tm="100000">
                                          <p:val>
                                            <p:strVal val="#ppt_x"/>
                                          </p:val>
                                        </p:tav>
                                      </p:tavLst>
                                    </p:anim>
                                    <p:anim calcmode="lin" valueType="num">
                                      <p:cBhvr additive="base">
                                        <p:cTn id="79" dur="500" fill="hold"/>
                                        <p:tgtEl>
                                          <p:spTgt spid="4">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2" presetClass="entr" presetSubtype="4" fill="hold" nodeType="clickEffect">
                                  <p:stCondLst>
                                    <p:cond delay="0"/>
                                  </p:stCondLst>
                                  <p:childTnLst>
                                    <p:set>
                                      <p:cBhvr>
                                        <p:cTn id="83" dur="1" fill="hold">
                                          <p:stCondLst>
                                            <p:cond delay="0"/>
                                          </p:stCondLst>
                                        </p:cTn>
                                        <p:tgtEl>
                                          <p:spTgt spid="4">
                                            <p:txEl>
                                              <p:pRg st="9" end="9"/>
                                            </p:txEl>
                                          </p:spTgt>
                                        </p:tgtEl>
                                        <p:attrNameLst>
                                          <p:attrName>style.visibility</p:attrName>
                                        </p:attrNameLst>
                                      </p:cBhvr>
                                      <p:to>
                                        <p:strVal val="visible"/>
                                      </p:to>
                                    </p:set>
                                    <p:anim calcmode="lin" valueType="num">
                                      <p:cBhvr additive="base">
                                        <p:cTn id="84" dur="500" fill="hold"/>
                                        <p:tgtEl>
                                          <p:spTgt spid="4">
                                            <p:txEl>
                                              <p:pRg st="9" end="9"/>
                                            </p:txEl>
                                          </p:spTgt>
                                        </p:tgtEl>
                                        <p:attrNameLst>
                                          <p:attrName>ppt_x</p:attrName>
                                        </p:attrNameLst>
                                      </p:cBhvr>
                                      <p:tavLst>
                                        <p:tav tm="0">
                                          <p:val>
                                            <p:strVal val="#ppt_x"/>
                                          </p:val>
                                        </p:tav>
                                        <p:tav tm="100000">
                                          <p:val>
                                            <p:strVal val="#ppt_x"/>
                                          </p:val>
                                        </p:tav>
                                      </p:tavLst>
                                    </p:anim>
                                    <p:anim calcmode="lin" valueType="num">
                                      <p:cBhvr additive="base">
                                        <p:cTn id="85" dur="500" fill="hold"/>
                                        <p:tgtEl>
                                          <p:spTgt spid="4">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86" fill="hold">
                      <p:stCondLst>
                        <p:cond delay="indefinite"/>
                      </p:stCondLst>
                      <p:childTnLst>
                        <p:par>
                          <p:cTn id="87" fill="hold">
                            <p:stCondLst>
                              <p:cond delay="0"/>
                            </p:stCondLst>
                            <p:childTnLst>
                              <p:par>
                                <p:cTn id="88" presetID="53" presetClass="entr" presetSubtype="16" fill="hold" nodeType="clickEffect">
                                  <p:stCondLst>
                                    <p:cond delay="0"/>
                                  </p:stCondLst>
                                  <p:childTnLst>
                                    <p:set>
                                      <p:cBhvr>
                                        <p:cTn id="89" dur="1" fill="hold">
                                          <p:stCondLst>
                                            <p:cond delay="0"/>
                                          </p:stCondLst>
                                        </p:cTn>
                                        <p:tgtEl>
                                          <p:spTgt spid="4">
                                            <p:txEl>
                                              <p:pRg st="10" end="10"/>
                                            </p:txEl>
                                          </p:spTgt>
                                        </p:tgtEl>
                                        <p:attrNameLst>
                                          <p:attrName>style.visibility</p:attrName>
                                        </p:attrNameLst>
                                      </p:cBhvr>
                                      <p:to>
                                        <p:strVal val="visible"/>
                                      </p:to>
                                    </p:set>
                                    <p:anim calcmode="lin" valueType="num">
                                      <p:cBhvr>
                                        <p:cTn id="90" dur="500" fill="hold"/>
                                        <p:tgtEl>
                                          <p:spTgt spid="4">
                                            <p:txEl>
                                              <p:pRg st="10" end="10"/>
                                            </p:txEl>
                                          </p:spTgt>
                                        </p:tgtEl>
                                        <p:attrNameLst>
                                          <p:attrName>ppt_w</p:attrName>
                                        </p:attrNameLst>
                                      </p:cBhvr>
                                      <p:tavLst>
                                        <p:tav tm="0">
                                          <p:val>
                                            <p:fltVal val="0"/>
                                          </p:val>
                                        </p:tav>
                                        <p:tav tm="100000">
                                          <p:val>
                                            <p:strVal val="#ppt_w"/>
                                          </p:val>
                                        </p:tav>
                                      </p:tavLst>
                                    </p:anim>
                                    <p:anim calcmode="lin" valueType="num">
                                      <p:cBhvr>
                                        <p:cTn id="91" dur="500" fill="hold"/>
                                        <p:tgtEl>
                                          <p:spTgt spid="4">
                                            <p:txEl>
                                              <p:pRg st="10" end="10"/>
                                            </p:txEl>
                                          </p:spTgt>
                                        </p:tgtEl>
                                        <p:attrNameLst>
                                          <p:attrName>ppt_h</p:attrName>
                                        </p:attrNameLst>
                                      </p:cBhvr>
                                      <p:tavLst>
                                        <p:tav tm="0">
                                          <p:val>
                                            <p:fltVal val="0"/>
                                          </p:val>
                                        </p:tav>
                                        <p:tav tm="100000">
                                          <p:val>
                                            <p:strVal val="#ppt_h"/>
                                          </p:val>
                                        </p:tav>
                                      </p:tavLst>
                                    </p:anim>
                                    <p:animEffect transition="in" filter="fade">
                                      <p:cBhvr>
                                        <p:cTn id="92" dur="500"/>
                                        <p:tgtEl>
                                          <p:spTgt spid="4">
                                            <p:txEl>
                                              <p:pRg st="10" end="10"/>
                                            </p:txEl>
                                          </p:spTgt>
                                        </p:tgtEl>
                                      </p:cBhvr>
                                    </p:animEffect>
                                  </p:childTnLst>
                                </p:cTn>
                              </p:par>
                            </p:childTnLst>
                          </p:cTn>
                        </p:par>
                      </p:childTnLst>
                    </p:cTn>
                  </p:par>
                  <p:par>
                    <p:cTn id="93" fill="hold">
                      <p:stCondLst>
                        <p:cond delay="indefinite"/>
                      </p:stCondLst>
                      <p:childTnLst>
                        <p:par>
                          <p:cTn id="94" fill="hold">
                            <p:stCondLst>
                              <p:cond delay="0"/>
                            </p:stCondLst>
                            <p:childTnLst>
                              <p:par>
                                <p:cTn id="95" presetID="2" presetClass="entr" presetSubtype="4" fill="hold" nodeType="clickEffect">
                                  <p:stCondLst>
                                    <p:cond delay="0"/>
                                  </p:stCondLst>
                                  <p:childTnLst>
                                    <p:set>
                                      <p:cBhvr>
                                        <p:cTn id="96" dur="1" fill="hold">
                                          <p:stCondLst>
                                            <p:cond delay="0"/>
                                          </p:stCondLst>
                                        </p:cTn>
                                        <p:tgtEl>
                                          <p:spTgt spid="4">
                                            <p:txEl>
                                              <p:pRg st="11" end="11"/>
                                            </p:txEl>
                                          </p:spTgt>
                                        </p:tgtEl>
                                        <p:attrNameLst>
                                          <p:attrName>style.visibility</p:attrName>
                                        </p:attrNameLst>
                                      </p:cBhvr>
                                      <p:to>
                                        <p:strVal val="visible"/>
                                      </p:to>
                                    </p:set>
                                    <p:anim calcmode="lin" valueType="num">
                                      <p:cBhvr additive="base">
                                        <p:cTn id="97" dur="500" fill="hold"/>
                                        <p:tgtEl>
                                          <p:spTgt spid="4">
                                            <p:txEl>
                                              <p:pRg st="11" end="11"/>
                                            </p:txEl>
                                          </p:spTgt>
                                        </p:tgtEl>
                                        <p:attrNameLst>
                                          <p:attrName>ppt_x</p:attrName>
                                        </p:attrNameLst>
                                      </p:cBhvr>
                                      <p:tavLst>
                                        <p:tav tm="0">
                                          <p:val>
                                            <p:strVal val="#ppt_x"/>
                                          </p:val>
                                        </p:tav>
                                        <p:tav tm="100000">
                                          <p:val>
                                            <p:strVal val="#ppt_x"/>
                                          </p:val>
                                        </p:tav>
                                      </p:tavLst>
                                    </p:anim>
                                    <p:anim calcmode="lin" valueType="num">
                                      <p:cBhvr additive="base">
                                        <p:cTn id="98" dur="500" fill="hold"/>
                                        <p:tgtEl>
                                          <p:spTgt spid="4">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14" presetClass="entr" presetSubtype="10" fill="hold" grpId="0" nodeType="clickEffect">
                                  <p:stCondLst>
                                    <p:cond delay="0"/>
                                  </p:stCondLst>
                                  <p:childTnLst>
                                    <p:set>
                                      <p:cBhvr>
                                        <p:cTn id="102" dur="1" fill="hold">
                                          <p:stCondLst>
                                            <p:cond delay="0"/>
                                          </p:stCondLst>
                                        </p:cTn>
                                        <p:tgtEl>
                                          <p:spTgt spid="14"/>
                                        </p:tgtEl>
                                        <p:attrNameLst>
                                          <p:attrName>style.visibility</p:attrName>
                                        </p:attrNameLst>
                                      </p:cBhvr>
                                      <p:to>
                                        <p:strVal val="visible"/>
                                      </p:to>
                                    </p:set>
                                    <p:animEffect transition="in" filter="randombar(horizontal)">
                                      <p:cBhvr>
                                        <p:cTn id="103" dur="500"/>
                                        <p:tgtEl>
                                          <p:spTgt spid="14"/>
                                        </p:tgtEl>
                                      </p:cBhvr>
                                    </p:animEffect>
                                  </p:childTnLst>
                                </p:cTn>
                              </p:par>
                            </p:childTnLst>
                          </p:cTn>
                        </p:par>
                      </p:childTnLst>
                    </p:cTn>
                  </p:par>
                  <p:par>
                    <p:cTn id="104" fill="hold">
                      <p:stCondLst>
                        <p:cond delay="indefinite"/>
                      </p:stCondLst>
                      <p:childTnLst>
                        <p:par>
                          <p:cTn id="105" fill="hold">
                            <p:stCondLst>
                              <p:cond delay="0"/>
                            </p:stCondLst>
                            <p:childTnLst>
                              <p:par>
                                <p:cTn id="106" presetID="14" presetClass="entr" presetSubtype="10" fill="hold" grpId="0" nodeType="clickEffect">
                                  <p:stCondLst>
                                    <p:cond delay="0"/>
                                  </p:stCondLst>
                                  <p:childTnLst>
                                    <p:set>
                                      <p:cBhvr>
                                        <p:cTn id="107" dur="1" fill="hold">
                                          <p:stCondLst>
                                            <p:cond delay="0"/>
                                          </p:stCondLst>
                                        </p:cTn>
                                        <p:tgtEl>
                                          <p:spTgt spid="15"/>
                                        </p:tgtEl>
                                        <p:attrNameLst>
                                          <p:attrName>style.visibility</p:attrName>
                                        </p:attrNameLst>
                                      </p:cBhvr>
                                      <p:to>
                                        <p:strVal val="visible"/>
                                      </p:to>
                                    </p:set>
                                    <p:animEffect transition="in" filter="randombar(horizontal)">
                                      <p:cBhvr>
                                        <p:cTn id="108" dur="500"/>
                                        <p:tgtEl>
                                          <p:spTgt spid="15"/>
                                        </p:tgtEl>
                                      </p:cBhvr>
                                    </p:animEffect>
                                  </p:childTnLst>
                                </p:cTn>
                              </p:par>
                            </p:childTnLst>
                          </p:cTn>
                        </p:par>
                      </p:childTnLst>
                    </p:cTn>
                  </p:par>
                  <p:par>
                    <p:cTn id="109" fill="hold">
                      <p:stCondLst>
                        <p:cond delay="indefinite"/>
                      </p:stCondLst>
                      <p:childTnLst>
                        <p:par>
                          <p:cTn id="110" fill="hold">
                            <p:stCondLst>
                              <p:cond delay="0"/>
                            </p:stCondLst>
                            <p:childTnLst>
                              <p:par>
                                <p:cTn id="111" presetID="2" presetClass="entr" presetSubtype="4" fill="hold" nodeType="clickEffect">
                                  <p:stCondLst>
                                    <p:cond delay="0"/>
                                  </p:stCondLst>
                                  <p:childTnLst>
                                    <p:set>
                                      <p:cBhvr>
                                        <p:cTn id="112" dur="1" fill="hold">
                                          <p:stCondLst>
                                            <p:cond delay="0"/>
                                          </p:stCondLst>
                                        </p:cTn>
                                        <p:tgtEl>
                                          <p:spTgt spid="4">
                                            <p:txEl>
                                              <p:pRg st="12" end="12"/>
                                            </p:txEl>
                                          </p:spTgt>
                                        </p:tgtEl>
                                        <p:attrNameLst>
                                          <p:attrName>style.visibility</p:attrName>
                                        </p:attrNameLst>
                                      </p:cBhvr>
                                      <p:to>
                                        <p:strVal val="visible"/>
                                      </p:to>
                                    </p:set>
                                    <p:anim calcmode="lin" valueType="num">
                                      <p:cBhvr additive="base">
                                        <p:cTn id="113" dur="500" fill="hold"/>
                                        <p:tgtEl>
                                          <p:spTgt spid="4">
                                            <p:txEl>
                                              <p:pRg st="12" end="12"/>
                                            </p:txEl>
                                          </p:spTgt>
                                        </p:tgtEl>
                                        <p:attrNameLst>
                                          <p:attrName>ppt_x</p:attrName>
                                        </p:attrNameLst>
                                      </p:cBhvr>
                                      <p:tavLst>
                                        <p:tav tm="0">
                                          <p:val>
                                            <p:strVal val="#ppt_x"/>
                                          </p:val>
                                        </p:tav>
                                        <p:tav tm="100000">
                                          <p:val>
                                            <p:strVal val="#ppt_x"/>
                                          </p:val>
                                        </p:tav>
                                      </p:tavLst>
                                    </p:anim>
                                    <p:anim calcmode="lin" valueType="num">
                                      <p:cBhvr additive="base">
                                        <p:cTn id="114" dur="500" fill="hold"/>
                                        <p:tgtEl>
                                          <p:spTgt spid="4">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animBg="1"/>
      <p:bldP spid="1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791716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01221777"/>
      </p:ext>
    </p:extLst>
  </p:cSld>
  <p:clrMapOvr>
    <a:masterClrMapping/>
  </p:clrMapOvr>
</p:sld>
</file>

<file path=ppt/theme/theme1.xml><?xml version="1.0" encoding="utf-8"?>
<a:theme xmlns:a="http://schemas.openxmlformats.org/drawingml/2006/main" name="Espiral">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207</TotalTime>
  <Words>2858</Words>
  <Application>Microsoft Office PowerPoint</Application>
  <PresentationFormat>Panorámica</PresentationFormat>
  <Paragraphs>138</Paragraphs>
  <Slides>16</Slides>
  <Notes>0</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16</vt:i4>
      </vt:variant>
    </vt:vector>
  </HeadingPairs>
  <TitlesOfParts>
    <vt:vector size="24" baseType="lpstr">
      <vt:lpstr>Arial</vt:lpstr>
      <vt:lpstr>Arial Narrow</vt:lpstr>
      <vt:lpstr>Calibri</vt:lpstr>
      <vt:lpstr>Century Gothic</vt:lpstr>
      <vt:lpstr>Times New Roman</vt:lpstr>
      <vt:lpstr>Wingdings</vt:lpstr>
      <vt:lpstr>Wingdings 3</vt:lpstr>
      <vt:lpstr>Espiral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barneymejia.q@gmail.com</dc:creator>
  <cp:lastModifiedBy>barneymejia.q@gmail.com</cp:lastModifiedBy>
  <cp:revision>2</cp:revision>
  <dcterms:created xsi:type="dcterms:W3CDTF">2025-04-19T20:00:32Z</dcterms:created>
  <dcterms:modified xsi:type="dcterms:W3CDTF">2025-04-19T23:28:28Z</dcterms:modified>
</cp:coreProperties>
</file>