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6" r:id="rId2"/>
    <p:sldId id="256" r:id="rId3"/>
    <p:sldId id="257" r:id="rId4"/>
    <p:sldId id="267" r:id="rId5"/>
    <p:sldId id="268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1277600" cy="6858000"/>
          </a:xfrm>
        </p:spPr>
      </p:pic>
    </p:spTree>
    <p:extLst>
      <p:ext uri="{BB962C8B-B14F-4D97-AF65-F5344CB8AC3E}">
        <p14:creationId xmlns:p14="http://schemas.microsoft.com/office/powerpoint/2010/main" val="149826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1182191"/>
          </a:xfrm>
        </p:spPr>
        <p:txBody>
          <a:bodyPr>
            <a:normAutofit fontScale="90000"/>
          </a:bodyPr>
          <a:lstStyle/>
          <a:p>
            <a:r>
              <a:rPr lang="es-MX" dirty="0"/>
              <a:t>1 Pedro 1:3-9 </a:t>
            </a:r>
            <a:br>
              <a:rPr lang="es-MX" dirty="0"/>
            </a:b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54926" y="1698170"/>
            <a:ext cx="5316583" cy="1730829"/>
          </a:xfrm>
        </p:spPr>
        <p:txBody>
          <a:bodyPr>
            <a:normAutofit fontScale="70000" lnSpcReduction="20000"/>
          </a:bodyPr>
          <a:lstStyle/>
          <a:p>
            <a:endParaRPr lang="es-MX" sz="4400" dirty="0">
              <a:latin typeface="Algerian" panose="04020705040A02060702" pitchFamily="82" charset="0"/>
            </a:endParaRPr>
          </a:p>
          <a:p>
            <a:r>
              <a:rPr lang="es-MX" sz="6300" dirty="0">
                <a:latin typeface="Algerian" panose="04020705040A02060702" pitchFamily="82" charset="0"/>
              </a:rPr>
              <a:t>“SIEMPRE GOZOSOS</a:t>
            </a:r>
            <a:r>
              <a:rPr lang="es-MX" dirty="0"/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366147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/>
              <a:t>Introducción 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45028" y="1293223"/>
            <a:ext cx="10136777" cy="4756721"/>
          </a:xfrm>
        </p:spPr>
        <p:txBody>
          <a:bodyPr>
            <a:normAutofit/>
          </a:bodyPr>
          <a:lstStyle/>
          <a:p>
            <a:r>
              <a:rPr lang="es-MX" sz="2400" b="1" dirty="0"/>
              <a:t>El escritor y los lectores previstos de esta carta.</a:t>
            </a:r>
          </a:p>
          <a:p>
            <a:r>
              <a:rPr lang="es-ES_tradnl" sz="2400" b="1" dirty="0"/>
              <a:t>Pedro</a:t>
            </a:r>
            <a:r>
              <a:rPr lang="es-ES_tradnl" sz="2400" dirty="0"/>
              <a:t>: Él no era solamente un </a:t>
            </a:r>
            <a:r>
              <a:rPr lang="es-ES_tradnl" sz="2400" b="1" dirty="0"/>
              <a:t>apóstol</a:t>
            </a:r>
            <a:r>
              <a:rPr lang="es-ES_tradnl" sz="2400" dirty="0"/>
              <a:t>, Un enviado un representante un embajador </a:t>
            </a:r>
          </a:p>
          <a:p>
            <a:r>
              <a:rPr lang="es-MX" sz="2400" dirty="0"/>
              <a:t> </a:t>
            </a:r>
            <a:r>
              <a:rPr lang="es-MX" sz="2400" b="1" dirty="0"/>
              <a:t>A los expatriados (peregrinos)</a:t>
            </a:r>
            <a:r>
              <a:rPr lang="es-MX" sz="2400" dirty="0"/>
              <a:t>: La idea detrás de la palabra </a:t>
            </a:r>
            <a:r>
              <a:rPr lang="es-MX" sz="2400" b="1" dirty="0"/>
              <a:t>expatriados</a:t>
            </a:r>
            <a:r>
              <a:rPr lang="es-MX" sz="2400" dirty="0"/>
              <a:t> es de alguien que es</a:t>
            </a:r>
            <a:r>
              <a:rPr lang="es-MX" sz="2400" i="1" dirty="0"/>
              <a:t> residente temporal en una tierra foránea</a:t>
            </a:r>
            <a:r>
              <a:rPr lang="es-MX" sz="2400" dirty="0"/>
              <a:t>. </a:t>
            </a:r>
            <a:r>
              <a:rPr lang="es-MX" sz="2400" b="1" dirty="0"/>
              <a:t>Expatriados</a:t>
            </a:r>
            <a:r>
              <a:rPr lang="es-MX" sz="2400" dirty="0"/>
              <a:t> son peregrinos y viajeros, los </a:t>
            </a:r>
            <a:r>
              <a:rPr lang="es-MX" sz="2400" b="1" dirty="0"/>
              <a:t>expatriados</a:t>
            </a:r>
            <a:r>
              <a:rPr lang="es-MX" sz="2400" dirty="0"/>
              <a:t> viven en constante conciencia de su verdadero hogar.</a:t>
            </a:r>
          </a:p>
          <a:p>
            <a:r>
              <a:rPr lang="es-ES_tradnl" sz="2400" b="1" dirty="0"/>
              <a:t>expatriados de la dispersión</a:t>
            </a:r>
            <a:r>
              <a:rPr lang="es-ES_tradnl" sz="2400" dirty="0"/>
              <a:t>, un nombre que era aplicado a los judíos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25012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3454" y="808056"/>
            <a:ext cx="7958331" cy="1077229"/>
          </a:xfrm>
        </p:spPr>
        <p:txBody>
          <a:bodyPr/>
          <a:lstStyle/>
          <a:p>
            <a:pPr algn="l"/>
            <a:r>
              <a:rPr lang="es-MX" dirty="0"/>
              <a:t>Introducción 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23851" y="1384663"/>
            <a:ext cx="9146288" cy="4665281"/>
          </a:xfrm>
        </p:spPr>
        <p:txBody>
          <a:bodyPr>
            <a:normAutofit/>
          </a:bodyPr>
          <a:lstStyle/>
          <a:p>
            <a:r>
              <a:rPr lang="es-MX" sz="2400" b="1" dirty="0"/>
              <a:t>Extranjeros en el mundo. </a:t>
            </a:r>
            <a:r>
              <a:rPr lang="es-MX" sz="2400" dirty="0"/>
              <a:t>Los cristianos son extranjeros residentes en este mundo (</a:t>
            </a:r>
            <a:r>
              <a:rPr lang="es-MX" sz="2400" dirty="0" err="1"/>
              <a:t>Heb</a:t>
            </a:r>
            <a:r>
              <a:rPr lang="es-MX" sz="2400" dirty="0"/>
              <a:t>. 11:13). No</a:t>
            </a:r>
          </a:p>
          <a:p>
            <a:r>
              <a:rPr lang="es-MX" sz="2400" dirty="0"/>
              <a:t>sienten que el mundo sea su hogar, porque su permanencia en la tierra es transitoria (1 P. 2:11). Su ciudadanía</a:t>
            </a:r>
          </a:p>
          <a:p>
            <a:r>
              <a:rPr lang="es-MX" sz="2400" dirty="0"/>
              <a:t>está en los cielos (Fil. 3:20). Por ende, al ser los elegidos de Dios, viven en esta tierra como exiliados y residentes temporales.</a:t>
            </a:r>
          </a:p>
        </p:txBody>
      </p:sp>
    </p:spTree>
    <p:extLst>
      <p:ext uri="{BB962C8B-B14F-4D97-AF65-F5344CB8AC3E}">
        <p14:creationId xmlns:p14="http://schemas.microsoft.com/office/powerpoint/2010/main" val="178922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3406" y="808056"/>
            <a:ext cx="9446733" cy="1077229"/>
          </a:xfrm>
        </p:spPr>
        <p:txBody>
          <a:bodyPr/>
          <a:lstStyle/>
          <a:p>
            <a:pPr algn="l"/>
            <a:r>
              <a:rPr lang="es-MX" dirty="0"/>
              <a:t>Introducción 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3406" y="2052116"/>
            <a:ext cx="10149840" cy="3997828"/>
          </a:xfrm>
        </p:spPr>
        <p:txBody>
          <a:bodyPr>
            <a:normAutofit/>
          </a:bodyPr>
          <a:lstStyle/>
          <a:p>
            <a:r>
              <a:rPr lang="es-MX" b="1" dirty="0"/>
              <a:t>Que han sido escogidos según el previo conocimiento de Dios Padre, mediante la obra santificadora</a:t>
            </a:r>
          </a:p>
          <a:p>
            <a:r>
              <a:rPr lang="es-MX" b="1" dirty="0"/>
              <a:t>del Espíritu, para obedecer a Jesucristo y ser rociados con su sangre.</a:t>
            </a:r>
          </a:p>
          <a:p>
            <a:r>
              <a:rPr lang="es-MX" dirty="0"/>
              <a:t>En tres cláusulas separadas Pedro describe tres actos del Trino Dios. El Padre conoce de antemano,</a:t>
            </a:r>
          </a:p>
          <a:p>
            <a:r>
              <a:rPr lang="es-MX" dirty="0"/>
              <a:t>El Espíritu santifica y Jesucristo espera obediencia de los a quienes ha limpiado de pecado. Estas tres cláusulas explican el término </a:t>
            </a:r>
            <a:r>
              <a:rPr lang="es-MX" i="1" dirty="0"/>
              <a:t>escogidos </a:t>
            </a:r>
            <a:r>
              <a:rPr lang="es-MX" dirty="0"/>
              <a:t>(v. 1).</a:t>
            </a:r>
          </a:p>
        </p:txBody>
      </p:sp>
    </p:spTree>
    <p:extLst>
      <p:ext uri="{BB962C8B-B14F-4D97-AF65-F5344CB8AC3E}">
        <p14:creationId xmlns:p14="http://schemas.microsoft.com/office/powerpoint/2010/main" val="161202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5657" y="808056"/>
            <a:ext cx="9940833" cy="1077229"/>
          </a:xfrm>
        </p:spPr>
        <p:txBody>
          <a:bodyPr/>
          <a:lstStyle/>
          <a:p>
            <a:r>
              <a:rPr lang="es-MX" dirty="0"/>
              <a:t>I. A PESAR DE LAS AFLICCIONES, 1:3-7.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75657" y="2052116"/>
            <a:ext cx="9940834" cy="3997828"/>
          </a:xfrm>
        </p:spPr>
        <p:txBody>
          <a:bodyPr/>
          <a:lstStyle/>
          <a:p>
            <a:r>
              <a:rPr lang="es-MX" sz="2400" dirty="0"/>
              <a:t>A. Debemos recordar nuestras Bendiciones  esto Nos ayuda aguantar, 1:3-5.</a:t>
            </a:r>
          </a:p>
          <a:p>
            <a:r>
              <a:rPr lang="es-MX" sz="2400" dirty="0"/>
              <a:t>B - Somos renacidos, 1:3 </a:t>
            </a:r>
          </a:p>
          <a:p>
            <a:r>
              <a:rPr lang="es-MX" sz="2400" dirty="0"/>
              <a:t>D Tendremos una herencia </a:t>
            </a:r>
          </a:p>
          <a:p>
            <a:r>
              <a:rPr lang="es-MX" sz="2400" dirty="0"/>
              <a:t>C -Tenemos una esperanza viva, 1:3 (3. reservada, 1:4 </a:t>
            </a:r>
          </a:p>
          <a:p>
            <a:r>
              <a:rPr lang="es-MX" sz="2400" dirty="0"/>
              <a:t>E- Somos guardados, 1:5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3628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0160" y="808056"/>
            <a:ext cx="9993086" cy="1077229"/>
          </a:xfrm>
        </p:spPr>
        <p:txBody>
          <a:bodyPr/>
          <a:lstStyle/>
          <a:p>
            <a:pPr algn="l"/>
            <a:r>
              <a:rPr lang="es-MX" dirty="0"/>
              <a:t>I. A PESAR DE LAS AFLICCIONES, 1:3-7.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476103"/>
            <a:ext cx="10019211" cy="4573841"/>
          </a:xfrm>
        </p:spPr>
        <p:txBody>
          <a:bodyPr>
            <a:normAutofit/>
          </a:bodyPr>
          <a:lstStyle/>
          <a:p>
            <a:r>
              <a:rPr lang="es-MX" sz="2800" dirty="0"/>
              <a:t>F- Siempre vienen, 1:6 (“diversas”) Son variables, </a:t>
            </a:r>
          </a:p>
          <a:p>
            <a:r>
              <a:rPr lang="es-MX" sz="2800" dirty="0"/>
              <a:t>Pueden ser fuertes, 1:7 (“fuego”)</a:t>
            </a:r>
          </a:p>
          <a:p>
            <a:r>
              <a:rPr lang="es-MX" sz="2800" dirty="0"/>
              <a:t>J. Son temporales, 1:6-7 (“un poco...sea   hallada”).</a:t>
            </a:r>
          </a:p>
          <a:p>
            <a:r>
              <a:rPr lang="es-MX" sz="2800" dirty="0"/>
              <a:t>H - Son preciosas, 1:7. 1. más que el  oro</a:t>
            </a:r>
          </a:p>
        </p:txBody>
      </p:sp>
    </p:spTree>
    <p:extLst>
      <p:ext uri="{BB962C8B-B14F-4D97-AF65-F5344CB8AC3E}">
        <p14:creationId xmlns:p14="http://schemas.microsoft.com/office/powerpoint/2010/main" val="57487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6469" y="808056"/>
            <a:ext cx="10045335" cy="1077229"/>
          </a:xfrm>
        </p:spPr>
        <p:txBody>
          <a:bodyPr/>
          <a:lstStyle/>
          <a:p>
            <a:pPr algn="l"/>
            <a:r>
              <a:rPr lang="es-MX" dirty="0"/>
              <a:t>I. A PESAR DE LAS AFLICCIONES, 1:3-7.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92776" y="2052116"/>
            <a:ext cx="10189029" cy="3997828"/>
          </a:xfrm>
        </p:spPr>
        <p:txBody>
          <a:bodyPr>
            <a:normAutofit/>
          </a:bodyPr>
          <a:lstStyle/>
          <a:p>
            <a:r>
              <a:rPr lang="es-MX" sz="2800" dirty="0"/>
              <a:t>J -  Nuestra fe hermanos requieren aprobación (El texto  </a:t>
            </a:r>
          </a:p>
          <a:p>
            <a:r>
              <a:rPr lang="es-MX" sz="2800" dirty="0"/>
              <a:t>   de   1 Pedro 1:7 : “sometida a prueba vuestra fe, mucho más preciosa que el oro”. Prueba y fe </a:t>
            </a:r>
          </a:p>
          <a:p>
            <a:r>
              <a:rPr lang="es-MX" sz="2800" dirty="0"/>
              <a:t>K –las Aflicciones nos ayudan a crecer. Por ejemplo, “la prueba (</a:t>
            </a:r>
            <a:r>
              <a:rPr lang="es-MX" sz="2800" dirty="0" err="1"/>
              <a:t>δοκιµιον</a:t>
            </a:r>
            <a:r>
              <a:rPr lang="es-MX" sz="2800" dirty="0"/>
              <a:t>) de vuestra fe produce </a:t>
            </a:r>
            <a:r>
              <a:rPr lang="es-MX" sz="2800" b="1" dirty="0"/>
              <a:t>paciencia</a:t>
            </a:r>
            <a:r>
              <a:rPr lang="es-MX" sz="2800" dirty="0"/>
              <a:t>”, </a:t>
            </a:r>
            <a:r>
              <a:rPr lang="es-MX" sz="2800" dirty="0" err="1"/>
              <a:t>Stg</a:t>
            </a:r>
            <a:r>
              <a:rPr lang="es-MX" sz="2800" dirty="0"/>
              <a:t>. 1:3.)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2272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84664" y="808056"/>
            <a:ext cx="9185476" cy="1077229"/>
          </a:xfrm>
        </p:spPr>
        <p:txBody>
          <a:bodyPr/>
          <a:lstStyle/>
          <a:p>
            <a:pPr algn="l"/>
            <a:r>
              <a:rPr lang="es-MX" dirty="0"/>
              <a:t>I. A PESAR DE LAS AFLICCIONES, 1:3-7.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84216" y="2052116"/>
            <a:ext cx="10189029" cy="3997828"/>
          </a:xfrm>
        </p:spPr>
        <p:txBody>
          <a:bodyPr>
            <a:noAutofit/>
          </a:bodyPr>
          <a:lstStyle/>
          <a:p>
            <a:r>
              <a:rPr lang="es-MX" sz="2400" dirty="0"/>
              <a:t>L Estas Producen fruto para Dios, 1:7. </a:t>
            </a:r>
          </a:p>
          <a:p>
            <a:r>
              <a:rPr lang="es-MX" sz="2400" dirty="0"/>
              <a:t>N -Ejemplos en el versículo, </a:t>
            </a:r>
            <a:r>
              <a:rPr lang="es-MX" sz="2400" b="1" dirty="0"/>
              <a:t>alabanza</a:t>
            </a:r>
            <a:r>
              <a:rPr lang="es-MX" sz="2400" dirty="0"/>
              <a:t>, </a:t>
            </a:r>
            <a:r>
              <a:rPr lang="es-MX" sz="2400" b="1" dirty="0"/>
              <a:t>gloria </a:t>
            </a:r>
            <a:r>
              <a:rPr lang="es-MX" sz="2400" dirty="0"/>
              <a:t> </a:t>
            </a:r>
            <a:r>
              <a:rPr lang="es-MX" sz="2400" b="1" dirty="0"/>
              <a:t>honra</a:t>
            </a:r>
            <a:r>
              <a:rPr lang="es-MX" sz="2400" dirty="0"/>
              <a:t> 1:7.</a:t>
            </a:r>
          </a:p>
          <a:p>
            <a:r>
              <a:rPr lang="es-MX" sz="2400" dirty="0"/>
              <a:t>N . Debemos reconocer que Dios es soberano.  Debemos Crecer en      santidad., presentar defensa de la esperanza 1 Pedro  3:14-15. </a:t>
            </a:r>
          </a:p>
          <a:p>
            <a:r>
              <a:rPr lang="es-MX" sz="2400" dirty="0"/>
              <a:t> </a:t>
            </a:r>
          </a:p>
          <a:p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64792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9532" y="808056"/>
            <a:ext cx="9420608" cy="1077229"/>
          </a:xfrm>
        </p:spPr>
        <p:txBody>
          <a:bodyPr>
            <a:normAutofit fontScale="90000"/>
          </a:bodyPr>
          <a:lstStyle/>
          <a:p>
            <a:pPr algn="l"/>
            <a:r>
              <a:rPr lang="es-MX" sz="3600" dirty="0"/>
              <a:t>II. PORQUE OBTENDREMOS LA CULMINACIÓN       </a:t>
            </a:r>
            <a:br>
              <a:rPr lang="es-MX" sz="3600" dirty="0"/>
            </a:br>
            <a:r>
              <a:rPr lang="es-MX" sz="3600" dirty="0"/>
              <a:t>    DE NUESTRA SALVACIÓN, 1:8-9</a:t>
            </a:r>
            <a:r>
              <a:rPr lang="es-MX" dirty="0"/>
              <a:t>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9532" y="2052116"/>
            <a:ext cx="10058399" cy="3997828"/>
          </a:xfrm>
        </p:spPr>
        <p:txBody>
          <a:bodyPr>
            <a:normAutofit fontScale="85000" lnSpcReduction="10000"/>
          </a:bodyPr>
          <a:lstStyle/>
          <a:p>
            <a:r>
              <a:rPr lang="es-MX" sz="2800" dirty="0"/>
              <a:t>A. Porque amamos a Cristo,  1 Pedro 1:8 </a:t>
            </a:r>
          </a:p>
          <a:p>
            <a:r>
              <a:rPr lang="es-MX" sz="2800" dirty="0"/>
              <a:t>B . Por su </a:t>
            </a:r>
            <a:r>
              <a:rPr lang="es-MX" sz="2800"/>
              <a:t>persona  </a:t>
            </a:r>
            <a:r>
              <a:rPr lang="es-ES_tradnl" sz="2800"/>
              <a:t>Jesús </a:t>
            </a:r>
            <a:r>
              <a:rPr lang="es-ES_tradnl" sz="2800" dirty="0"/>
              <a:t>transfigurado en gloria, junto con Moisés y Elías </a:t>
            </a:r>
            <a:r>
              <a:rPr lang="es-MX" sz="2800" dirty="0"/>
              <a:t>Mateo 17:1-9</a:t>
            </a:r>
            <a:endParaRPr lang="es-MX" dirty="0"/>
          </a:p>
          <a:p>
            <a:endParaRPr lang="es-MX" sz="2800" dirty="0"/>
          </a:p>
          <a:p>
            <a:r>
              <a:rPr lang="es-MX" sz="2800" dirty="0"/>
              <a:t>C  Por sus </a:t>
            </a:r>
            <a:r>
              <a:rPr lang="es-MX" sz="2800" dirty="0" err="1"/>
              <a:t>obrasCristo</a:t>
            </a:r>
            <a:r>
              <a:rPr lang="es-MX" sz="2800" dirty="0"/>
              <a:t> tiene palabras de vida eterna </a:t>
            </a:r>
            <a:r>
              <a:rPr lang="es-MX" sz="3200" dirty="0"/>
              <a:t>    Juan6:68-69</a:t>
            </a:r>
            <a:endParaRPr lang="es-MX" sz="2800" dirty="0"/>
          </a:p>
          <a:p>
            <a:endParaRPr lang="es-MX" sz="2800" dirty="0"/>
          </a:p>
          <a:p>
            <a:r>
              <a:rPr lang="es-MX" sz="2800" dirty="0"/>
              <a:t>D Por la salvación que nos promete  la salvación</a:t>
            </a:r>
          </a:p>
        </p:txBody>
      </p:sp>
    </p:spTree>
    <p:extLst>
      <p:ext uri="{BB962C8B-B14F-4D97-AF65-F5344CB8AC3E}">
        <p14:creationId xmlns:p14="http://schemas.microsoft.com/office/powerpoint/2010/main" val="24020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01784" y="808056"/>
            <a:ext cx="9368356" cy="1077229"/>
          </a:xfrm>
        </p:spPr>
        <p:txBody>
          <a:bodyPr>
            <a:normAutofit/>
          </a:bodyPr>
          <a:lstStyle/>
          <a:p>
            <a:pPr algn="l"/>
            <a:r>
              <a:rPr lang="es-MX" sz="3200" dirty="0"/>
              <a:t>II. PORQUE OBTENDREMOS LA CULMINACIÓN       </a:t>
            </a:r>
            <a:br>
              <a:rPr lang="es-MX" sz="3200" dirty="0"/>
            </a:br>
            <a:r>
              <a:rPr lang="es-MX" sz="3200" dirty="0"/>
              <a:t>    DE NUESTRA SALVACIÓN, 1:8-9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01783" y="1789611"/>
            <a:ext cx="9901646" cy="4898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600" dirty="0"/>
              <a:t>B. Por una fe activa, 1:8</a:t>
            </a:r>
          </a:p>
          <a:p>
            <a:pPr marL="0" indent="0">
              <a:buNone/>
            </a:pPr>
            <a:r>
              <a:rPr lang="es-MX" sz="3600" dirty="0"/>
              <a:t>C. Con un gozo inefable, 1:8 este  gozo Surge      </a:t>
            </a:r>
          </a:p>
          <a:p>
            <a:pPr marL="0" indent="0">
              <a:buNone/>
            </a:pPr>
            <a:r>
              <a:rPr lang="es-MX" sz="3600" dirty="0"/>
              <a:t>       del interior (voz media). </a:t>
            </a:r>
          </a:p>
          <a:p>
            <a:pPr marL="0" indent="0">
              <a:buNone/>
            </a:pPr>
            <a:r>
              <a:rPr lang="es-MX" sz="3600" dirty="0"/>
              <a:t> D -Este Gozo  es real</a:t>
            </a:r>
          </a:p>
          <a:p>
            <a:pPr marL="0" indent="0">
              <a:buNone/>
            </a:pPr>
            <a:r>
              <a:rPr lang="es-MX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468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526" y="102661"/>
            <a:ext cx="9953897" cy="1077229"/>
          </a:xfrm>
        </p:spPr>
        <p:txBody>
          <a:bodyPr>
            <a:noAutofit/>
          </a:bodyPr>
          <a:lstStyle/>
          <a:p>
            <a:pPr algn="l"/>
            <a:r>
              <a:rPr lang="es-MX" sz="3200" dirty="0"/>
              <a:t>II. PORQUE OBTENDREMOS LA CULMINACIÓN       </a:t>
            </a:r>
            <a:br>
              <a:rPr lang="es-MX" sz="3200" dirty="0"/>
            </a:br>
            <a:r>
              <a:rPr lang="es-MX" sz="3200" dirty="0"/>
              <a:t>    DE NUESTRA SALVACIÓN, 1:8-9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6469" y="2052116"/>
            <a:ext cx="10162902" cy="46230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sz="3200" dirty="0"/>
              <a:t>E-El Gozo es duradero ya que el gozo del hijo de Dios no    </a:t>
            </a:r>
          </a:p>
          <a:p>
            <a:pPr marL="0" indent="0">
              <a:buNone/>
            </a:pPr>
            <a:r>
              <a:rPr lang="es-MX" sz="3200" dirty="0"/>
              <a:t>   se debe por las circunstancia 1Tes.5:16; Romanos </a:t>
            </a:r>
          </a:p>
          <a:p>
            <a:pPr marL="0" indent="0">
              <a:buNone/>
            </a:pPr>
            <a:r>
              <a:rPr lang="es-MX" sz="3200" dirty="0"/>
              <a:t>    12:12;Hechos 5:41</a:t>
            </a:r>
          </a:p>
          <a:p>
            <a:endParaRPr lang="es-MX" sz="3200" dirty="0"/>
          </a:p>
          <a:p>
            <a:r>
              <a:rPr lang="es-MX" sz="3200" dirty="0"/>
              <a:t>J. Con un gozo glorioso, 1:8</a:t>
            </a:r>
          </a:p>
          <a:p>
            <a:endParaRPr lang="es-MX" sz="3200" dirty="0"/>
          </a:p>
          <a:p>
            <a:r>
              <a:rPr lang="es-MX" sz="3200" dirty="0"/>
              <a:t>H. Es algo asegurado, 1:9.</a:t>
            </a:r>
          </a:p>
          <a:p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9647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1154" y="222069"/>
            <a:ext cx="9498985" cy="1332412"/>
          </a:xfrm>
        </p:spPr>
        <p:txBody>
          <a:bodyPr>
            <a:normAutofit/>
          </a:bodyPr>
          <a:lstStyle/>
          <a:p>
            <a:pPr algn="l"/>
            <a:r>
              <a:rPr lang="es-MX" b="1" dirty="0"/>
              <a:t>Conclusión:</a:t>
            </a:r>
            <a:r>
              <a:rPr lang="es-MX" dirty="0"/>
              <a:t> 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67097" y="1397725"/>
            <a:ext cx="10084526" cy="5172891"/>
          </a:xfrm>
        </p:spPr>
        <p:txBody>
          <a:bodyPr>
            <a:noAutofit/>
          </a:bodyPr>
          <a:lstStyle/>
          <a:p>
            <a:r>
              <a:rPr lang="es-MX" sz="2800" dirty="0"/>
              <a:t>Si está sufriendo, no está solo. </a:t>
            </a:r>
          </a:p>
          <a:p>
            <a:r>
              <a:rPr lang="es-MX" sz="2800" dirty="0"/>
              <a:t>Recordemos que Cristo es bien familiar con el sufrimiento. </a:t>
            </a:r>
          </a:p>
          <a:p>
            <a:r>
              <a:rPr lang="es-MX" sz="2800" dirty="0"/>
              <a:t>No nos permite  problemas que no podemos manejar, Fil. 4:4.1 Co. 10:13. </a:t>
            </a:r>
          </a:p>
          <a:p>
            <a:r>
              <a:rPr lang="es-MX" sz="2800" dirty="0"/>
              <a:t>¡Animo! </a:t>
            </a:r>
          </a:p>
          <a:p>
            <a:r>
              <a:rPr lang="es-MX" b="1" dirty="0"/>
              <a:t>Por Hoswaldo Moreno Parrales</a:t>
            </a:r>
          </a:p>
          <a:p>
            <a:r>
              <a:rPr lang="es-MX" b="1" dirty="0"/>
              <a:t>www.creiporlocualhable.com </a:t>
            </a:r>
          </a:p>
        </p:txBody>
      </p:sp>
    </p:spTree>
    <p:extLst>
      <p:ext uri="{BB962C8B-B14F-4D97-AF65-F5344CB8AC3E}">
        <p14:creationId xmlns:p14="http://schemas.microsoft.com/office/powerpoint/2010/main" val="290255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241</TotalTime>
  <Words>691</Words>
  <Application>Microsoft Office PowerPoint</Application>
  <PresentationFormat>Panorámica</PresentationFormat>
  <Paragraphs>65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Algerian</vt:lpstr>
      <vt:lpstr>Arial</vt:lpstr>
      <vt:lpstr>MS Shell Dlg 2</vt:lpstr>
      <vt:lpstr>Wingdings</vt:lpstr>
      <vt:lpstr>Wingdings 3</vt:lpstr>
      <vt:lpstr>Madison</vt:lpstr>
      <vt:lpstr>Presentación de PowerPoint</vt:lpstr>
      <vt:lpstr>1 Pedro 1:3-9  </vt:lpstr>
      <vt:lpstr>Introducción  </vt:lpstr>
      <vt:lpstr>Introducción  </vt:lpstr>
      <vt:lpstr>Introducción  </vt:lpstr>
      <vt:lpstr>I. A PESAR DE LAS AFLICCIONES, 1:3-7. </vt:lpstr>
      <vt:lpstr>I. A PESAR DE LAS AFLICCIONES, 1:3-7. </vt:lpstr>
      <vt:lpstr>I. A PESAR DE LAS AFLICCIONES, 1:3-7. </vt:lpstr>
      <vt:lpstr>I. A PESAR DE LAS AFLICCIONES, 1:3-7. </vt:lpstr>
      <vt:lpstr>II. PORQUE OBTENDREMOS LA CULMINACIÓN            DE NUESTRA SALVACIÓN, 1:8-9.</vt:lpstr>
      <vt:lpstr>II. PORQUE OBTENDREMOS LA CULMINACIÓN            DE NUESTRA SALVACIÓN, 1:8-9</vt:lpstr>
      <vt:lpstr>II. PORQUE OBTENDREMOS LA CULMINACIÓN            DE NUESTRA SALVACIÓN, 1:8-9</vt:lpstr>
      <vt:lpstr>Conclusión: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Pedro 1:3-9</dc:title>
  <dc:creator>Dell</dc:creator>
  <cp:lastModifiedBy>Hoswaldo antonio Hoswaldo Moreno</cp:lastModifiedBy>
  <cp:revision>14</cp:revision>
  <dcterms:created xsi:type="dcterms:W3CDTF">2021-03-06T21:35:21Z</dcterms:created>
  <dcterms:modified xsi:type="dcterms:W3CDTF">2026-01-14T20:53:03Z</dcterms:modified>
</cp:coreProperties>
</file>