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2" r:id="rId8"/>
    <p:sldId id="263" r:id="rId9"/>
    <p:sldId id="266" r:id="rId10"/>
    <p:sldId id="267" r:id="rId11"/>
    <p:sldId id="268" r:id="rId12"/>
    <p:sldId id="269" r:id="rId13"/>
    <p:sldId id="264"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48F347-119C-6ECC-E7D3-ED093D0F274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A49C531-2C77-8611-B133-9E5F30E654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3CD091C-837B-3431-AE03-2BF5AEE12486}"/>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5" name="Marcador de pie de página 4">
            <a:extLst>
              <a:ext uri="{FF2B5EF4-FFF2-40B4-BE49-F238E27FC236}">
                <a16:creationId xmlns:a16="http://schemas.microsoft.com/office/drawing/2014/main" id="{BFA993F4-54B8-CED1-38D6-43EC05C0590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B37628-FA4B-7521-E120-B83D249B6D40}"/>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3477125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8A715E-B6BD-0FFB-6469-572C986CD85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1985058-FC80-C4FD-5EF7-23D1DFB0B83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EBF9CA8-5E71-8800-03E1-EEEEE293BD9D}"/>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5" name="Marcador de pie de página 4">
            <a:extLst>
              <a:ext uri="{FF2B5EF4-FFF2-40B4-BE49-F238E27FC236}">
                <a16:creationId xmlns:a16="http://schemas.microsoft.com/office/drawing/2014/main" id="{645357CF-BE04-AF50-847C-9674FEB546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3B19A12-6277-88A8-9A89-D67C4996C55F}"/>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70491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8E6AE-82CA-5220-6F86-7CB71B9E4B2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8666B71-C922-917B-0632-05963D734E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E697B7E-3E13-32BD-ED35-E51801092ED6}"/>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5" name="Marcador de pie de página 4">
            <a:extLst>
              <a:ext uri="{FF2B5EF4-FFF2-40B4-BE49-F238E27FC236}">
                <a16:creationId xmlns:a16="http://schemas.microsoft.com/office/drawing/2014/main" id="{B5B8640A-11F3-8386-5343-B074703844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2459C8C-415F-C5FC-03CD-F1704D4D6FFE}"/>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3438646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8CF12A-AD69-B174-5709-200DA73BC0F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A94DD8-752E-3101-C911-716D9AC319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B4126A-6356-3C76-6E1C-352560911AD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7B4480F-2D1C-1913-E8A0-9FA2E318B60C}"/>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6" name="Marcador de pie de página 5">
            <a:extLst>
              <a:ext uri="{FF2B5EF4-FFF2-40B4-BE49-F238E27FC236}">
                <a16:creationId xmlns:a16="http://schemas.microsoft.com/office/drawing/2014/main" id="{9089DB4A-87A7-D4D0-4BA0-F5C6A64E42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BA1D341-0C95-715D-BAEB-45DE803D3443}"/>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356789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BD84C1-3CF7-099F-1D64-03FBA90CD19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EACEAA-1D3D-45F4-B1B5-A44492609D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D372375-EB27-D008-D9FB-7022978969F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36AADFD-B65A-DDFF-9305-80F500877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58868F3-DA1D-4E1B-3B1E-1C839343CE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3CB0A39-B2DC-BB5C-2378-1343754E8172}"/>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8" name="Marcador de pie de página 7">
            <a:extLst>
              <a:ext uri="{FF2B5EF4-FFF2-40B4-BE49-F238E27FC236}">
                <a16:creationId xmlns:a16="http://schemas.microsoft.com/office/drawing/2014/main" id="{2D1E287D-4706-97DE-688F-92CFA80C327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278C94B-62F0-CAAB-1EE9-C713A08F1467}"/>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1322117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98F1C9-1AEA-9F95-FEE0-063E25E0279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44F693F-3AA2-DE20-0649-2B0922E2AFA2}"/>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4" name="Marcador de pie de página 3">
            <a:extLst>
              <a:ext uri="{FF2B5EF4-FFF2-40B4-BE49-F238E27FC236}">
                <a16:creationId xmlns:a16="http://schemas.microsoft.com/office/drawing/2014/main" id="{FDBA2D78-D693-5E0E-B742-10CFCC25176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5AD344E-CA59-4D78-A76E-DB05E900C18D}"/>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3285238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D89D218-1C0D-A7F3-8511-221F2292CC4D}"/>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3" name="Marcador de pie de página 2">
            <a:extLst>
              <a:ext uri="{FF2B5EF4-FFF2-40B4-BE49-F238E27FC236}">
                <a16:creationId xmlns:a16="http://schemas.microsoft.com/office/drawing/2014/main" id="{1FEA08F3-EA5F-015F-2082-01AAC6728E8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AA8A491-5929-D080-AA3A-6E147ACD5AE8}"/>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296230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02A04B-0C7E-3DB9-2156-6E5C58C7479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A660015-31FD-518A-0364-2B2146E28E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36BCE25-D285-4A14-4379-348A6CDA0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838083F-C807-F0CF-BAA7-2315A23892CB}"/>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6" name="Marcador de pie de página 5">
            <a:extLst>
              <a:ext uri="{FF2B5EF4-FFF2-40B4-BE49-F238E27FC236}">
                <a16:creationId xmlns:a16="http://schemas.microsoft.com/office/drawing/2014/main" id="{9BCC1FEF-4A02-A3BB-CC87-262486347CD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901FC-BC08-EFA5-14E3-AC506E9B5B78}"/>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78307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4D267-7059-C893-C30F-94B6522B54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FFCF662-F2A1-8685-724B-74DF7E3F76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4179300-F67D-D8BF-005F-D93ADB13A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D3DADB9-456A-C403-DA6E-BDBA436414BA}"/>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6" name="Marcador de pie de página 5">
            <a:extLst>
              <a:ext uri="{FF2B5EF4-FFF2-40B4-BE49-F238E27FC236}">
                <a16:creationId xmlns:a16="http://schemas.microsoft.com/office/drawing/2014/main" id="{3575E32C-9F73-D05E-ABB5-F008E9B0AF4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DC20B95-061A-CFC9-449D-040F49B52AF9}"/>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114304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632D73-E0FC-DA1B-E9E9-07C08E9EEDD0}"/>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14E8F28-A83B-0796-7A81-3E941400425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4BFCC84-DFDB-0C51-A678-80A6D4E8F0A8}"/>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5" name="Marcador de pie de página 4">
            <a:extLst>
              <a:ext uri="{FF2B5EF4-FFF2-40B4-BE49-F238E27FC236}">
                <a16:creationId xmlns:a16="http://schemas.microsoft.com/office/drawing/2014/main" id="{D5FFEAAD-64AA-746B-BC18-900AA67CFDD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21A862-5080-A10A-F107-E1161CC6DF5F}"/>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3306684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74EFA4C-1A82-25B3-8EC9-67B4939421F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C4090CF-595E-FD3B-4385-351ABF7F671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8A7FB44-CD7C-54F3-19E4-D892C1758E1A}"/>
              </a:ext>
            </a:extLst>
          </p:cNvPr>
          <p:cNvSpPr>
            <a:spLocks noGrp="1"/>
          </p:cNvSpPr>
          <p:nvPr>
            <p:ph type="dt" sz="half" idx="10"/>
          </p:nvPr>
        </p:nvSpPr>
        <p:spPr/>
        <p:txBody>
          <a:bodyPr/>
          <a:lstStyle/>
          <a:p>
            <a:fld id="{8969ACC4-72D5-43BF-AA86-AE56562AE6C2}" type="datetimeFigureOut">
              <a:rPr lang="es-ES" smtClean="0"/>
              <a:t>16/01/2026</a:t>
            </a:fld>
            <a:endParaRPr lang="es-ES"/>
          </a:p>
        </p:txBody>
      </p:sp>
      <p:sp>
        <p:nvSpPr>
          <p:cNvPr id="5" name="Marcador de pie de página 4">
            <a:extLst>
              <a:ext uri="{FF2B5EF4-FFF2-40B4-BE49-F238E27FC236}">
                <a16:creationId xmlns:a16="http://schemas.microsoft.com/office/drawing/2014/main" id="{F8F36FE8-9A50-13CC-7347-3DC07B7DF8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25B21C-3587-A9B4-7958-F63607F8EE25}"/>
              </a:ext>
            </a:extLst>
          </p:cNvPr>
          <p:cNvSpPr>
            <a:spLocks noGrp="1"/>
          </p:cNvSpPr>
          <p:nvPr>
            <p:ph type="sldNum" sz="quarter" idx="12"/>
          </p:nvPr>
        </p:nvSpPr>
        <p:spPr/>
        <p:txBody>
          <a:bodyPr/>
          <a:lstStyle/>
          <a:p>
            <a:fld id="{2B9D2F00-B6F9-4624-819F-997E5CAB5E20}" type="slidenum">
              <a:rPr lang="es-ES" smtClean="0"/>
              <a:t>‹Nº›</a:t>
            </a:fld>
            <a:endParaRPr lang="es-ES"/>
          </a:p>
        </p:txBody>
      </p:sp>
    </p:spTree>
    <p:extLst>
      <p:ext uri="{BB962C8B-B14F-4D97-AF65-F5344CB8AC3E}">
        <p14:creationId xmlns:p14="http://schemas.microsoft.com/office/powerpoint/2010/main" val="2293162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5FF6261-35F3-8025-6B16-8978B1C34C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5265D71-DDF8-CD1C-EBF7-76B2F7748B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F6F2CAB-BC82-7D24-99E7-9D56E603BD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69ACC4-72D5-43BF-AA86-AE56562AE6C2}" type="datetimeFigureOut">
              <a:rPr lang="es-ES" smtClean="0"/>
              <a:t>16/01/2026</a:t>
            </a:fld>
            <a:endParaRPr lang="es-ES"/>
          </a:p>
        </p:txBody>
      </p:sp>
      <p:sp>
        <p:nvSpPr>
          <p:cNvPr id="5" name="Marcador de pie de página 4">
            <a:extLst>
              <a:ext uri="{FF2B5EF4-FFF2-40B4-BE49-F238E27FC236}">
                <a16:creationId xmlns:a16="http://schemas.microsoft.com/office/drawing/2014/main" id="{F395D72A-001F-2F7D-ADBB-A1DA6A8363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5F4F2-8B33-FC87-A1D9-34921AB02C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9D2F00-B6F9-4624-819F-997E5CAB5E20}" type="slidenum">
              <a:rPr lang="es-ES" smtClean="0"/>
              <a:t>‹Nº›</a:t>
            </a:fld>
            <a:endParaRPr lang="es-ES"/>
          </a:p>
        </p:txBody>
      </p:sp>
    </p:spTree>
    <p:extLst>
      <p:ext uri="{BB962C8B-B14F-4D97-AF65-F5344CB8AC3E}">
        <p14:creationId xmlns:p14="http://schemas.microsoft.com/office/powerpoint/2010/main" val="3952718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80FD3C9-363B-CC0A-FA6C-98FB1005D8AF}"/>
              </a:ext>
            </a:extLst>
          </p:cNvPr>
          <p:cNvSpPr>
            <a:spLocks noGrp="1"/>
          </p:cNvSpPr>
          <p:nvPr>
            <p:ph type="title"/>
          </p:nvPr>
        </p:nvSpPr>
        <p:spPr>
          <a:xfrm>
            <a:off x="182880" y="325369"/>
            <a:ext cx="5703570" cy="1427993"/>
          </a:xfrm>
        </p:spPr>
        <p:txBody>
          <a:bodyPr anchor="b">
            <a:normAutofit fontScale="90000"/>
          </a:bodyPr>
          <a:lstStyle/>
          <a:p>
            <a:r>
              <a:rPr lang="es-ES" b="1" dirty="0"/>
              <a:t>“Sé fiel hasta la muerte”</a:t>
            </a:r>
            <a:br>
              <a:rPr lang="es-ES" dirty="0"/>
            </a:br>
            <a:endParaRPr lang="es-ES" sz="5400" dirty="0"/>
          </a:p>
        </p:txBody>
      </p:sp>
      <p:sp>
        <p:nvSpPr>
          <p:cNvPr id="10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Content Placeholder 1029">
            <a:extLst>
              <a:ext uri="{FF2B5EF4-FFF2-40B4-BE49-F238E27FC236}">
                <a16:creationId xmlns:a16="http://schemas.microsoft.com/office/drawing/2014/main" id="{B1007CA4-FDA9-7BC3-DDCE-E72FF6E49A73}"/>
              </a:ext>
            </a:extLst>
          </p:cNvPr>
          <p:cNvSpPr>
            <a:spLocks noGrp="1"/>
          </p:cNvSpPr>
          <p:nvPr>
            <p:ph idx="1"/>
          </p:nvPr>
        </p:nvSpPr>
        <p:spPr>
          <a:xfrm>
            <a:off x="182880" y="2872898"/>
            <a:ext cx="5127297" cy="3745071"/>
          </a:xfrm>
        </p:spPr>
        <p:txBody>
          <a:bodyPr>
            <a:normAutofit/>
          </a:bodyPr>
          <a:lstStyle/>
          <a:p>
            <a:pPr marL="457200" lvl="1" indent="0" algn="ctr">
              <a:buNone/>
            </a:pPr>
            <a:r>
              <a:rPr lang="es-ES" b="1" dirty="0"/>
              <a:t>Apocalipsis 2:10</a:t>
            </a:r>
            <a:endParaRPr lang="es-ES" dirty="0"/>
          </a:p>
          <a:p>
            <a:pPr lvl="1"/>
            <a:endParaRPr lang="en-US" sz="1800" dirty="0"/>
          </a:p>
        </p:txBody>
      </p:sp>
      <p:pic>
        <p:nvPicPr>
          <p:cNvPr id="1026" name="Picture 2" descr="Imagen de Story Pin">
            <a:extLst>
              <a:ext uri="{FF2B5EF4-FFF2-40B4-BE49-F238E27FC236}">
                <a16:creationId xmlns:a16="http://schemas.microsoft.com/office/drawing/2014/main" id="{693A76E2-146C-7BD9-FBB2-14E01C068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90" r="-1" b="41929"/>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83708C6F-4551-410B-9685-3164B60717ED}"/>
              </a:ext>
            </a:extLst>
          </p:cNvPr>
          <p:cNvSpPr/>
          <p:nvPr/>
        </p:nvSpPr>
        <p:spPr>
          <a:xfrm>
            <a:off x="182880" y="3429000"/>
            <a:ext cx="5223510" cy="315010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MX" sz="2800" b="0" i="0" dirty="0">
                <a:solidFill>
                  <a:srgbClr val="000000"/>
                </a:solidFill>
                <a:effectLst/>
                <a:latin typeface="system-ui"/>
              </a:rPr>
              <a:t>No temas lo que estás por sufrir. Yo te digo que el diablo echará a algunos de ustedes en la cárcel para que sean probados, y tendrán tribulación por diez días. Sé fiel hasta la muerte, y Yo te daré la corona de la vida.</a:t>
            </a:r>
            <a:endParaRPr lang="es-ES" sz="2800" dirty="0"/>
          </a:p>
        </p:txBody>
      </p:sp>
    </p:spTree>
    <p:extLst>
      <p:ext uri="{BB962C8B-B14F-4D97-AF65-F5344CB8AC3E}">
        <p14:creationId xmlns:p14="http://schemas.microsoft.com/office/powerpoint/2010/main" val="30543503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30">
                                            <p:txEl>
                                              <p:pRg st="0" end="0"/>
                                            </p:txEl>
                                          </p:spTgt>
                                        </p:tgtEl>
                                        <p:attrNameLst>
                                          <p:attrName>style.visibility</p:attrName>
                                        </p:attrNameLst>
                                      </p:cBhvr>
                                      <p:to>
                                        <p:strVal val="visible"/>
                                      </p:to>
                                    </p:set>
                                    <p:animEffect transition="in" filter="fade">
                                      <p:cBhvr>
                                        <p:cTn id="14" dur="1000"/>
                                        <p:tgtEl>
                                          <p:spTgt spid="1030">
                                            <p:txEl>
                                              <p:pRg st="0" end="0"/>
                                            </p:txEl>
                                          </p:spTgt>
                                        </p:tgtEl>
                                      </p:cBhvr>
                                    </p:animEffect>
                                    <p:anim calcmode="lin" valueType="num">
                                      <p:cBhvr>
                                        <p:cTn id="15" dur="1000" fill="hold"/>
                                        <p:tgtEl>
                                          <p:spTgt spid="103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B52A10-BBE7-4FEB-3086-2E0E1781CAF2}"/>
              </a:ext>
            </a:extLst>
          </p:cNvPr>
          <p:cNvSpPr>
            <a:spLocks noGrp="1"/>
          </p:cNvSpPr>
          <p:nvPr>
            <p:ph type="title"/>
          </p:nvPr>
        </p:nvSpPr>
        <p:spPr/>
        <p:txBody>
          <a:bodyPr/>
          <a:lstStyle/>
          <a:p>
            <a:r>
              <a:rPr lang="es-ES" b="1" dirty="0"/>
              <a:t>Introducción:</a:t>
            </a:r>
            <a:br>
              <a:rPr lang="es-ES" dirty="0"/>
            </a:br>
            <a:endParaRPr lang="es-ES" dirty="0"/>
          </a:p>
        </p:txBody>
      </p:sp>
      <p:sp>
        <p:nvSpPr>
          <p:cNvPr id="3" name="Marcador de contenido 2">
            <a:extLst>
              <a:ext uri="{FF2B5EF4-FFF2-40B4-BE49-F238E27FC236}">
                <a16:creationId xmlns:a16="http://schemas.microsoft.com/office/drawing/2014/main" id="{B5717795-F7FE-D5BC-FC36-201730741DCB}"/>
              </a:ext>
            </a:extLst>
          </p:cNvPr>
          <p:cNvSpPr>
            <a:spLocks noGrp="1"/>
          </p:cNvSpPr>
          <p:nvPr>
            <p:ph idx="1"/>
          </p:nvPr>
        </p:nvSpPr>
        <p:spPr>
          <a:xfrm>
            <a:off x="838200" y="1017270"/>
            <a:ext cx="10515600" cy="5589270"/>
          </a:xfrm>
        </p:spPr>
        <p:txBody>
          <a:bodyPr>
            <a:normAutofit fontScale="92500" lnSpcReduction="10000"/>
          </a:bodyPr>
          <a:lstStyle/>
          <a:p>
            <a:pPr lvl="0" algn="just"/>
            <a:r>
              <a:rPr lang="es-ES" sz="3600" dirty="0"/>
              <a:t>Jesús dirige palabras de ánimo a la iglesia de Esmirna, una ciudad rica y próspera, pero donde los cristianos eran pobres y perseguidos.</a:t>
            </a:r>
          </a:p>
          <a:p>
            <a:pPr lvl="0" algn="just"/>
            <a:r>
              <a:rPr lang="es-ES" sz="3600" dirty="0"/>
              <a:t>El versículo dice: “No temas en nada lo que vas a padecer. He aquí, el diablo echará a algunos de vosotros en la cárcel, para que seáis probados, y tendréis tribulación por diez días. Sé fiel hasta la muerte, y yo te daré la corona de la vida.”</a:t>
            </a:r>
          </a:p>
          <a:p>
            <a:pPr lvl="0" algn="just"/>
            <a:r>
              <a:rPr lang="es-ES" sz="3600" dirty="0"/>
              <a:t>Esmirna era leal al Imperio Romano y al culto imperial. </a:t>
            </a:r>
          </a:p>
          <a:p>
            <a:pPr algn="just"/>
            <a:r>
              <a:rPr lang="es-ES" sz="3600" dirty="0"/>
              <a:t>Los cristianos, al negarse a adorar al César, eran acusados de traición y sufrían cárcel, confiscación de bienes y hasta martirio</a:t>
            </a:r>
          </a:p>
        </p:txBody>
      </p:sp>
    </p:spTree>
    <p:extLst>
      <p:ext uri="{BB962C8B-B14F-4D97-AF65-F5344CB8AC3E}">
        <p14:creationId xmlns:p14="http://schemas.microsoft.com/office/powerpoint/2010/main" val="39104960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48C43E-DC4B-EBF5-49BB-AA8BFFA81BCC}"/>
              </a:ext>
            </a:extLst>
          </p:cNvPr>
          <p:cNvSpPr>
            <a:spLocks noGrp="1"/>
          </p:cNvSpPr>
          <p:nvPr>
            <p:ph type="title"/>
          </p:nvPr>
        </p:nvSpPr>
        <p:spPr/>
        <p:txBody>
          <a:bodyPr/>
          <a:lstStyle/>
          <a:p>
            <a:r>
              <a:rPr lang="es-ES" b="1" dirty="0"/>
              <a:t>I – LA REALIDAD DEL SUFRIMIENTO </a:t>
            </a:r>
            <a:br>
              <a:rPr lang="es-ES" dirty="0"/>
            </a:br>
            <a:endParaRPr lang="es-ES" dirty="0"/>
          </a:p>
        </p:txBody>
      </p:sp>
      <p:sp>
        <p:nvSpPr>
          <p:cNvPr id="3" name="Marcador de contenido 2">
            <a:extLst>
              <a:ext uri="{FF2B5EF4-FFF2-40B4-BE49-F238E27FC236}">
                <a16:creationId xmlns:a16="http://schemas.microsoft.com/office/drawing/2014/main" id="{AAAB78A6-4329-E393-035C-7918C36CF91E}"/>
              </a:ext>
            </a:extLst>
          </p:cNvPr>
          <p:cNvSpPr>
            <a:spLocks noGrp="1"/>
          </p:cNvSpPr>
          <p:nvPr>
            <p:ph idx="1"/>
          </p:nvPr>
        </p:nvSpPr>
        <p:spPr>
          <a:xfrm>
            <a:off x="838200" y="1314450"/>
            <a:ext cx="10515600" cy="4862513"/>
          </a:xfrm>
        </p:spPr>
        <p:txBody>
          <a:bodyPr/>
          <a:lstStyle/>
          <a:p>
            <a:pPr marL="492125" indent="-400050">
              <a:buNone/>
            </a:pPr>
            <a:r>
              <a:rPr lang="es-ES" b="1" dirty="0"/>
              <a:t>A -</a:t>
            </a:r>
            <a:r>
              <a:rPr lang="es-ES" dirty="0"/>
              <a:t>La iglesia de Esmirna enfrentaba calumnias de la “sinagoga de Satanás” (Ap. 2:9), probablemente judíos hostiles que denunciaban a los cristianos.</a:t>
            </a:r>
          </a:p>
          <a:p>
            <a:pPr marL="720725" indent="-539750">
              <a:buNone/>
            </a:pPr>
            <a:r>
              <a:rPr lang="es-ES" b="1" dirty="0"/>
              <a:t>B -	</a:t>
            </a:r>
            <a:r>
              <a:rPr lang="es-ES" dirty="0"/>
              <a:t>El Imperio exigía culto al César; negarse era visto como deslealtad política.</a:t>
            </a:r>
          </a:p>
          <a:p>
            <a:pPr marL="628650" indent="-536575">
              <a:buNone/>
            </a:pPr>
            <a:r>
              <a:rPr lang="es-ES" b="1" dirty="0"/>
              <a:t>C -</a:t>
            </a:r>
            <a:r>
              <a:rPr lang="es-ES" dirty="0"/>
              <a:t> Los “diez días de tribulación” simbolizan un tiempo limitado de prueba, no eterno.</a:t>
            </a:r>
          </a:p>
          <a:p>
            <a:endParaRPr lang="es-ES" dirty="0"/>
          </a:p>
        </p:txBody>
      </p:sp>
    </p:spTree>
    <p:extLst>
      <p:ext uri="{BB962C8B-B14F-4D97-AF65-F5344CB8AC3E}">
        <p14:creationId xmlns:p14="http://schemas.microsoft.com/office/powerpoint/2010/main" val="22729167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AB7B87-A028-12BA-02AE-BA7E4706DF03}"/>
              </a:ext>
            </a:extLst>
          </p:cNvPr>
          <p:cNvSpPr>
            <a:spLocks noGrp="1"/>
          </p:cNvSpPr>
          <p:nvPr>
            <p:ph type="title"/>
          </p:nvPr>
        </p:nvSpPr>
        <p:spPr/>
        <p:txBody>
          <a:bodyPr/>
          <a:lstStyle/>
          <a:p>
            <a:r>
              <a:rPr lang="es-ES" b="1" dirty="0"/>
              <a:t>I – LA REALIDAD DEL SUFRIMIENTO</a:t>
            </a:r>
            <a:endParaRPr lang="es-ES" dirty="0"/>
          </a:p>
        </p:txBody>
      </p:sp>
      <p:sp>
        <p:nvSpPr>
          <p:cNvPr id="3" name="Marcador de contenido 2">
            <a:extLst>
              <a:ext uri="{FF2B5EF4-FFF2-40B4-BE49-F238E27FC236}">
                <a16:creationId xmlns:a16="http://schemas.microsoft.com/office/drawing/2014/main" id="{1613DD05-BE56-BD76-3BAC-6AEEFBC3D4BA}"/>
              </a:ext>
            </a:extLst>
          </p:cNvPr>
          <p:cNvSpPr>
            <a:spLocks noGrp="1"/>
          </p:cNvSpPr>
          <p:nvPr>
            <p:ph idx="1"/>
          </p:nvPr>
        </p:nvSpPr>
        <p:spPr/>
        <p:txBody>
          <a:bodyPr>
            <a:normAutofit/>
          </a:bodyPr>
          <a:lstStyle/>
          <a:p>
            <a:pPr marL="536575" indent="-536575">
              <a:buNone/>
            </a:pPr>
            <a:r>
              <a:rPr lang="es-ES" b="1" dirty="0"/>
              <a:t>D -</a:t>
            </a:r>
            <a:r>
              <a:rPr lang="es-ES" dirty="0"/>
              <a:t>La duración de estas aflicciones da consuelo ("tendréis tribulación por diez días").</a:t>
            </a:r>
          </a:p>
          <a:p>
            <a:pPr marL="536575" indent="-536575">
              <a:buNone/>
            </a:pPr>
            <a:r>
              <a:rPr lang="es-ES" b="1" dirty="0"/>
              <a:t>1. </a:t>
            </a:r>
            <a:r>
              <a:rPr lang="es-ES" dirty="0"/>
              <a:t>Este período de sufrimiento tendrá fin. Son aflicciones pasajeras.</a:t>
            </a:r>
          </a:p>
          <a:p>
            <a:pPr marL="263525" indent="-263525">
              <a:buNone/>
            </a:pPr>
            <a:r>
              <a:rPr lang="es-ES" dirty="0"/>
              <a:t>2. No son dignas de ser comparadas con la gloria venidera que es eterna  </a:t>
            </a:r>
            <a:r>
              <a:rPr lang="es-ES" b="1" dirty="0"/>
              <a:t>(Romanos 8:18; II Corintios 4:16-18)</a:t>
            </a:r>
            <a:endParaRPr lang="es-ES" dirty="0"/>
          </a:p>
          <a:p>
            <a:pPr marL="354013" indent="-354013">
              <a:buNone/>
            </a:pPr>
            <a:r>
              <a:rPr lang="es-ES" b="1" dirty="0"/>
              <a:t>E -</a:t>
            </a:r>
            <a:r>
              <a:rPr lang="es-ES" dirty="0"/>
              <a:t> Hoy también los creyentes enfrentan oposición cultural, ideológica o social por mantenerse fieles a Cristo.</a:t>
            </a:r>
          </a:p>
          <a:p>
            <a:endParaRPr lang="es-ES" dirty="0"/>
          </a:p>
        </p:txBody>
      </p:sp>
    </p:spTree>
    <p:extLst>
      <p:ext uri="{BB962C8B-B14F-4D97-AF65-F5344CB8AC3E}">
        <p14:creationId xmlns:p14="http://schemas.microsoft.com/office/powerpoint/2010/main" val="291985379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495795-DE47-42EC-6923-0BCE47CCB1D3}"/>
              </a:ext>
            </a:extLst>
          </p:cNvPr>
          <p:cNvSpPr>
            <a:spLocks noGrp="1"/>
          </p:cNvSpPr>
          <p:nvPr>
            <p:ph type="title"/>
          </p:nvPr>
        </p:nvSpPr>
        <p:spPr/>
        <p:txBody>
          <a:bodyPr/>
          <a:lstStyle/>
          <a:p>
            <a:r>
              <a:rPr lang="es-ES" b="1" dirty="0"/>
              <a:t>I – LA REALIDAD DEL SUFRIMIENTO</a:t>
            </a:r>
            <a:endParaRPr lang="es-ES" dirty="0"/>
          </a:p>
        </p:txBody>
      </p:sp>
      <p:sp>
        <p:nvSpPr>
          <p:cNvPr id="3" name="Marcador de contenido 2">
            <a:extLst>
              <a:ext uri="{FF2B5EF4-FFF2-40B4-BE49-F238E27FC236}">
                <a16:creationId xmlns:a16="http://schemas.microsoft.com/office/drawing/2014/main" id="{6A3199C4-C05E-EB3F-4EFC-AF0389D17766}"/>
              </a:ext>
            </a:extLst>
          </p:cNvPr>
          <p:cNvSpPr>
            <a:spLocks noGrp="1"/>
          </p:cNvSpPr>
          <p:nvPr>
            <p:ph idx="1"/>
          </p:nvPr>
        </p:nvSpPr>
        <p:spPr/>
        <p:txBody>
          <a:bodyPr/>
          <a:lstStyle/>
          <a:p>
            <a:pPr marL="354013" indent="-354013" algn="just">
              <a:buNone/>
            </a:pPr>
            <a:r>
              <a:rPr lang="es-ES" b="1" dirty="0"/>
              <a:t>F </a:t>
            </a:r>
            <a:r>
              <a:rPr lang="es-ES" dirty="0"/>
              <a:t>Aunque iban a sufrir por su fe, esto iba a ser por un tiempo RELATIVAMENTE BREVE y después del sufrimiento iban a ser victoriosos. "El diablo" era el autor de la persecución, pero lo hacía por medio de instrumentos humanos (evidentemente judíos que atacaban a los cristianos y las autoridades romanas que literalmente llevaban a cabo la persecución).</a:t>
            </a:r>
          </a:p>
          <a:p>
            <a:r>
              <a:rPr lang="es-ES" b="1" dirty="0"/>
              <a:t>G- </a:t>
            </a:r>
            <a:r>
              <a:rPr lang="es-ES" dirty="0"/>
              <a:t>Esta tribulación tiene el propósito positivo de PROBAR al cristiano. De esta manera logra madurar y perfeccionar su fe en el Señor (I Pedro 1:6,7; II Corintios 1:8,9; Hebreos 12:11; Santiago 1:2- 4).</a:t>
            </a:r>
          </a:p>
          <a:p>
            <a:endParaRPr lang="es-ES" dirty="0"/>
          </a:p>
        </p:txBody>
      </p:sp>
    </p:spTree>
    <p:extLst>
      <p:ext uri="{BB962C8B-B14F-4D97-AF65-F5344CB8AC3E}">
        <p14:creationId xmlns:p14="http://schemas.microsoft.com/office/powerpoint/2010/main" val="29160034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5B2794-2308-85BC-1F42-6CDAF719B1F8}"/>
              </a:ext>
            </a:extLst>
          </p:cNvPr>
          <p:cNvSpPr>
            <a:spLocks noGrp="1"/>
          </p:cNvSpPr>
          <p:nvPr>
            <p:ph type="title"/>
          </p:nvPr>
        </p:nvSpPr>
        <p:spPr/>
        <p:txBody>
          <a:bodyPr/>
          <a:lstStyle/>
          <a:p>
            <a:r>
              <a:rPr lang="es-ES" b="1" dirty="0"/>
              <a:t>II- EL LLAMADO A LA FIDELIDAD </a:t>
            </a:r>
            <a:br>
              <a:rPr lang="es-ES" dirty="0"/>
            </a:br>
            <a:endParaRPr lang="es-ES" dirty="0"/>
          </a:p>
        </p:txBody>
      </p:sp>
      <p:sp>
        <p:nvSpPr>
          <p:cNvPr id="3" name="Marcador de contenido 2">
            <a:extLst>
              <a:ext uri="{FF2B5EF4-FFF2-40B4-BE49-F238E27FC236}">
                <a16:creationId xmlns:a16="http://schemas.microsoft.com/office/drawing/2014/main" id="{D5E5F9F5-1146-4193-A7EC-3281F864469A}"/>
              </a:ext>
            </a:extLst>
          </p:cNvPr>
          <p:cNvSpPr>
            <a:spLocks noGrp="1"/>
          </p:cNvSpPr>
          <p:nvPr>
            <p:ph idx="1"/>
          </p:nvPr>
        </p:nvSpPr>
        <p:spPr/>
        <p:txBody>
          <a:bodyPr/>
          <a:lstStyle/>
          <a:p>
            <a:pPr marL="536575" indent="-536575">
              <a:buNone/>
            </a:pPr>
            <a:r>
              <a:rPr lang="es-ES" b="1" dirty="0"/>
              <a:t>A-</a:t>
            </a:r>
            <a:r>
              <a:rPr lang="es-ES" dirty="0"/>
              <a:t>Jesús no promete evitar el sufrimiento, sino fortaleza para soportarlo.</a:t>
            </a:r>
          </a:p>
          <a:p>
            <a:pPr marL="354013" indent="-354013">
              <a:buNone/>
            </a:pPr>
            <a:r>
              <a:rPr lang="es-ES" b="1" dirty="0"/>
              <a:t>B -</a:t>
            </a:r>
            <a:r>
              <a:rPr lang="es-ES" dirty="0"/>
              <a:t>La fidelidad se mide no solo en tiempos de bonanza, sino en la prueba.</a:t>
            </a:r>
          </a:p>
          <a:p>
            <a:pPr marL="536575" indent="-536575" algn="just">
              <a:buNone/>
            </a:pPr>
            <a:r>
              <a:rPr lang="es-ES" b="1" dirty="0"/>
              <a:t>C-	</a:t>
            </a:r>
            <a:r>
              <a:rPr lang="es-ES" dirty="0"/>
              <a:t>“Sé fiel hasta la muerte” implica disposición a perderlo todo por Cristo.  Hay que estar dispuesto a morir por sus convicciones si fuera necesario. No deje que nada ni nadie le desanime en su servicio a Dios, aunque tenga que morir por Él.</a:t>
            </a:r>
          </a:p>
          <a:p>
            <a:endParaRPr lang="es-ES" dirty="0"/>
          </a:p>
        </p:txBody>
      </p:sp>
    </p:spTree>
    <p:extLst>
      <p:ext uri="{BB962C8B-B14F-4D97-AF65-F5344CB8AC3E}">
        <p14:creationId xmlns:p14="http://schemas.microsoft.com/office/powerpoint/2010/main" val="60602336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E0D985-6BD2-D7A5-1EA1-32C3F3628E2C}"/>
              </a:ext>
            </a:extLst>
          </p:cNvPr>
          <p:cNvSpPr>
            <a:spLocks noGrp="1"/>
          </p:cNvSpPr>
          <p:nvPr>
            <p:ph type="title"/>
          </p:nvPr>
        </p:nvSpPr>
        <p:spPr/>
        <p:txBody>
          <a:bodyPr/>
          <a:lstStyle/>
          <a:p>
            <a:r>
              <a:rPr lang="es-ES" b="1" dirty="0"/>
              <a:t>II- EL LLAMADO A LA FIDELIDAD </a:t>
            </a:r>
            <a:br>
              <a:rPr lang="es-ES" dirty="0"/>
            </a:br>
            <a:endParaRPr lang="es-ES" dirty="0"/>
          </a:p>
        </p:txBody>
      </p:sp>
      <p:sp>
        <p:nvSpPr>
          <p:cNvPr id="3" name="Marcador de contenido 2">
            <a:extLst>
              <a:ext uri="{FF2B5EF4-FFF2-40B4-BE49-F238E27FC236}">
                <a16:creationId xmlns:a16="http://schemas.microsoft.com/office/drawing/2014/main" id="{8E60A376-12A1-5258-B68E-FEAE2FD0BC2B}"/>
              </a:ext>
            </a:extLst>
          </p:cNvPr>
          <p:cNvSpPr>
            <a:spLocks noGrp="1"/>
          </p:cNvSpPr>
          <p:nvPr>
            <p:ph idx="1"/>
          </p:nvPr>
        </p:nvSpPr>
        <p:spPr/>
        <p:txBody>
          <a:bodyPr/>
          <a:lstStyle/>
          <a:p>
            <a:pPr marL="582613" indent="-582613">
              <a:buNone/>
            </a:pPr>
            <a:r>
              <a:rPr lang="es-ES" sz="3200" b="1" dirty="0"/>
              <a:t>D</a:t>
            </a:r>
            <a:r>
              <a:rPr lang="es-ES" sz="3200" dirty="0"/>
              <a:t> -La fe auténtica se prueba en la adversidad. La iglesia debe estar preparada para permanecer firme, aunque implique pérdida o rechazo.</a:t>
            </a:r>
          </a:p>
          <a:p>
            <a:pPr marL="582613" indent="-582613">
              <a:buNone/>
            </a:pPr>
            <a:endParaRPr lang="es-ES" sz="3200" dirty="0"/>
          </a:p>
          <a:p>
            <a:pPr marL="582613" indent="-582613">
              <a:buNone/>
            </a:pPr>
            <a:r>
              <a:rPr lang="es-ES" sz="3200" b="1" dirty="0"/>
              <a:t>E </a:t>
            </a:r>
            <a:r>
              <a:rPr lang="es-ES" sz="3200" dirty="0"/>
              <a:t>- El requisito para recibir esta bendición es ser fiel al Señor, cueste lo que cueste</a:t>
            </a:r>
            <a:r>
              <a:rPr lang="es-ES" dirty="0"/>
              <a:t>.</a:t>
            </a:r>
          </a:p>
          <a:p>
            <a:endParaRPr lang="es-ES" dirty="0"/>
          </a:p>
        </p:txBody>
      </p:sp>
    </p:spTree>
    <p:extLst>
      <p:ext uri="{BB962C8B-B14F-4D97-AF65-F5344CB8AC3E}">
        <p14:creationId xmlns:p14="http://schemas.microsoft.com/office/powerpoint/2010/main" val="191199451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ABAF06-A199-8FB0-0ED8-6968E0809A83}"/>
              </a:ext>
            </a:extLst>
          </p:cNvPr>
          <p:cNvSpPr>
            <a:spLocks noGrp="1"/>
          </p:cNvSpPr>
          <p:nvPr>
            <p:ph type="title"/>
          </p:nvPr>
        </p:nvSpPr>
        <p:spPr/>
        <p:txBody>
          <a:bodyPr/>
          <a:lstStyle/>
          <a:p>
            <a:r>
              <a:rPr lang="es-ES" b="1" dirty="0"/>
              <a:t>III- LA RECOMPENSA ETERNA </a:t>
            </a:r>
            <a:br>
              <a:rPr lang="es-ES" dirty="0"/>
            </a:br>
            <a:endParaRPr lang="es-ES" dirty="0"/>
          </a:p>
        </p:txBody>
      </p:sp>
      <p:sp>
        <p:nvSpPr>
          <p:cNvPr id="3" name="Marcador de contenido 2">
            <a:extLst>
              <a:ext uri="{FF2B5EF4-FFF2-40B4-BE49-F238E27FC236}">
                <a16:creationId xmlns:a16="http://schemas.microsoft.com/office/drawing/2014/main" id="{5703D9F5-3467-61CD-65D3-88682BB757A7}"/>
              </a:ext>
            </a:extLst>
          </p:cNvPr>
          <p:cNvSpPr>
            <a:spLocks noGrp="1"/>
          </p:cNvSpPr>
          <p:nvPr>
            <p:ph idx="1"/>
          </p:nvPr>
        </p:nvSpPr>
        <p:spPr/>
        <p:txBody>
          <a:bodyPr/>
          <a:lstStyle/>
          <a:p>
            <a:pPr marL="354013" indent="-354013" algn="just">
              <a:buNone/>
            </a:pPr>
            <a:r>
              <a:rPr lang="es-ES" b="1" dirty="0"/>
              <a:t>A-</a:t>
            </a:r>
            <a:r>
              <a:rPr lang="es-ES" dirty="0"/>
              <a:t>La “corona de la vida” era una imagen conocida en Esmirna, ciudad famosa por sus juegos atléticos. El vencedor recibía una corona de laurel. La palabra "corona" es traducida de la palabra griega "</a:t>
            </a:r>
            <a:r>
              <a:rPr lang="es-ES" dirty="0" err="1"/>
              <a:t>stefanos</a:t>
            </a:r>
            <a:r>
              <a:rPr lang="es-ES" dirty="0"/>
              <a:t>". Se refiere a la corona entregada como premio al vencedor en una lucha. Esmirna era famosa por sus eventos deportivos en los cuales el premio era la corona ("</a:t>
            </a:r>
            <a:r>
              <a:rPr lang="es-ES" dirty="0" err="1"/>
              <a:t>stefanos</a:t>
            </a:r>
            <a:r>
              <a:rPr lang="es-ES" dirty="0"/>
              <a:t>").  En este caso la corona o el premio que recibe el vencedor es: LA VIDA</a:t>
            </a:r>
          </a:p>
          <a:p>
            <a:endParaRPr lang="es-ES" dirty="0"/>
          </a:p>
        </p:txBody>
      </p:sp>
    </p:spTree>
    <p:extLst>
      <p:ext uri="{BB962C8B-B14F-4D97-AF65-F5344CB8AC3E}">
        <p14:creationId xmlns:p14="http://schemas.microsoft.com/office/powerpoint/2010/main" val="171411775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EEDCF5-B3FC-845E-5703-B2F1F4F6DE4B}"/>
              </a:ext>
            </a:extLst>
          </p:cNvPr>
          <p:cNvSpPr>
            <a:spLocks noGrp="1"/>
          </p:cNvSpPr>
          <p:nvPr>
            <p:ph type="title"/>
          </p:nvPr>
        </p:nvSpPr>
        <p:spPr/>
        <p:txBody>
          <a:bodyPr/>
          <a:lstStyle/>
          <a:p>
            <a:r>
              <a:rPr lang="es-ES" b="1" dirty="0"/>
              <a:t>III- LA RECOMPENSA ETERNA</a:t>
            </a:r>
            <a:endParaRPr lang="es-ES" dirty="0"/>
          </a:p>
        </p:txBody>
      </p:sp>
      <p:sp>
        <p:nvSpPr>
          <p:cNvPr id="3" name="Marcador de contenido 2">
            <a:extLst>
              <a:ext uri="{FF2B5EF4-FFF2-40B4-BE49-F238E27FC236}">
                <a16:creationId xmlns:a16="http://schemas.microsoft.com/office/drawing/2014/main" id="{8B6F56A2-C10B-2C40-89FE-0DACB640BD85}"/>
              </a:ext>
            </a:extLst>
          </p:cNvPr>
          <p:cNvSpPr>
            <a:spLocks noGrp="1"/>
          </p:cNvSpPr>
          <p:nvPr>
            <p:ph idx="1"/>
          </p:nvPr>
        </p:nvSpPr>
        <p:spPr/>
        <p:txBody>
          <a:bodyPr/>
          <a:lstStyle/>
          <a:p>
            <a:pPr marL="446088" indent="-446088">
              <a:buNone/>
            </a:pPr>
            <a:r>
              <a:rPr lang="es-ES" b="1" dirty="0"/>
              <a:t>B -</a:t>
            </a:r>
            <a:r>
              <a:rPr lang="es-ES" dirty="0"/>
              <a:t>Jesús promete una corona mucho más gloriosa: vida eterna y victoria sobre la muerte La corona pertenece al TRIUNFADOR</a:t>
            </a:r>
          </a:p>
          <a:p>
            <a:pPr marL="0" indent="0">
              <a:buNone/>
            </a:pPr>
            <a:r>
              <a:rPr lang="es-ES" b="1" dirty="0"/>
              <a:t>C-</a:t>
            </a:r>
            <a:r>
              <a:rPr lang="es-ES" dirty="0"/>
              <a:t>El sufrimiento es temporal; la recompensa es eterna.</a:t>
            </a:r>
          </a:p>
          <a:p>
            <a:pPr marL="536575" indent="-536575">
              <a:buNone/>
            </a:pPr>
            <a:r>
              <a:rPr lang="es-ES" b="1" dirty="0"/>
              <a:t>D-</a:t>
            </a:r>
            <a:r>
              <a:rPr lang="es-ES" dirty="0"/>
              <a:t> La esperanza cristiana no está en evitar pruebas, sino en la certeza de la vida eterna.</a:t>
            </a:r>
          </a:p>
          <a:p>
            <a:endParaRPr lang="es-ES" dirty="0"/>
          </a:p>
        </p:txBody>
      </p:sp>
    </p:spTree>
    <p:extLst>
      <p:ext uri="{BB962C8B-B14F-4D97-AF65-F5344CB8AC3E}">
        <p14:creationId xmlns:p14="http://schemas.microsoft.com/office/powerpoint/2010/main" val="403705702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BC204D-3A7B-D1CF-59B6-146A6ACDE19C}"/>
              </a:ext>
            </a:extLst>
          </p:cNvPr>
          <p:cNvSpPr>
            <a:spLocks noGrp="1"/>
          </p:cNvSpPr>
          <p:nvPr>
            <p:ph type="title"/>
          </p:nvPr>
        </p:nvSpPr>
        <p:spPr/>
        <p:txBody>
          <a:bodyPr/>
          <a:lstStyle/>
          <a:p>
            <a:r>
              <a:rPr lang="es-ES" b="1" dirty="0"/>
              <a:t>Conclusión</a:t>
            </a:r>
            <a:br>
              <a:rPr lang="es-ES" dirty="0"/>
            </a:br>
            <a:endParaRPr lang="es-ES" dirty="0"/>
          </a:p>
        </p:txBody>
      </p:sp>
      <p:sp>
        <p:nvSpPr>
          <p:cNvPr id="3" name="Marcador de contenido 2">
            <a:extLst>
              <a:ext uri="{FF2B5EF4-FFF2-40B4-BE49-F238E27FC236}">
                <a16:creationId xmlns:a16="http://schemas.microsoft.com/office/drawing/2014/main" id="{704BE70F-42D8-4ED6-B937-214454894542}"/>
              </a:ext>
            </a:extLst>
          </p:cNvPr>
          <p:cNvSpPr>
            <a:spLocks noGrp="1"/>
          </p:cNvSpPr>
          <p:nvPr>
            <p:ph idx="1"/>
          </p:nvPr>
        </p:nvSpPr>
        <p:spPr>
          <a:xfrm>
            <a:off x="194310" y="1188720"/>
            <a:ext cx="11807190" cy="5474969"/>
          </a:xfrm>
        </p:spPr>
        <p:txBody>
          <a:bodyPr/>
          <a:lstStyle/>
          <a:p>
            <a:pPr marL="0" indent="0">
              <a:buNone/>
            </a:pPr>
            <a:r>
              <a:rPr lang="es-ES" dirty="0"/>
              <a:t>El mensaje a Esmirna es un llamado a no temer, ser fiel y esperar la recompensa.</a:t>
            </a:r>
          </a:p>
          <a:p>
            <a:pPr marL="0" indent="0">
              <a:buNone/>
            </a:pPr>
            <a:r>
              <a:rPr lang="es-ES" dirty="0"/>
              <a:t>La iglesia de hoy necesita recuperar esa visión: la fidelidad a Cristo vale más que cualquier comodidad terrenal.</a:t>
            </a:r>
          </a:p>
          <a:p>
            <a:pPr marL="0" indent="0">
              <a:buNone/>
            </a:pPr>
            <a:r>
              <a:rPr lang="es-ES" dirty="0"/>
              <a:t>La corona de la vida es segura para quienes perseveran</a:t>
            </a:r>
          </a:p>
          <a:p>
            <a:pPr marL="0" indent="0">
              <a:buNone/>
            </a:pPr>
            <a:r>
              <a:rPr lang="es-ES" dirty="0"/>
              <a:t>Para recibir estas maravillosas promesas de Cristo usted tendrá que ser VENCEDOR (2:11).</a:t>
            </a:r>
          </a:p>
          <a:p>
            <a:pPr marL="0" indent="0">
              <a:buNone/>
            </a:pPr>
            <a:r>
              <a:rPr lang="es-ES" dirty="0"/>
              <a:t>Para ser vencedor, primero tendrá que ser HIJO DE DIOS (I Juan 5:4).</a:t>
            </a:r>
          </a:p>
          <a:p>
            <a:pPr marL="0" indent="0">
              <a:buNone/>
            </a:pPr>
            <a:r>
              <a:rPr lang="es-ES" dirty="0"/>
              <a:t>Usted puede ser hijo   de Dios únicamente por medio de LA FE y EL BAUTISMO (Gálatas 3:26,27).</a:t>
            </a:r>
          </a:p>
          <a:p>
            <a:pPr marL="0" indent="0">
              <a:buNone/>
            </a:pPr>
            <a:r>
              <a:rPr lang="es-ES" dirty="0"/>
              <a:t>Por Hoswaldo Moreno Parrales          www.creiporlocualhable.com</a:t>
            </a:r>
          </a:p>
        </p:txBody>
      </p:sp>
    </p:spTree>
    <p:extLst>
      <p:ext uri="{BB962C8B-B14F-4D97-AF65-F5344CB8AC3E}">
        <p14:creationId xmlns:p14="http://schemas.microsoft.com/office/powerpoint/2010/main" val="229728742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8"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9"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709F0A-16CF-DD50-690C-D8AF92E8E8B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93E8017-D597-5CAC-0736-ADF97A8CA0B2}"/>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400088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F60898-3190-C12A-3D80-60C3F30391B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16F98E0-B4BA-ED9F-642D-CB624B985024}"/>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2660331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C40EF8-05A4-352E-B98B-55B496158A43}"/>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BCCA419-EC49-69F4-DEE6-DC1062A1E728}"/>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17897256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TotalTime>
  <Words>842</Words>
  <Application>Microsoft Office PowerPoint</Application>
  <PresentationFormat>Panorámica</PresentationFormat>
  <Paragraphs>42</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Aptos</vt:lpstr>
      <vt:lpstr>Aptos Display</vt:lpstr>
      <vt:lpstr>Arial</vt:lpstr>
      <vt:lpstr>system-ui</vt:lpstr>
      <vt:lpstr>Tema de Office</vt:lpstr>
      <vt:lpstr>“Sé fiel hasta la muerte” </vt:lpstr>
      <vt:lpstr>Introducción: </vt:lpstr>
      <vt:lpstr>I – LA REALIDAD DEL SUFRIMIENTO  </vt:lpstr>
      <vt:lpstr>I – LA REALIDAD DEL SUFRIMIENTO</vt:lpstr>
      <vt:lpstr>I – LA REALIDAD DEL SUFRIMIENTO</vt:lpstr>
      <vt:lpstr>II- EL LLAMADO A LA FIDELIDAD  </vt:lpstr>
      <vt:lpstr>II- EL LLAMADO A LA FIDELIDAD  </vt:lpstr>
      <vt:lpstr>III- LA RECOMPENSA ETERNA  </vt:lpstr>
      <vt:lpstr>III- LA RECOMPENSA ETERNA</vt:lpstr>
      <vt:lpstr>Conclusión </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antonio Hoswaldo Moreno</dc:creator>
  <cp:lastModifiedBy>Hoswaldo antonio Hoswaldo Moreno</cp:lastModifiedBy>
  <cp:revision>1</cp:revision>
  <dcterms:created xsi:type="dcterms:W3CDTF">2026-01-16T16:06:28Z</dcterms:created>
  <dcterms:modified xsi:type="dcterms:W3CDTF">2026-01-16T16:37:44Z</dcterms:modified>
</cp:coreProperties>
</file>