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1" r:id="rId2"/>
    <p:sldId id="272" r:id="rId3"/>
    <p:sldId id="273" r:id="rId4"/>
    <p:sldId id="270" r:id="rId5"/>
    <p:sldId id="269" r:id="rId6"/>
    <p:sldId id="268" r:id="rId7"/>
    <p:sldId id="274" r:id="rId8"/>
    <p:sldId id="275" r:id="rId9"/>
    <p:sldId id="267" r:id="rId10"/>
    <p:sldId id="264" r:id="rId11"/>
    <p:sldId id="265" r:id="rId12"/>
    <p:sldId id="266" r:id="rId13"/>
    <p:sldId id="263"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0" d="100"/>
          <a:sy n="60" d="100"/>
        </p:scale>
        <p:origin x="84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5D53C-D6AE-44A2-B34C-9A51F3013DBC}" type="datetimeFigureOut">
              <a:rPr lang="es-ES" smtClean="0"/>
              <a:t>03/01/2026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487AE8-5664-4FA1-A49C-217612B03749}" type="slidenum">
              <a:rPr lang="es-ES" smtClean="0"/>
              <a:t>‹Nº›</a:t>
            </a:fld>
            <a:endParaRPr lang="es-ES"/>
          </a:p>
        </p:txBody>
      </p:sp>
    </p:spTree>
    <p:extLst>
      <p:ext uri="{BB962C8B-B14F-4D97-AF65-F5344CB8AC3E}">
        <p14:creationId xmlns:p14="http://schemas.microsoft.com/office/powerpoint/2010/main" val="2152266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3487AE8-5664-4FA1-A49C-217612B03749}" type="slidenum">
              <a:rPr lang="es-ES" smtClean="0"/>
              <a:t>1</a:t>
            </a:fld>
            <a:endParaRPr lang="es-ES"/>
          </a:p>
        </p:txBody>
      </p:sp>
    </p:spTree>
    <p:extLst>
      <p:ext uri="{BB962C8B-B14F-4D97-AF65-F5344CB8AC3E}">
        <p14:creationId xmlns:p14="http://schemas.microsoft.com/office/powerpoint/2010/main" val="1606494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94A084-A02D-39D0-9BFA-953298C3D0A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4368E5C-68C8-BFE9-BAAE-538A8B577B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0CC9A05-B138-CA1B-6156-85D8D9EEA3B8}"/>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5" name="Marcador de pie de página 4">
            <a:extLst>
              <a:ext uri="{FF2B5EF4-FFF2-40B4-BE49-F238E27FC236}">
                <a16:creationId xmlns:a16="http://schemas.microsoft.com/office/drawing/2014/main" id="{C1E3798E-405E-0727-A6C7-63BE5ADFD8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6A5E56-C0E7-1B6D-1530-53837A4652D8}"/>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108784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8DF887-77FE-CF8C-DADF-4B1F1991691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5922181-713C-A8CE-2637-40F142F8B5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F70384B-A7A7-1DAD-CCA3-BD3157D18B2F}"/>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5" name="Marcador de pie de página 4">
            <a:extLst>
              <a:ext uri="{FF2B5EF4-FFF2-40B4-BE49-F238E27FC236}">
                <a16:creationId xmlns:a16="http://schemas.microsoft.com/office/drawing/2014/main" id="{096845A3-19A8-A6E8-8D49-79812E60A59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6E16CAE-7CE0-169F-BF62-256A31F6C6B2}"/>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489498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BE35A7-3024-631C-514B-44E3854630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E7EFC36-A8B5-2697-0276-96F530A0F8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417AEA1-67BB-2ADE-47F8-45A5CAE3F560}"/>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5" name="Marcador de pie de página 4">
            <a:extLst>
              <a:ext uri="{FF2B5EF4-FFF2-40B4-BE49-F238E27FC236}">
                <a16:creationId xmlns:a16="http://schemas.microsoft.com/office/drawing/2014/main" id="{2CC84EB5-90F9-2E90-E1A6-F6EAFCC963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3E1C2A8-3804-1C5D-7459-2ABBF35EECB8}"/>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347781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2C0DE7-ADC0-6E2B-0AC6-928A65B1BDC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49CBD70-DBA1-F2DD-4A54-3F99E6982BF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83656F4-293A-734F-1B8D-73E98E85ADD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A225058-E2C7-32A2-A3A2-9E0701B05583}"/>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6" name="Marcador de pie de página 5">
            <a:extLst>
              <a:ext uri="{FF2B5EF4-FFF2-40B4-BE49-F238E27FC236}">
                <a16:creationId xmlns:a16="http://schemas.microsoft.com/office/drawing/2014/main" id="{05ABF9F0-91F7-78C7-FA78-F9F12DF2940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7DA069D-036F-92C9-985B-16A519488B67}"/>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629077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EB2CCC-E6CD-04C3-68E0-3DA0E35E74D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AABB6D-5A68-82EB-A87F-AD1E993890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7A1112-AD43-771C-AAF3-A7B2F027542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6EC0DFF-CCBF-18DF-4471-C4F50A2795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57BA367-234C-E65B-9A96-FEB309E3ABC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781092-5583-BAB9-E629-DB0B316534B8}"/>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8" name="Marcador de pie de página 7">
            <a:extLst>
              <a:ext uri="{FF2B5EF4-FFF2-40B4-BE49-F238E27FC236}">
                <a16:creationId xmlns:a16="http://schemas.microsoft.com/office/drawing/2014/main" id="{A6D4EDA7-D88D-15B1-B2E8-9B6CBA6EA81C}"/>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EDB0F41-863A-7E0A-0201-86A1D5AB9EF5}"/>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121275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822B4A-9DA1-4FE8-53A4-D2B1A6A5E84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49174B0-FD8D-B87B-B8D8-A518EA8D43A5}"/>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4" name="Marcador de pie de página 3">
            <a:extLst>
              <a:ext uri="{FF2B5EF4-FFF2-40B4-BE49-F238E27FC236}">
                <a16:creationId xmlns:a16="http://schemas.microsoft.com/office/drawing/2014/main" id="{7CA94A01-7449-F3EA-416A-53A11E02272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E4B2B10-102F-CD8C-A5E3-F88F6853FE42}"/>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2931436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F57F20-E110-D9CF-C5E5-F5CE835348A7}"/>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3" name="Marcador de pie de página 2">
            <a:extLst>
              <a:ext uri="{FF2B5EF4-FFF2-40B4-BE49-F238E27FC236}">
                <a16:creationId xmlns:a16="http://schemas.microsoft.com/office/drawing/2014/main" id="{90CC1742-A692-3701-F1F5-39FF5147DF1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3AA53349-5CAF-17DC-6D72-47CB266F6085}"/>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1326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EE168C-A4A4-F4FE-2AB3-5154BC60C95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80B27C-6744-C2D5-2BE9-FE9056D0A6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6D560F7-2B74-EB4F-77C5-1718314FC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DB1111D-58F6-0CE4-A16C-7A9E70685AAE}"/>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6" name="Marcador de pie de página 5">
            <a:extLst>
              <a:ext uri="{FF2B5EF4-FFF2-40B4-BE49-F238E27FC236}">
                <a16:creationId xmlns:a16="http://schemas.microsoft.com/office/drawing/2014/main" id="{4025FF67-F63C-CD4F-BEB1-0EFF3C98D1E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07124B4-8F39-5775-747F-2D46D4DB86A6}"/>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1052256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4CDD9C-8986-968B-9A04-C0EAC353B20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8D1BDE0-19AE-3FF0-1CD2-7ED8539122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C4B589E-2A88-1225-3362-587154302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B20BEE9-9325-DC3D-8DC7-A4DABCD5EBE7}"/>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6" name="Marcador de pie de página 5">
            <a:extLst>
              <a:ext uri="{FF2B5EF4-FFF2-40B4-BE49-F238E27FC236}">
                <a16:creationId xmlns:a16="http://schemas.microsoft.com/office/drawing/2014/main" id="{7651A7BE-FD05-2E0C-CC16-4AAD151979C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D675497-789E-505A-6C86-F14C5950D8A7}"/>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291620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BD7028-31C9-09CD-0FD9-ADDA30C870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ECA986D-2759-B6A6-06F7-0F91B258AF9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3E2ECC1-6DEB-9372-2D4C-614F6B3DF942}"/>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5" name="Marcador de pie de página 4">
            <a:extLst>
              <a:ext uri="{FF2B5EF4-FFF2-40B4-BE49-F238E27FC236}">
                <a16:creationId xmlns:a16="http://schemas.microsoft.com/office/drawing/2014/main" id="{C60F6BDE-925C-BEA7-9B11-BE087D53077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7C9476-1BCA-4631-E335-3EC2EDAF8B54}"/>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968551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C66CEE-DC17-6E0E-1A36-BB90A90BCD5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E5C2840-61FB-749E-D957-95450309033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383CB3F-9081-0032-D92B-76D0091396AE}"/>
              </a:ext>
            </a:extLst>
          </p:cNvPr>
          <p:cNvSpPr>
            <a:spLocks noGrp="1"/>
          </p:cNvSpPr>
          <p:nvPr>
            <p:ph type="dt" sz="half" idx="10"/>
          </p:nvPr>
        </p:nvSpPr>
        <p:spPr/>
        <p:txBody>
          <a:bodyPr/>
          <a:lstStyle/>
          <a:p>
            <a:fld id="{88632664-8B43-4DD7-9400-10EC04AD2EC6}" type="datetimeFigureOut">
              <a:rPr lang="es-ES" smtClean="0"/>
              <a:t>03/01/2026</a:t>
            </a:fld>
            <a:endParaRPr lang="es-ES"/>
          </a:p>
        </p:txBody>
      </p:sp>
      <p:sp>
        <p:nvSpPr>
          <p:cNvPr id="5" name="Marcador de pie de página 4">
            <a:extLst>
              <a:ext uri="{FF2B5EF4-FFF2-40B4-BE49-F238E27FC236}">
                <a16:creationId xmlns:a16="http://schemas.microsoft.com/office/drawing/2014/main" id="{BB23E3B6-CEDD-2DC1-06E7-830776F376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7B4DB08-E8B1-3206-1E66-FAF935D3F3CB}"/>
              </a:ext>
            </a:extLst>
          </p:cNvPr>
          <p:cNvSpPr>
            <a:spLocks noGrp="1"/>
          </p:cNvSpPr>
          <p:nvPr>
            <p:ph type="sldNum" sz="quarter" idx="12"/>
          </p:nvPr>
        </p:nvSpPr>
        <p:spPr/>
        <p:txBody>
          <a:bodyPr/>
          <a:lstStyle/>
          <a:p>
            <a:fld id="{4799B74A-4AA7-4212-AEED-5BD08A9C0D31}" type="slidenum">
              <a:rPr lang="es-ES" smtClean="0"/>
              <a:t>‹Nº›</a:t>
            </a:fld>
            <a:endParaRPr lang="es-ES"/>
          </a:p>
        </p:txBody>
      </p:sp>
    </p:spTree>
    <p:extLst>
      <p:ext uri="{BB962C8B-B14F-4D97-AF65-F5344CB8AC3E}">
        <p14:creationId xmlns:p14="http://schemas.microsoft.com/office/powerpoint/2010/main" val="3895214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73ABA10-F56F-C51D-48F6-C4EBDCC9AC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34A5168-9E91-3589-C2B2-27E0AECFAC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5408DC0-B621-88DD-F233-42A84553DF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632664-8B43-4DD7-9400-10EC04AD2EC6}" type="datetimeFigureOut">
              <a:rPr lang="es-ES" smtClean="0"/>
              <a:t>03/01/2026</a:t>
            </a:fld>
            <a:endParaRPr lang="es-ES"/>
          </a:p>
        </p:txBody>
      </p:sp>
      <p:sp>
        <p:nvSpPr>
          <p:cNvPr id="5" name="Marcador de pie de página 4">
            <a:extLst>
              <a:ext uri="{FF2B5EF4-FFF2-40B4-BE49-F238E27FC236}">
                <a16:creationId xmlns:a16="http://schemas.microsoft.com/office/drawing/2014/main" id="{AFFCCEF0-4BF2-8B18-B9B9-81695C85CD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6AFF817A-3445-E0D5-927A-C4AB679DA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99B74A-4AA7-4212-AEED-5BD08A9C0D31}" type="slidenum">
              <a:rPr lang="es-ES" smtClean="0"/>
              <a:t>‹Nº›</a:t>
            </a:fld>
            <a:endParaRPr lang="es-ES"/>
          </a:p>
        </p:txBody>
      </p:sp>
    </p:spTree>
    <p:extLst>
      <p:ext uri="{BB962C8B-B14F-4D97-AF65-F5344CB8AC3E}">
        <p14:creationId xmlns:p14="http://schemas.microsoft.com/office/powerpoint/2010/main" val="3439123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0C4D6-074B-D956-CD66-8B871E9F4EA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CA50400-C4FF-CB13-5EFE-7278E5B4712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3F09AD2-D4A0-7B57-8793-5A92F7BA270F}"/>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B0E20902-6015-7314-EF97-20C2F9211539}"/>
              </a:ext>
            </a:extLst>
          </p:cNvPr>
          <p:cNvPicPr>
            <a:picLocks noChangeAspect="1"/>
          </p:cNvPicPr>
          <p:nvPr/>
        </p:nvPicPr>
        <p:blipFill>
          <a:blip r:embed="rId3"/>
          <a:stretch>
            <a:fillRect/>
          </a:stretch>
        </p:blipFill>
        <p:spPr>
          <a:xfrm>
            <a:off x="-250723" y="-1"/>
            <a:ext cx="12442723" cy="7064477"/>
          </a:xfrm>
          <a:prstGeom prst="rect">
            <a:avLst/>
          </a:prstGeom>
        </p:spPr>
      </p:pic>
      <p:sp>
        <p:nvSpPr>
          <p:cNvPr id="6" name="CuadroTexto 5">
            <a:extLst>
              <a:ext uri="{FF2B5EF4-FFF2-40B4-BE49-F238E27FC236}">
                <a16:creationId xmlns:a16="http://schemas.microsoft.com/office/drawing/2014/main" id="{62918563-F964-B94D-2B21-696C3B1B18A2}"/>
              </a:ext>
            </a:extLst>
          </p:cNvPr>
          <p:cNvSpPr txBox="1"/>
          <p:nvPr/>
        </p:nvSpPr>
        <p:spPr>
          <a:xfrm>
            <a:off x="681406" y="488165"/>
            <a:ext cx="5289232" cy="713722"/>
          </a:xfrm>
          <a:prstGeom prst="rect">
            <a:avLst/>
          </a:prstGeom>
          <a:noFill/>
        </p:spPr>
        <p:txBody>
          <a:bodyPr wrap="square">
            <a:spAutoFit/>
          </a:bodyPr>
          <a:lstStyle/>
          <a:p>
            <a:pPr algn="ctr">
              <a:lnSpc>
                <a:spcPct val="115000"/>
              </a:lnSpc>
              <a:spcAft>
                <a:spcPts val="800"/>
              </a:spcAft>
            </a:pPr>
            <a:r>
              <a:rPr lang="es-MX" sz="1800" b="1" kern="100" dirty="0">
                <a:effectLst/>
                <a:latin typeface="Aptos" panose="020B0004020202020204" pitchFamily="34" charset="0"/>
                <a:ea typeface="Aptos" panose="020B0004020202020204" pitchFamily="34" charset="0"/>
                <a:cs typeface="Times New Roman" panose="02020603050405020304" pitchFamily="18" charset="0"/>
              </a:rPr>
              <a:t>¿CUÁNDO NO ES ENVANO NUESTRO TRABAJO EN LA OBRA DEL SEÑOR?</a:t>
            </a:r>
            <a:endParaRPr lang="es-ES" sz="1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51531192-BBB6-24FF-9B9A-86343DF414F1}"/>
              </a:ext>
            </a:extLst>
          </p:cNvPr>
          <p:cNvSpPr txBox="1"/>
          <p:nvPr/>
        </p:nvSpPr>
        <p:spPr>
          <a:xfrm>
            <a:off x="1995856" y="1342329"/>
            <a:ext cx="2660332" cy="395173"/>
          </a:xfrm>
          <a:prstGeom prst="rect">
            <a:avLst/>
          </a:prstGeom>
          <a:noFill/>
        </p:spPr>
        <p:txBody>
          <a:bodyPr wrap="square">
            <a:spAutoFit/>
          </a:bodyPr>
          <a:lstStyle/>
          <a:p>
            <a:pPr algn="ctr">
              <a:lnSpc>
                <a:spcPct val="115000"/>
              </a:lnSpc>
              <a:spcAft>
                <a:spcPts val="800"/>
              </a:spcAft>
            </a:pPr>
            <a:r>
              <a:rPr lang="es-MX" sz="1800" b="1" kern="100" dirty="0">
                <a:effectLst/>
                <a:latin typeface="Aptos" panose="020B0004020202020204" pitchFamily="34" charset="0"/>
                <a:ea typeface="Aptos" panose="020B0004020202020204" pitchFamily="34" charset="0"/>
                <a:cs typeface="Times New Roman" panose="02020603050405020304" pitchFamily="18" charset="0"/>
              </a:rPr>
              <a:t>1 CORINTIOS 15:58 </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B5C0F58B-FCCC-A192-5067-2FA64ADB37F1}"/>
              </a:ext>
            </a:extLst>
          </p:cNvPr>
          <p:cNvSpPr txBox="1"/>
          <p:nvPr/>
        </p:nvSpPr>
        <p:spPr>
          <a:xfrm>
            <a:off x="838200" y="1715864"/>
            <a:ext cx="2065972" cy="395173"/>
          </a:xfrm>
          <a:prstGeom prst="rect">
            <a:avLst/>
          </a:prstGeom>
          <a:noFill/>
        </p:spPr>
        <p:txBody>
          <a:bodyPr wrap="square">
            <a:spAutoFit/>
          </a:bodyPr>
          <a:lstStyle/>
          <a:p>
            <a:pPr>
              <a:lnSpc>
                <a:spcPct val="115000"/>
              </a:lnSpc>
              <a:spcAft>
                <a:spcPts val="800"/>
              </a:spcAft>
            </a:pPr>
            <a:r>
              <a:rPr lang="es-MX" sz="1800" b="1" kern="100" dirty="0">
                <a:effectLst/>
                <a:latin typeface="Aptos" panose="020B0004020202020204" pitchFamily="34" charset="0"/>
                <a:ea typeface="Aptos" panose="020B0004020202020204" pitchFamily="34" charset="0"/>
                <a:cs typeface="Times New Roman" panose="02020603050405020304" pitchFamily="18" charset="0"/>
              </a:rPr>
              <a:t>Introducción:</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1AF3592A-5FB4-9860-9351-5435B8137505}"/>
              </a:ext>
            </a:extLst>
          </p:cNvPr>
          <p:cNvSpPr txBox="1"/>
          <p:nvPr/>
        </p:nvSpPr>
        <p:spPr>
          <a:xfrm>
            <a:off x="681406" y="1989691"/>
            <a:ext cx="5289232" cy="4322209"/>
          </a:xfrm>
          <a:prstGeom prst="rect">
            <a:avLst/>
          </a:prstGeom>
          <a:noFill/>
        </p:spPr>
        <p:txBody>
          <a:bodyPr wrap="square">
            <a:spAutoFit/>
          </a:bodyPr>
          <a:lstStyle/>
          <a:p>
            <a:pPr marL="342900" lvl="0" indent="-342900" algn="just">
              <a:lnSpc>
                <a:spcPct val="115000"/>
              </a:lnSpc>
              <a:buFont typeface="+mj-lt"/>
              <a:buAutoNum type="alphaUcPeriod"/>
            </a:pPr>
            <a:r>
              <a:rPr lang="es-MX" sz="2000" kern="100" dirty="0">
                <a:effectLst/>
                <a:latin typeface="Aptos" panose="020B0004020202020204" pitchFamily="34" charset="0"/>
                <a:ea typeface="Aptos" panose="020B0004020202020204" pitchFamily="34" charset="0"/>
                <a:cs typeface="Times New Roman" panose="02020603050405020304" pitchFamily="18" charset="0"/>
              </a:rPr>
              <a:t>Corinto era una ciudad influenciada por el pensamiento griego que veía la resurrección corporal como absurda o indeseable. </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lphaUcPeriod"/>
            </a:pPr>
            <a:r>
              <a:rPr lang="es-MX" sz="2000" kern="100" dirty="0">
                <a:effectLst/>
                <a:latin typeface="Aptos" panose="020B0004020202020204" pitchFamily="34" charset="0"/>
                <a:ea typeface="Aptos" panose="020B0004020202020204" pitchFamily="34" charset="0"/>
                <a:cs typeface="Times New Roman" panose="02020603050405020304" pitchFamily="18" charset="0"/>
              </a:rPr>
              <a:t>Muchos aceptaban la inmortalidad del alma, pero rechazaban la idea de un cuerpo resucitado</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UcPeriod"/>
            </a:pPr>
            <a:r>
              <a:rPr lang="es-MX" sz="2000" kern="100" dirty="0">
                <a:effectLst/>
                <a:latin typeface="Aptos" panose="020B0004020202020204" pitchFamily="34" charset="0"/>
                <a:ea typeface="Aptos" panose="020B0004020202020204" pitchFamily="34" charset="0"/>
                <a:cs typeface="Times New Roman" panose="02020603050405020304" pitchFamily="18" charset="0"/>
              </a:rPr>
              <a:t>Dentro de la iglesia, algunos creyentes comenzaron a negar la resurrección de los muertos (1 </a:t>
            </a:r>
            <a:r>
              <a:rPr lang="es-MX" sz="2000" kern="100" dirty="0" err="1">
                <a:effectLst/>
                <a:latin typeface="Aptos" panose="020B0004020202020204" pitchFamily="34" charset="0"/>
                <a:ea typeface="Aptos" panose="020B0004020202020204" pitchFamily="34" charset="0"/>
                <a:cs typeface="Times New Roman" panose="02020603050405020304" pitchFamily="18" charset="0"/>
              </a:rPr>
              <a:t>Cor</a:t>
            </a:r>
            <a:r>
              <a:rPr lang="es-MX" sz="2000" kern="100" dirty="0">
                <a:effectLst/>
                <a:latin typeface="Aptos" panose="020B0004020202020204" pitchFamily="34" charset="0"/>
                <a:ea typeface="Aptos" panose="020B0004020202020204" pitchFamily="34" charset="0"/>
                <a:cs typeface="Times New Roman" panose="02020603050405020304" pitchFamily="18" charset="0"/>
              </a:rPr>
              <a:t> 15:12). Esto generaba inseguridad sobre la fe y el sentido del trabajo cristiano.</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2E80FDD2-4F51-93DB-0B48-99E54C1A4212}"/>
              </a:ext>
            </a:extLst>
          </p:cNvPr>
          <p:cNvSpPr/>
          <p:nvPr/>
        </p:nvSpPr>
        <p:spPr>
          <a:xfrm>
            <a:off x="6207442" y="800100"/>
            <a:ext cx="5289232" cy="2045970"/>
          </a:xfrm>
          <a:prstGeom prst="round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MX" sz="2000" dirty="0"/>
              <a:t>1Co 15:58  Por tanto, mis amados hermanos, estad firmes, constantes, abundando siempre en la obra del Señor, sabiendo que vuestro trabajo en el Señor no es en vano</a:t>
            </a:r>
            <a:r>
              <a:rPr lang="es-MX" sz="2400" b="1" dirty="0"/>
              <a:t>. </a:t>
            </a:r>
          </a:p>
        </p:txBody>
      </p:sp>
      <p:sp>
        <p:nvSpPr>
          <p:cNvPr id="14" name="Rectángulo: esquinas redondeadas 13">
            <a:extLst>
              <a:ext uri="{FF2B5EF4-FFF2-40B4-BE49-F238E27FC236}">
                <a16:creationId xmlns:a16="http://schemas.microsoft.com/office/drawing/2014/main" id="{34F515F4-7C54-97E5-7CF7-F61C00A961A9}"/>
              </a:ext>
            </a:extLst>
          </p:cNvPr>
          <p:cNvSpPr/>
          <p:nvPr/>
        </p:nvSpPr>
        <p:spPr>
          <a:xfrm>
            <a:off x="6515100" y="3166110"/>
            <a:ext cx="4838700" cy="177165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MX" sz="2000" dirty="0">
                <a:solidFill>
                  <a:schemeClr val="tx1"/>
                </a:solidFill>
              </a:rPr>
              <a:t>1Co 15:12  Ahora bien, si se predica que Cristo ha resucitado de entre los muertos, ¿cómo dicen algunos entre vosotros que no hay resurrección de muertos? </a:t>
            </a:r>
          </a:p>
        </p:txBody>
      </p:sp>
    </p:spTree>
    <p:extLst>
      <p:ext uri="{BB962C8B-B14F-4D97-AF65-F5344CB8AC3E}">
        <p14:creationId xmlns:p14="http://schemas.microsoft.com/office/powerpoint/2010/main" val="234736264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1000"/>
                                        <p:tgtEl>
                                          <p:spTgt spid="10">
                                            <p:txEl>
                                              <p:pRg st="0" end="0"/>
                                            </p:txEl>
                                          </p:spTgt>
                                        </p:tgtEl>
                                      </p:cBhvr>
                                    </p:animEffect>
                                    <p:anim calcmode="lin" valueType="num">
                                      <p:cBhvr>
                                        <p:cTn id="1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1000"/>
                                        <p:tgtEl>
                                          <p:spTgt spid="13">
                                            <p:txEl>
                                              <p:pRg st="0" end="0"/>
                                            </p:txEl>
                                          </p:spTgt>
                                        </p:tgtEl>
                                      </p:cBhvr>
                                    </p:animEffect>
                                    <p:anim calcmode="lin" valueType="num">
                                      <p:cBhvr>
                                        <p:cTn id="2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1000"/>
                                        <p:tgtEl>
                                          <p:spTgt spid="12">
                                            <p:txEl>
                                              <p:pRg st="0" end="0"/>
                                            </p:txEl>
                                          </p:spTgt>
                                        </p:tgtEl>
                                      </p:cBhvr>
                                    </p:animEffect>
                                    <p:anim calcmode="lin" valueType="num">
                                      <p:cBhvr>
                                        <p:cTn id="36"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fade">
                                      <p:cBhvr>
                                        <p:cTn id="42" dur="1000"/>
                                        <p:tgtEl>
                                          <p:spTgt spid="12">
                                            <p:txEl>
                                              <p:pRg st="1" end="1"/>
                                            </p:txEl>
                                          </p:spTgt>
                                        </p:tgtEl>
                                      </p:cBhvr>
                                    </p:animEffect>
                                    <p:anim calcmode="lin" valueType="num">
                                      <p:cBhvr>
                                        <p:cTn id="4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xEl>
                                              <p:pRg st="2" end="2"/>
                                            </p:txEl>
                                          </p:spTgt>
                                        </p:tgtEl>
                                        <p:attrNameLst>
                                          <p:attrName>style.visibility</p:attrName>
                                        </p:attrNameLst>
                                      </p:cBhvr>
                                      <p:to>
                                        <p:strVal val="visible"/>
                                      </p:to>
                                    </p:set>
                                    <p:animEffect transition="in" filter="fade">
                                      <p:cBhvr>
                                        <p:cTn id="49" dur="1000"/>
                                        <p:tgtEl>
                                          <p:spTgt spid="12">
                                            <p:txEl>
                                              <p:pRg st="2" end="2"/>
                                            </p:txEl>
                                          </p:spTgt>
                                        </p:tgtEl>
                                      </p:cBhvr>
                                    </p:animEffect>
                                    <p:anim calcmode="lin" valueType="num">
                                      <p:cBhvr>
                                        <p:cTn id="50"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fade">
                                      <p:cBhvr>
                                        <p:cTn id="56" dur="1000"/>
                                        <p:tgtEl>
                                          <p:spTgt spid="14">
                                            <p:txEl>
                                              <p:pRg st="0" end="0"/>
                                            </p:txEl>
                                          </p:spTgt>
                                        </p:tgtEl>
                                      </p:cBhvr>
                                    </p:animEffect>
                                    <p:anim calcmode="lin" valueType="num">
                                      <p:cBhvr>
                                        <p:cTn id="57"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80C66-3947-A46F-BF4A-6C3935F037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09B9204-9413-25ED-57FD-03FDF919A21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6D7CB7B-BDAB-7BD8-7271-576EDCC2BF85}"/>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1CAF56D9-6678-DE1F-6C3D-BCFB9C806274}"/>
              </a:ext>
            </a:extLst>
          </p:cNvPr>
          <p:cNvPicPr>
            <a:picLocks noChangeAspect="1"/>
          </p:cNvPicPr>
          <p:nvPr/>
        </p:nvPicPr>
        <p:blipFill>
          <a:blip r:embed="rId2"/>
          <a:stretch>
            <a:fillRect/>
          </a:stretch>
        </p:blipFill>
        <p:spPr>
          <a:xfrm>
            <a:off x="-250723" y="-1"/>
            <a:ext cx="12442723" cy="7064477"/>
          </a:xfrm>
          <a:prstGeom prst="rect">
            <a:avLst/>
          </a:prstGeom>
        </p:spPr>
      </p:pic>
      <p:sp>
        <p:nvSpPr>
          <p:cNvPr id="6" name="CuadroTexto 5">
            <a:extLst>
              <a:ext uri="{FF2B5EF4-FFF2-40B4-BE49-F238E27FC236}">
                <a16:creationId xmlns:a16="http://schemas.microsoft.com/office/drawing/2014/main" id="{B5C357B8-E138-0295-440D-F56025BFF4AD}"/>
              </a:ext>
            </a:extLst>
          </p:cNvPr>
          <p:cNvSpPr txBox="1"/>
          <p:nvPr/>
        </p:nvSpPr>
        <p:spPr>
          <a:xfrm>
            <a:off x="571500" y="567733"/>
            <a:ext cx="5372100" cy="4318683"/>
          </a:xfrm>
          <a:prstGeom prst="rect">
            <a:avLst/>
          </a:prstGeom>
          <a:noFill/>
        </p:spPr>
        <p:txBody>
          <a:bodyPr wrap="square">
            <a:spAutoFit/>
          </a:bodyPr>
          <a:lstStyle/>
          <a:p>
            <a:pPr marL="342900" lvl="0" indent="-342900" algn="just">
              <a:lnSpc>
                <a:spcPct val="115000"/>
              </a:lnSpc>
              <a:buFont typeface="+mj-lt"/>
              <a:buAutoNum type="arabicPeriod"/>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Si no había resurrección, la predicación y la fe carecían de valor (1 </a:t>
            </a:r>
            <a:r>
              <a:rPr lang="es-MX" sz="2400" kern="100" dirty="0" err="1">
                <a:effectLst/>
                <a:latin typeface="Aptos" panose="020B0004020202020204" pitchFamily="34" charset="0"/>
                <a:ea typeface="Aptos" panose="020B0004020202020204" pitchFamily="34" charset="0"/>
                <a:cs typeface="Times New Roman" panose="02020603050405020304" pitchFamily="18" charset="0"/>
              </a:rPr>
              <a:t>Cor</a:t>
            </a:r>
            <a:r>
              <a:rPr lang="es-MX" sz="2400" kern="100" dirty="0">
                <a:effectLst/>
                <a:latin typeface="Aptos" panose="020B0004020202020204" pitchFamily="34" charset="0"/>
                <a:ea typeface="Aptos" panose="020B0004020202020204" pitchFamily="34" charset="0"/>
                <a:cs typeface="Times New Roman" panose="02020603050405020304" pitchFamily="18" charset="0"/>
              </a:rPr>
              <a:t> 15:14–17). Esto podía llevar a la apatía y a abandonar la obra del Señor.</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La exhortación busca que los creyentes no se dejen arrastrar por filosofías externas ni por dudas internas, sino que permanezcan fieles y activos.</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00DDA880-179E-BFBE-6602-0A21DE454806}"/>
              </a:ext>
            </a:extLst>
          </p:cNvPr>
          <p:cNvSpPr/>
          <p:nvPr/>
        </p:nvSpPr>
        <p:spPr>
          <a:xfrm>
            <a:off x="6297930" y="361358"/>
            <a:ext cx="5055870" cy="59594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R="0" algn="just" rtl="0"/>
            <a:r>
              <a:rPr lang="es-MX" sz="2200" b="0" i="0" u="none" strike="noStrike" baseline="0" dirty="0">
                <a:solidFill>
                  <a:schemeClr val="tx1"/>
                </a:solidFill>
                <a:latin typeface="Verdana" panose="020B0604030504040204" pitchFamily="34" charset="0"/>
              </a:rPr>
              <a:t>1Co 15:14  y si Cristo no ha resucitado, vana es entonces nuestra predicación, y vana también vuestra fe. </a:t>
            </a:r>
          </a:p>
          <a:p>
            <a:pPr marR="0" algn="just" rtl="0"/>
            <a:r>
              <a:rPr lang="es-MX" sz="2200" b="0" i="0" u="none" strike="noStrike" baseline="0" dirty="0">
                <a:solidFill>
                  <a:schemeClr val="tx1"/>
                </a:solidFill>
                <a:latin typeface="Verdana" panose="020B0604030504040204" pitchFamily="34" charset="0"/>
              </a:rPr>
              <a:t>1Co 15:15  Aún más, somos hallados testigos falsos de Dios, porque hemos testificado contra Dios que El resucitó a Cristo, a quien no resucitó, si en verdad los muertos no resucitan. </a:t>
            </a:r>
          </a:p>
          <a:p>
            <a:pPr marR="0" algn="just" rtl="0"/>
            <a:r>
              <a:rPr lang="es-MX" sz="2200" b="0" i="0" u="none" strike="noStrike" baseline="0" dirty="0">
                <a:solidFill>
                  <a:schemeClr val="tx1"/>
                </a:solidFill>
                <a:latin typeface="Verdana" panose="020B0604030504040204" pitchFamily="34" charset="0"/>
              </a:rPr>
              <a:t>1Co 15:16  Pues si los muertos no resucitan, entonces ni siquiera Cristo ha resucitado; </a:t>
            </a:r>
          </a:p>
          <a:p>
            <a:pPr marR="0" algn="just" rtl="0"/>
            <a:r>
              <a:rPr lang="es-MX" sz="2200" b="0" i="0" u="none" strike="noStrike" baseline="0" dirty="0">
                <a:solidFill>
                  <a:schemeClr val="tx1"/>
                </a:solidFill>
                <a:latin typeface="Verdana" panose="020B0604030504040204" pitchFamily="34" charset="0"/>
              </a:rPr>
              <a:t>1Co 15:17  y si Cristo no ha resucitado, vuestra fe es falsa; todavía estáis en vuestros pecados. </a:t>
            </a:r>
          </a:p>
        </p:txBody>
      </p:sp>
    </p:spTree>
    <p:extLst>
      <p:ext uri="{BB962C8B-B14F-4D97-AF65-F5344CB8AC3E}">
        <p14:creationId xmlns:p14="http://schemas.microsoft.com/office/powerpoint/2010/main" val="23627142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fade">
                                      <p:cBhvr>
                                        <p:cTn id="29" dur="1000"/>
                                        <p:tgtEl>
                                          <p:spTgt spid="7">
                                            <p:txEl>
                                              <p:pRg st="3" end="3"/>
                                            </p:txEl>
                                          </p:spTgt>
                                        </p:tgtEl>
                                      </p:cBhvr>
                                    </p:animEffect>
                                    <p:anim calcmode="lin" valueType="num">
                                      <p:cBhvr>
                                        <p:cTn id="3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fade">
                                      <p:cBhvr>
                                        <p:cTn id="36" dur="1000"/>
                                        <p:tgtEl>
                                          <p:spTgt spid="6">
                                            <p:txEl>
                                              <p:pRg st="1" end="1"/>
                                            </p:txEl>
                                          </p:spTgt>
                                        </p:tgtEl>
                                      </p:cBhvr>
                                    </p:animEffect>
                                    <p:anim calcmode="lin" valueType="num">
                                      <p:cBhvr>
                                        <p:cTn id="3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CB904-0231-ABC8-99F3-9E25A746ADB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3289155-EAE1-AFEA-BADF-E1B9F71E80C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37D2E6FC-74C9-18C7-89A5-48F4032AEFFB}"/>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33E44992-2AB8-7F16-8D08-C48326E1CF3F}"/>
              </a:ext>
            </a:extLst>
          </p:cNvPr>
          <p:cNvPicPr>
            <a:picLocks noChangeAspect="1"/>
          </p:cNvPicPr>
          <p:nvPr/>
        </p:nvPicPr>
        <p:blipFill>
          <a:blip r:embed="rId2"/>
          <a:stretch>
            <a:fillRect/>
          </a:stretch>
        </p:blipFill>
        <p:spPr>
          <a:xfrm>
            <a:off x="-254902" y="0"/>
            <a:ext cx="12442723" cy="7064477"/>
          </a:xfrm>
          <a:prstGeom prst="rect">
            <a:avLst/>
          </a:prstGeom>
        </p:spPr>
      </p:pic>
      <p:sp>
        <p:nvSpPr>
          <p:cNvPr id="6" name="CuadroTexto 5">
            <a:extLst>
              <a:ext uri="{FF2B5EF4-FFF2-40B4-BE49-F238E27FC236}">
                <a16:creationId xmlns:a16="http://schemas.microsoft.com/office/drawing/2014/main" id="{662B29DE-06F1-BF8A-480A-AD645B43E9C7}"/>
              </a:ext>
            </a:extLst>
          </p:cNvPr>
          <p:cNvSpPr txBox="1"/>
          <p:nvPr/>
        </p:nvSpPr>
        <p:spPr>
          <a:xfrm>
            <a:off x="838200" y="671045"/>
            <a:ext cx="5025390" cy="1136721"/>
          </a:xfrm>
          <a:prstGeom prst="rect">
            <a:avLst/>
          </a:prstGeom>
          <a:noFill/>
        </p:spPr>
        <p:txBody>
          <a:bodyPr wrap="square">
            <a:spAutoFit/>
          </a:bodyPr>
          <a:lstStyle/>
          <a:p>
            <a:pPr marL="450215" indent="-269875" algn="just">
              <a:lnSpc>
                <a:spcPct val="115000"/>
              </a:lnSpc>
              <a:spcAft>
                <a:spcPts val="800"/>
              </a:spcAft>
            </a:pPr>
            <a:r>
              <a:rPr lang="es-MX" sz="2000" kern="100" dirty="0">
                <a:effectLst/>
                <a:latin typeface="Aptos" panose="020B0004020202020204" pitchFamily="34" charset="0"/>
                <a:ea typeface="Aptos" panose="020B0004020202020204" pitchFamily="34" charset="0"/>
                <a:cs typeface="Times New Roman" panose="02020603050405020304" pitchFamily="18" charset="0"/>
              </a:rPr>
              <a:t>D - La certeza de la resurrección motiva a la perseverancia, firmeza y constancia en el servicio  A Dios hasta la muerte </a:t>
            </a:r>
            <a:r>
              <a:rPr lang="es-MX"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4B379AB0-25B5-255E-A313-E17BBB55D5BD}"/>
              </a:ext>
            </a:extLst>
          </p:cNvPr>
          <p:cNvSpPr txBox="1"/>
          <p:nvPr/>
        </p:nvSpPr>
        <p:spPr>
          <a:xfrm>
            <a:off x="951548" y="1860411"/>
            <a:ext cx="5014912" cy="1136721"/>
          </a:xfrm>
          <a:prstGeom prst="rect">
            <a:avLst/>
          </a:prstGeom>
          <a:noFill/>
        </p:spPr>
        <p:txBody>
          <a:bodyPr wrap="square">
            <a:spAutoFit/>
          </a:bodyPr>
          <a:lstStyle/>
          <a:p>
            <a:pPr marL="354013" indent="-354013" algn="just">
              <a:lnSpc>
                <a:spcPct val="115000"/>
              </a:lnSpc>
              <a:spcAft>
                <a:spcPts val="800"/>
              </a:spcAft>
            </a:pPr>
            <a:r>
              <a:rPr lang="es-MX" sz="2000" b="1" kern="100" dirty="0">
                <a:effectLst/>
                <a:latin typeface="Aptos" panose="020B0004020202020204" pitchFamily="34" charset="0"/>
                <a:ea typeface="Aptos" panose="020B0004020202020204" pitchFamily="34" charset="0"/>
                <a:cs typeface="Times New Roman" panose="02020603050405020304" pitchFamily="18" charset="0"/>
              </a:rPr>
              <a:t>I -CUANDO CONCIDERAMOS A LOS   HERMANOS COMO ALGO NUESTRO </a:t>
            </a:r>
            <a:r>
              <a:rPr lang="es-MX" sz="2000" u="sng" kern="100" dirty="0">
                <a:effectLst/>
                <a:latin typeface="Aptos" panose="020B0004020202020204" pitchFamily="34" charset="0"/>
                <a:ea typeface="Aptos" panose="020B0004020202020204" pitchFamily="34" charset="0"/>
                <a:cs typeface="Times New Roman" panose="02020603050405020304" pitchFamily="18" charset="0"/>
              </a:rPr>
              <a:t>(</a:t>
            </a:r>
            <a:r>
              <a:rPr lang="es-ES" sz="2000" u="sng" kern="100" dirty="0">
                <a:effectLst/>
                <a:latin typeface="Aptos" panose="020B0004020202020204" pitchFamily="34" charset="0"/>
                <a:ea typeface="Aptos" panose="020B0004020202020204" pitchFamily="34" charset="0"/>
                <a:cs typeface="Times New Roman" panose="02020603050405020304" pitchFamily="18" charset="0"/>
              </a:rPr>
              <a:t>Así que, hermanos míos amados)</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096D3B55-56A6-08D7-3D6A-42ED450EF6EA}"/>
              </a:ext>
            </a:extLst>
          </p:cNvPr>
          <p:cNvSpPr txBox="1"/>
          <p:nvPr/>
        </p:nvSpPr>
        <p:spPr>
          <a:xfrm>
            <a:off x="951548" y="3132069"/>
            <a:ext cx="4912042" cy="1770293"/>
          </a:xfrm>
          <a:prstGeom prst="rect">
            <a:avLst/>
          </a:prstGeom>
          <a:noFill/>
        </p:spPr>
        <p:txBody>
          <a:bodyPr wrap="square">
            <a:spAutoFit/>
          </a:bodyPr>
          <a:lstStyle/>
          <a:p>
            <a:pPr marL="342900" lvl="0" indent="-342900">
              <a:lnSpc>
                <a:spcPct val="115000"/>
              </a:lnSpc>
              <a:spcAft>
                <a:spcPts val="800"/>
              </a:spcAft>
              <a:buFont typeface="+mj-lt"/>
              <a:buAutoNum type="alphaUcPeriod"/>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 «</a:t>
            </a:r>
            <a:r>
              <a:rPr lang="es-ES" sz="2400" kern="100" dirty="0">
                <a:effectLst/>
                <a:latin typeface="Aptos" panose="020B0004020202020204" pitchFamily="34" charset="0"/>
                <a:ea typeface="Aptos" panose="020B0004020202020204" pitchFamily="34" charset="0"/>
                <a:cs typeface="Times New Roman" panose="02020603050405020304" pitchFamily="18" charset="0"/>
              </a:rPr>
              <a:t>Así que, mis queridos hermanos». Las primeras dos palabras introducen una afirmación conclusiva.</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C748F935-1A08-B3D8-27E6-ACAE1F5BEE4A}"/>
              </a:ext>
            </a:extLst>
          </p:cNvPr>
          <p:cNvSpPr txBox="1"/>
          <p:nvPr/>
        </p:nvSpPr>
        <p:spPr>
          <a:xfrm>
            <a:off x="6338888" y="579929"/>
            <a:ext cx="5014912" cy="3044488"/>
          </a:xfrm>
          <a:prstGeom prst="rect">
            <a:avLst/>
          </a:prstGeom>
          <a:noFill/>
        </p:spPr>
        <p:txBody>
          <a:bodyPr wrap="square">
            <a:spAutoFit/>
          </a:bodyPr>
          <a:lstStyle/>
          <a:p>
            <a:pPr marL="342900" lvl="0" indent="-342900" algn="just">
              <a:lnSpc>
                <a:spcPct val="115000"/>
              </a:lnSpc>
              <a:buFont typeface="+mj-lt"/>
              <a:buAutoNum type="alphaUcPeriod"/>
            </a:pPr>
            <a:r>
              <a:rPr lang="es-ES" sz="2400" kern="100" dirty="0">
                <a:effectLst/>
                <a:latin typeface="Aptos" panose="020B0004020202020204" pitchFamily="34" charset="0"/>
                <a:ea typeface="Aptos" panose="020B0004020202020204" pitchFamily="34" charset="0"/>
                <a:cs typeface="Times New Roman" panose="02020603050405020304" pitchFamily="18" charset="0"/>
              </a:rPr>
              <a:t> Pablo usa con frecuencia esta expresión en sus epístolas. Por última vez en esta carta se dirige a los destinatarios en una manera muy personal llamándolos «queridos hermanos [y hermanas]».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795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2703F-CE6F-E49D-9FA6-6F3B6722B27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DADDDE5-2DBC-65C0-4FAB-1FFD8D8306A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369BA11-DBFF-4B17-F289-4808EFB06984}"/>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3614CBF2-279D-9DBE-D365-B800322EA1F5}"/>
              </a:ext>
            </a:extLst>
          </p:cNvPr>
          <p:cNvPicPr>
            <a:picLocks noChangeAspect="1"/>
          </p:cNvPicPr>
          <p:nvPr/>
        </p:nvPicPr>
        <p:blipFill>
          <a:blip r:embed="rId2"/>
          <a:stretch>
            <a:fillRect/>
          </a:stretch>
        </p:blipFill>
        <p:spPr>
          <a:xfrm>
            <a:off x="-250723" y="-103239"/>
            <a:ext cx="12442723" cy="7064477"/>
          </a:xfrm>
          <a:prstGeom prst="rect">
            <a:avLst/>
          </a:prstGeom>
        </p:spPr>
      </p:pic>
      <p:sp>
        <p:nvSpPr>
          <p:cNvPr id="6" name="CuadroTexto 5">
            <a:extLst>
              <a:ext uri="{FF2B5EF4-FFF2-40B4-BE49-F238E27FC236}">
                <a16:creationId xmlns:a16="http://schemas.microsoft.com/office/drawing/2014/main" id="{968B6738-14D3-89A3-0C67-D50229581101}"/>
              </a:ext>
            </a:extLst>
          </p:cNvPr>
          <p:cNvSpPr txBox="1"/>
          <p:nvPr/>
        </p:nvSpPr>
        <p:spPr>
          <a:xfrm>
            <a:off x="712838" y="378181"/>
            <a:ext cx="5257800" cy="2906437"/>
          </a:xfrm>
          <a:prstGeom prst="rect">
            <a:avLst/>
          </a:prstGeom>
          <a:noFill/>
        </p:spPr>
        <p:txBody>
          <a:bodyPr wrap="square">
            <a:spAutoFit/>
          </a:bodyPr>
          <a:lstStyle/>
          <a:p>
            <a:pPr marL="342900" lvl="0" indent="-342900" algn="just">
              <a:lnSpc>
                <a:spcPct val="115000"/>
              </a:lnSpc>
              <a:spcAft>
                <a:spcPts val="800"/>
              </a:spcAft>
              <a:buFont typeface="+mj-lt"/>
              <a:buAutoNum type="alphaUcPeriod"/>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En otros lugares los llama «mis hijos queridos» (4:14) y «mis amados» (10:14). Cada vez se dirige a los corintios como un padre a sus hijos. Permanece el padre espiritual de los corintios, quien por medio de la predicación del evangelio (4:15). Pablo es su  Padre  que los ama a pesar de los muchos problemas  que tenía la iglesia.</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F9C705D5-03CF-27EC-FD38-4861AA61230F}"/>
              </a:ext>
            </a:extLst>
          </p:cNvPr>
          <p:cNvSpPr/>
          <p:nvPr/>
        </p:nvSpPr>
        <p:spPr>
          <a:xfrm>
            <a:off x="6400800" y="834390"/>
            <a:ext cx="4606290" cy="1543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MX" sz="2000" dirty="0">
                <a:solidFill>
                  <a:schemeClr val="tx1"/>
                </a:solidFill>
              </a:rPr>
              <a:t>1Co 4:14  No escribo esto para avergonzaros, sino para amonestaros como a hijos míos amados. </a:t>
            </a:r>
          </a:p>
        </p:txBody>
      </p:sp>
      <p:sp>
        <p:nvSpPr>
          <p:cNvPr id="8" name="Rectángulo 7">
            <a:extLst>
              <a:ext uri="{FF2B5EF4-FFF2-40B4-BE49-F238E27FC236}">
                <a16:creationId xmlns:a16="http://schemas.microsoft.com/office/drawing/2014/main" id="{7D17A933-B129-F68B-E79A-051941D4AEA7}"/>
              </a:ext>
            </a:extLst>
          </p:cNvPr>
          <p:cNvSpPr/>
          <p:nvPr/>
        </p:nvSpPr>
        <p:spPr>
          <a:xfrm>
            <a:off x="6400800" y="2137410"/>
            <a:ext cx="4789170" cy="10744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MX" sz="2000" dirty="0"/>
              <a:t>1Co 10:14  Por tanto, amados míos, huid de la idolatría. </a:t>
            </a:r>
          </a:p>
        </p:txBody>
      </p:sp>
      <p:sp>
        <p:nvSpPr>
          <p:cNvPr id="9" name="Rectángulo 8">
            <a:extLst>
              <a:ext uri="{FF2B5EF4-FFF2-40B4-BE49-F238E27FC236}">
                <a16:creationId xmlns:a16="http://schemas.microsoft.com/office/drawing/2014/main" id="{A5BF49C4-9F88-2F21-A25D-394C82B82B54}"/>
              </a:ext>
            </a:extLst>
          </p:cNvPr>
          <p:cNvSpPr/>
          <p:nvPr/>
        </p:nvSpPr>
        <p:spPr>
          <a:xfrm>
            <a:off x="6400800" y="3444250"/>
            <a:ext cx="5078362" cy="121918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MX" dirty="0"/>
              <a:t>1Co 4:15  Porque aunque tengáis innumerables maestros en Cristo, sin embargo no tenéis muchos padres; pues en Cristo Jesús yo os engendré por medio del evangelio. </a:t>
            </a:r>
          </a:p>
        </p:txBody>
      </p:sp>
    </p:spTree>
    <p:extLst>
      <p:ext uri="{BB962C8B-B14F-4D97-AF65-F5344CB8AC3E}">
        <p14:creationId xmlns:p14="http://schemas.microsoft.com/office/powerpoint/2010/main" val="246471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1000"/>
                                        <p:tgtEl>
                                          <p:spTgt spid="8">
                                            <p:txEl>
                                              <p:pRg st="0" end="0"/>
                                            </p:txEl>
                                          </p:spTgt>
                                        </p:tgtEl>
                                      </p:cBhvr>
                                    </p:animEffect>
                                    <p:anim calcmode="lin" valueType="num">
                                      <p:cBhvr>
                                        <p:cTn id="2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1000"/>
                                        <p:tgtEl>
                                          <p:spTgt spid="9">
                                            <p:txEl>
                                              <p:pRg st="0" end="0"/>
                                            </p:txEl>
                                          </p:spTgt>
                                        </p:tgtEl>
                                      </p:cBhvr>
                                    </p:animEffect>
                                    <p:anim calcmode="lin" valueType="num">
                                      <p:cBhvr>
                                        <p:cTn id="2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BDCC0-6990-4E78-199D-2B0423F096A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7CBFBA1-E228-A9B2-7C20-ECBBC27073F5}"/>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FD6E20EE-553D-AAF6-EC88-E9599D60C65C}"/>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47BEC8E9-5005-E646-2C35-C937E94C1B2F}"/>
              </a:ext>
            </a:extLst>
          </p:cNvPr>
          <p:cNvPicPr>
            <a:picLocks noChangeAspect="1"/>
          </p:cNvPicPr>
          <p:nvPr/>
        </p:nvPicPr>
        <p:blipFill>
          <a:blip r:embed="rId2"/>
          <a:stretch>
            <a:fillRect/>
          </a:stretch>
        </p:blipFill>
        <p:spPr>
          <a:xfrm>
            <a:off x="-250723" y="-1"/>
            <a:ext cx="12442723" cy="7064477"/>
          </a:xfrm>
          <a:prstGeom prst="rect">
            <a:avLst/>
          </a:prstGeom>
        </p:spPr>
      </p:pic>
      <p:sp>
        <p:nvSpPr>
          <p:cNvPr id="6" name="CuadroTexto 5">
            <a:extLst>
              <a:ext uri="{FF2B5EF4-FFF2-40B4-BE49-F238E27FC236}">
                <a16:creationId xmlns:a16="http://schemas.microsoft.com/office/drawing/2014/main" id="{99C670E4-416F-AB41-64C4-38F8884A3944}"/>
              </a:ext>
            </a:extLst>
          </p:cNvPr>
          <p:cNvSpPr txBox="1"/>
          <p:nvPr/>
        </p:nvSpPr>
        <p:spPr>
          <a:xfrm>
            <a:off x="838200" y="542939"/>
            <a:ext cx="4979670" cy="428835"/>
          </a:xfrm>
          <a:prstGeom prst="rect">
            <a:avLst/>
          </a:prstGeom>
          <a:noFill/>
        </p:spPr>
        <p:txBody>
          <a:bodyPr wrap="square">
            <a:spAutoFit/>
          </a:bodyPr>
          <a:lstStyle/>
          <a:p>
            <a:pPr marL="450215" indent="-540385" algn="just">
              <a:lnSpc>
                <a:spcPct val="115000"/>
              </a:lnSpc>
              <a:spcAft>
                <a:spcPts val="800"/>
              </a:spcAft>
            </a:pPr>
            <a:r>
              <a:rPr lang="es-MX" sz="1800" b="1" kern="100" dirty="0">
                <a:effectLst/>
                <a:latin typeface="Aptos" panose="020B0004020202020204" pitchFamily="34" charset="0"/>
                <a:ea typeface="Aptos" panose="020B0004020202020204" pitchFamily="34" charset="0"/>
                <a:cs typeface="Times New Roman" panose="02020603050405020304" pitchFamily="18" charset="0"/>
              </a:rPr>
              <a:t>II – </a:t>
            </a:r>
            <a:r>
              <a:rPr lang="es-MX" sz="2000" b="1" kern="100" dirty="0">
                <a:effectLst/>
                <a:latin typeface="Aptos" panose="020B0004020202020204" pitchFamily="34" charset="0"/>
                <a:ea typeface="Aptos" panose="020B0004020202020204" pitchFamily="34" charset="0"/>
                <a:cs typeface="Times New Roman" panose="02020603050405020304" pitchFamily="18" charset="0"/>
              </a:rPr>
              <a:t>CUJANDO ESTAMOS FIRMES </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81CF4DFF-53CE-30E7-D824-6EDA5E9596DC}"/>
              </a:ext>
            </a:extLst>
          </p:cNvPr>
          <p:cNvSpPr txBox="1"/>
          <p:nvPr/>
        </p:nvSpPr>
        <p:spPr>
          <a:xfrm>
            <a:off x="731520" y="1149588"/>
            <a:ext cx="5234940" cy="4893647"/>
          </a:xfrm>
          <a:prstGeom prst="rect">
            <a:avLst/>
          </a:prstGeom>
          <a:noFill/>
        </p:spPr>
        <p:txBody>
          <a:bodyPr wrap="square">
            <a:spAutoFit/>
          </a:bodyPr>
          <a:lstStyle/>
          <a:p>
            <a:pPr marL="342900" indent="-342900" algn="just">
              <a:buFontTx/>
              <a:buChar char="-"/>
            </a:pPr>
            <a:r>
              <a:rPr lang="es-ES" sz="2400" dirty="0">
                <a:effectLst/>
                <a:latin typeface="Aptos" panose="020B0004020202020204" pitchFamily="34" charset="0"/>
                <a:ea typeface="Aptos" panose="020B0004020202020204" pitchFamily="34" charset="0"/>
                <a:cs typeface="Times New Roman" panose="02020603050405020304" pitchFamily="18" charset="0"/>
              </a:rPr>
              <a:t>«Estad firmes, inamovibles». </a:t>
            </a:r>
          </a:p>
          <a:p>
            <a:pPr marL="342900" indent="-342900">
              <a:buFontTx/>
              <a:buChar char="-"/>
            </a:pPr>
            <a:r>
              <a:rPr lang="es-ES" sz="2400" dirty="0">
                <a:effectLst/>
                <a:latin typeface="Aptos" panose="020B0004020202020204" pitchFamily="34" charset="0"/>
                <a:ea typeface="Aptos" panose="020B0004020202020204" pitchFamily="34" charset="0"/>
                <a:cs typeface="Times New Roman" panose="02020603050405020304" pitchFamily="18" charset="0"/>
              </a:rPr>
              <a:t>Pablo felicita a los creyentes por su firmeza y les exhorta a continuar su dedicación al Señor (cf. Col. 1:23).   </a:t>
            </a:r>
            <a:r>
              <a:rPr lang="x-none" sz="2400" dirty="0">
                <a:effectLst/>
                <a:latin typeface="Aptos" panose="020B0004020202020204" pitchFamily="34" charset="0"/>
                <a:ea typeface="Aptos" panose="020B0004020202020204" pitchFamily="34" charset="0"/>
                <a:cs typeface="Times New Roman" panose="02020603050405020304" pitchFamily="18" charset="0"/>
              </a:rPr>
              <a:t>Pero, por supuesto, perseveren en la fe; muéstrense firmes, cimentados en ella; no se desvíen de su esperanza, tengan siempre presente el Evangelio que han oído, que ha sido predicado a toda criatura en este mundo, y del que yo, Pablo, he llegado a ser encargado</a:t>
            </a:r>
            <a:r>
              <a:rPr lang="x-none" sz="2000" dirty="0">
                <a:effectLst/>
                <a:latin typeface="Aptos" panose="020B0004020202020204" pitchFamily="34" charset="0"/>
                <a:ea typeface="Aptos" panose="020B0004020202020204" pitchFamily="34" charset="0"/>
                <a:cs typeface="Times New Roman" panose="02020603050405020304" pitchFamily="18" charset="0"/>
              </a:rPr>
              <a:t>. </a:t>
            </a:r>
            <a:endParaRPr lang="es-ES" sz="2400" dirty="0"/>
          </a:p>
        </p:txBody>
      </p:sp>
      <p:sp>
        <p:nvSpPr>
          <p:cNvPr id="9" name="Rectángulo: esquinas redondeadas 8">
            <a:extLst>
              <a:ext uri="{FF2B5EF4-FFF2-40B4-BE49-F238E27FC236}">
                <a16:creationId xmlns:a16="http://schemas.microsoft.com/office/drawing/2014/main" id="{8EC50512-B403-557F-3D0A-CACE9CF22473}"/>
              </a:ext>
            </a:extLst>
          </p:cNvPr>
          <p:cNvSpPr/>
          <p:nvPr/>
        </p:nvSpPr>
        <p:spPr>
          <a:xfrm>
            <a:off x="6332220" y="542939"/>
            <a:ext cx="5128260" cy="270318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rtl="0"/>
            <a:r>
              <a:rPr lang="es-MX" sz="2000" b="0" i="0" u="none" strike="noStrike" baseline="0" dirty="0">
                <a:solidFill>
                  <a:schemeClr val="tx1"/>
                </a:solidFill>
                <a:latin typeface="Verdana" panose="020B0604030504040204" pitchFamily="34" charset="0"/>
              </a:rPr>
              <a:t>Col 1:23  si en verdad permanecéis en la fe bien cimentados y constantes, sin moveros de la esperanza del evangelio que habéis oído, que fue proclamado a toda la creación debajo del cielo, y del cual yo, Pablo, fui hecho ministro. </a:t>
            </a:r>
          </a:p>
        </p:txBody>
      </p:sp>
      <p:sp>
        <p:nvSpPr>
          <p:cNvPr id="11" name="CuadroTexto 10">
            <a:extLst>
              <a:ext uri="{FF2B5EF4-FFF2-40B4-BE49-F238E27FC236}">
                <a16:creationId xmlns:a16="http://schemas.microsoft.com/office/drawing/2014/main" id="{5F9F7D20-92D2-C5E5-8322-753CCF6C522F}"/>
              </a:ext>
            </a:extLst>
          </p:cNvPr>
          <p:cNvSpPr txBox="1"/>
          <p:nvPr/>
        </p:nvSpPr>
        <p:spPr>
          <a:xfrm>
            <a:off x="6332220" y="3596411"/>
            <a:ext cx="5021580" cy="1490664"/>
          </a:xfrm>
          <a:prstGeom prst="rect">
            <a:avLst/>
          </a:prstGeom>
          <a:noFill/>
        </p:spPr>
        <p:txBody>
          <a:bodyPr wrap="square">
            <a:spAutoFit/>
          </a:bodyPr>
          <a:lstStyle/>
          <a:p>
            <a:pPr algn="just">
              <a:lnSpc>
                <a:spcPct val="115000"/>
              </a:lnSpc>
              <a:spcAft>
                <a:spcPts val="800"/>
              </a:spcAf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En medio de la embestida de las diversas enseñanzas de la cultura pagana, los insta a permanecer firmes en el Señor y a que no vacilen. </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185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1000"/>
                                        <p:tgtEl>
                                          <p:spTgt spid="9">
                                            <p:txEl>
                                              <p:pRg st="0" end="0"/>
                                            </p:txEl>
                                          </p:spTgt>
                                        </p:tgtEl>
                                      </p:cBhvr>
                                    </p:animEffect>
                                    <p:anim calcmode="lin" valueType="num">
                                      <p:cBhvr>
                                        <p:cTn id="2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fade">
                                      <p:cBhvr>
                                        <p:cTn id="35" dur="1000"/>
                                        <p:tgtEl>
                                          <p:spTgt spid="11">
                                            <p:txEl>
                                              <p:pRg st="0" end="0"/>
                                            </p:txEl>
                                          </p:spTgt>
                                        </p:tgtEl>
                                      </p:cBhvr>
                                    </p:animEffect>
                                    <p:anim calcmode="lin" valueType="num">
                                      <p:cBhvr>
                                        <p:cTn id="36"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627E9-EA79-956A-E621-464ADB728E4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F017C15-822E-ADF0-C7AB-2CBAD452464E}"/>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7103208-8F13-AEEB-6CC6-E607636A466C}"/>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C8B84996-7841-7D4D-6C49-E7FD8F9AF2AE}"/>
              </a:ext>
            </a:extLst>
          </p:cNvPr>
          <p:cNvPicPr>
            <a:picLocks noChangeAspect="1"/>
          </p:cNvPicPr>
          <p:nvPr/>
        </p:nvPicPr>
        <p:blipFill>
          <a:blip r:embed="rId2"/>
          <a:stretch>
            <a:fillRect/>
          </a:stretch>
        </p:blipFill>
        <p:spPr>
          <a:xfrm>
            <a:off x="-250723" y="-1"/>
            <a:ext cx="12442723" cy="7064477"/>
          </a:xfrm>
          <a:prstGeom prst="rect">
            <a:avLst/>
          </a:prstGeom>
        </p:spPr>
      </p:pic>
      <p:sp>
        <p:nvSpPr>
          <p:cNvPr id="6" name="CuadroTexto 5">
            <a:extLst>
              <a:ext uri="{FF2B5EF4-FFF2-40B4-BE49-F238E27FC236}">
                <a16:creationId xmlns:a16="http://schemas.microsoft.com/office/drawing/2014/main" id="{8F1469CC-D619-C927-D070-C6831C422EBD}"/>
              </a:ext>
            </a:extLst>
          </p:cNvPr>
          <p:cNvSpPr txBox="1"/>
          <p:nvPr/>
        </p:nvSpPr>
        <p:spPr>
          <a:xfrm>
            <a:off x="563725" y="681037"/>
            <a:ext cx="5232082" cy="5030095"/>
          </a:xfrm>
          <a:prstGeom prst="rect">
            <a:avLst/>
          </a:prstGeom>
          <a:noFill/>
        </p:spPr>
        <p:txBody>
          <a:bodyPr wrap="square">
            <a:spAutoFit/>
          </a:bodyPr>
          <a:lstStyle/>
          <a:p>
            <a:pPr marL="180340" indent="-180340" algn="just">
              <a:lnSpc>
                <a:spcPct val="115000"/>
              </a:lnSpc>
              <a:buNone/>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C - </a:t>
            </a:r>
            <a:r>
              <a:rPr lang="es-ES" sz="2000" kern="100" dirty="0">
                <a:effectLst/>
                <a:latin typeface="Aptos" panose="020B0004020202020204" pitchFamily="34" charset="0"/>
                <a:ea typeface="Aptos" panose="020B0004020202020204" pitchFamily="34" charset="0"/>
                <a:cs typeface="Times New Roman" panose="02020603050405020304" pitchFamily="18" charset="0"/>
              </a:rPr>
              <a:t>Les dice que sean inamovibles. Esta última palabra es un compuesto que indica la inhabilidad para moverse de su anclaje espiritual. Pablo no se refiere a mantener el </a:t>
            </a:r>
            <a:r>
              <a:rPr lang="es-ES" sz="2000" i="1" kern="100" dirty="0">
                <a:effectLst/>
                <a:latin typeface="Aptos" panose="020B0004020202020204" pitchFamily="34" charset="0"/>
                <a:ea typeface="Aptos" panose="020B0004020202020204" pitchFamily="34" charset="0"/>
                <a:cs typeface="Times New Roman" panose="02020603050405020304" pitchFamily="18" charset="0"/>
              </a:rPr>
              <a:t>statu quo </a:t>
            </a:r>
            <a:r>
              <a:rPr lang="es-ES" sz="2000" kern="100" dirty="0">
                <a:effectLst/>
                <a:latin typeface="Aptos" panose="020B0004020202020204" pitchFamily="34" charset="0"/>
                <a:ea typeface="Aptos" panose="020B0004020202020204" pitchFamily="34" charset="0"/>
                <a:cs typeface="Times New Roman" panose="02020603050405020304" pitchFamily="18" charset="0"/>
              </a:rPr>
              <a:t>en la iglesia. Lo que quiere es que la gente crezca en su amor por el Señor y que comuniquen esto en sus obras.</a:t>
            </a:r>
          </a:p>
          <a:p>
            <a:pPr marL="180340" indent="-180340" algn="just">
              <a:lnSpc>
                <a:spcPct val="115000"/>
              </a:lnSpc>
              <a:spcAft>
                <a:spcPts val="800"/>
              </a:spcAf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D – </a:t>
            </a:r>
            <a:r>
              <a:rPr lang="es-ES" sz="2000" kern="100" dirty="0">
                <a:effectLst/>
                <a:latin typeface="Aptos" panose="020B0004020202020204" pitchFamily="34" charset="0"/>
                <a:ea typeface="Aptos" panose="020B0004020202020204" pitchFamily="34" charset="0"/>
                <a:cs typeface="Times New Roman" panose="02020603050405020304" pitchFamily="18" charset="0"/>
              </a:rPr>
              <a:t>Para  comunicar la idea de constancia en forma enfática, añade la palabra </a:t>
            </a:r>
            <a:r>
              <a:rPr lang="es-ES" sz="2000" i="1" kern="100" dirty="0">
                <a:effectLst/>
                <a:latin typeface="Aptos" panose="020B0004020202020204" pitchFamily="34" charset="0"/>
                <a:ea typeface="Aptos" panose="020B0004020202020204" pitchFamily="34" charset="0"/>
                <a:cs typeface="Times New Roman" panose="02020603050405020304" pitchFamily="18" charset="0"/>
              </a:rPr>
              <a:t>siempre</a:t>
            </a:r>
            <a:r>
              <a:rPr lang="es-ES" sz="2000" kern="100" dirty="0">
                <a:effectLst/>
                <a:latin typeface="Aptos" panose="020B0004020202020204" pitchFamily="34" charset="0"/>
                <a:ea typeface="Aptos" panose="020B0004020202020204" pitchFamily="34" charset="0"/>
                <a:cs typeface="Times New Roman" panose="02020603050405020304" pitchFamily="18" charset="0"/>
              </a:rPr>
              <a:t>, la que por énfasis en el original está colocada al final de la oración. ¿Cuál es la obra del Señor? La obra tiene que ver con predicar y enseñar el evangelio de Cristo   es netamente espiritual.</a:t>
            </a:r>
          </a:p>
        </p:txBody>
      </p:sp>
      <p:sp>
        <p:nvSpPr>
          <p:cNvPr id="8" name="CuadroTexto 7">
            <a:extLst>
              <a:ext uri="{FF2B5EF4-FFF2-40B4-BE49-F238E27FC236}">
                <a16:creationId xmlns:a16="http://schemas.microsoft.com/office/drawing/2014/main" id="{BC632017-353B-4A26-8B8B-EF0D4A508EEC}"/>
              </a:ext>
            </a:extLst>
          </p:cNvPr>
          <p:cNvSpPr txBox="1"/>
          <p:nvPr/>
        </p:nvSpPr>
        <p:spPr>
          <a:xfrm>
            <a:off x="6396195" y="597185"/>
            <a:ext cx="4625163" cy="681853"/>
          </a:xfrm>
          <a:prstGeom prst="rect">
            <a:avLst/>
          </a:prstGeom>
          <a:noFill/>
        </p:spPr>
        <p:txBody>
          <a:bodyPr wrap="square">
            <a:spAutoFit/>
          </a:bodyPr>
          <a:lstStyle/>
          <a:p>
            <a:pPr marL="450215" indent="-540385" algn="just">
              <a:lnSpc>
                <a:spcPct val="115000"/>
              </a:lnSpc>
              <a:buNone/>
            </a:pPr>
            <a:r>
              <a:rPr lang="es-MX" sz="2000" b="1" kern="100" dirty="0">
                <a:effectLst/>
                <a:latin typeface="Aptos" panose="020B0004020202020204" pitchFamily="34" charset="0"/>
                <a:ea typeface="Aptos" panose="020B0004020202020204" pitchFamily="34" charset="0"/>
                <a:cs typeface="Times New Roman" panose="02020603050405020304" pitchFamily="18" charset="0"/>
              </a:rPr>
              <a:t>III -CUANDO ESTAMOS CONSTANTES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lgn="just">
              <a:lnSpc>
                <a:spcPct val="115000"/>
              </a:lnSpc>
              <a:spcAft>
                <a:spcPts val="800"/>
              </a:spcAft>
            </a:pPr>
            <a:r>
              <a:rPr lang="es-MX" sz="1400"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A350A9A4-3C3B-F72C-7BC4-FC2067A85A82}"/>
              </a:ext>
            </a:extLst>
          </p:cNvPr>
          <p:cNvSpPr txBox="1"/>
          <p:nvPr/>
        </p:nvSpPr>
        <p:spPr>
          <a:xfrm>
            <a:off x="6396195" y="1279038"/>
            <a:ext cx="5055070" cy="3044488"/>
          </a:xfrm>
          <a:prstGeom prst="rect">
            <a:avLst/>
          </a:prstGeom>
          <a:noFill/>
        </p:spPr>
        <p:txBody>
          <a:bodyPr wrap="square">
            <a:spAutoFit/>
          </a:bodyPr>
          <a:lstStyle/>
          <a:p>
            <a:pPr marL="450215" indent="-450215" algn="just">
              <a:lnSpc>
                <a:spcPct val="115000"/>
              </a:lnSpc>
              <a:buNone/>
            </a:pPr>
            <a:r>
              <a:rPr lang="es-MX" sz="2400" b="1" kern="100" dirty="0">
                <a:effectLst/>
                <a:latin typeface="Aptos" panose="020B0004020202020204" pitchFamily="34" charset="0"/>
                <a:ea typeface="Aptos" panose="020B0004020202020204" pitchFamily="34" charset="0"/>
                <a:cs typeface="Times New Roman" panose="02020603050405020304" pitchFamily="18" charset="0"/>
              </a:rPr>
              <a:t>A</a:t>
            </a:r>
            <a:r>
              <a:rPr lang="es-MX" sz="2400" kern="100" dirty="0">
                <a:effectLst/>
                <a:latin typeface="Aptos" panose="020B0004020202020204" pitchFamily="34" charset="0"/>
                <a:ea typeface="Aptos" panose="020B0004020202020204" pitchFamily="34" charset="0"/>
                <a:cs typeface="Times New Roman" panose="02020603050405020304" pitchFamily="18" charset="0"/>
              </a:rPr>
              <a:t> </a:t>
            </a:r>
            <a:r>
              <a:rPr lang="es-MX" sz="2400" kern="100" dirty="0">
                <a:effectLst/>
                <a:ea typeface="Aptos" panose="020B0004020202020204" pitchFamily="34" charset="0"/>
                <a:cs typeface="Times New Roman" panose="02020603050405020304" pitchFamily="18" charset="0"/>
              </a:rPr>
              <a:t>- </a:t>
            </a:r>
            <a:r>
              <a:rPr lang="es-ES" sz="2400" kern="100" dirty="0">
                <a:effectLst/>
                <a:ea typeface="Aptos" panose="020B0004020202020204" pitchFamily="34" charset="0"/>
                <a:cs typeface="Times New Roman" panose="02020603050405020304" pitchFamily="18" charset="0"/>
              </a:rPr>
              <a:t>«Siempre abundando en la obra del Señor». Después de decirles a sus lectores que  deben ser inamovibles, Pablo los anima a sobresalir en la obra </a:t>
            </a:r>
            <a:endParaRPr lang="es-ES" sz="2000" kern="100" dirty="0">
              <a:effectLst/>
              <a:ea typeface="Aptos" panose="020B0004020202020204" pitchFamily="34" charset="0"/>
              <a:cs typeface="Times New Roman" panose="02020603050405020304" pitchFamily="18" charset="0"/>
            </a:endParaRPr>
          </a:p>
          <a:p>
            <a:pPr marL="450215" indent="-450215" algn="just">
              <a:lnSpc>
                <a:spcPct val="115000"/>
              </a:lnSpc>
              <a:buNone/>
            </a:pPr>
            <a:r>
              <a:rPr lang="es-MX" sz="2400" b="1" kern="100" dirty="0">
                <a:effectLst/>
                <a:ea typeface="Aptos" panose="020B0004020202020204" pitchFamily="34" charset="0"/>
                <a:cs typeface="Times New Roman" panose="02020603050405020304" pitchFamily="18" charset="0"/>
              </a:rPr>
              <a:t>B</a:t>
            </a:r>
            <a:r>
              <a:rPr lang="es-MX" sz="2400" kern="100" dirty="0">
                <a:effectLst/>
                <a:ea typeface="Aptos" panose="020B0004020202020204" pitchFamily="34" charset="0"/>
                <a:cs typeface="Times New Roman" panose="02020603050405020304" pitchFamily="18" charset="0"/>
              </a:rPr>
              <a:t> - No debemos dejarnos mover en nuestra vida de cristianos</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5917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fade">
                                      <p:cBhvr>
                                        <p:cTn id="28" dur="1000"/>
                                        <p:tgtEl>
                                          <p:spTgt spid="10">
                                            <p:txEl>
                                              <p:pRg st="0" end="0"/>
                                            </p:txEl>
                                          </p:spTgt>
                                        </p:tgtEl>
                                      </p:cBhvr>
                                    </p:animEffect>
                                    <p:anim calcmode="lin" valueType="num">
                                      <p:cBhvr>
                                        <p:cTn id="2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Effect transition="in" filter="fade">
                                      <p:cBhvr>
                                        <p:cTn id="35" dur="1000"/>
                                        <p:tgtEl>
                                          <p:spTgt spid="10">
                                            <p:txEl>
                                              <p:pRg st="1" end="1"/>
                                            </p:txEl>
                                          </p:spTgt>
                                        </p:tgtEl>
                                      </p:cBhvr>
                                    </p:animEffect>
                                    <p:anim calcmode="lin" valueType="num">
                                      <p:cBhvr>
                                        <p:cTn id="36"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53580-47AD-603E-A2AE-9138DACD27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6F42019-E77B-124D-D903-C223A03B49B3}"/>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615CE43-CE6A-D018-B128-7A92C83A6354}"/>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8B07A469-7846-9353-5330-B59DA3333CBC}"/>
              </a:ext>
            </a:extLst>
          </p:cNvPr>
          <p:cNvPicPr>
            <a:picLocks noChangeAspect="1"/>
          </p:cNvPicPr>
          <p:nvPr/>
        </p:nvPicPr>
        <p:blipFill>
          <a:blip r:embed="rId2"/>
          <a:stretch>
            <a:fillRect/>
          </a:stretch>
        </p:blipFill>
        <p:spPr>
          <a:xfrm>
            <a:off x="-250723" y="-1"/>
            <a:ext cx="12442723" cy="7064477"/>
          </a:xfrm>
          <a:prstGeom prst="rect">
            <a:avLst/>
          </a:prstGeom>
        </p:spPr>
      </p:pic>
      <p:sp>
        <p:nvSpPr>
          <p:cNvPr id="6" name="CuadroTexto 5">
            <a:extLst>
              <a:ext uri="{FF2B5EF4-FFF2-40B4-BE49-F238E27FC236}">
                <a16:creationId xmlns:a16="http://schemas.microsoft.com/office/drawing/2014/main" id="{61F41BB6-E311-3ECA-B55C-BBB10A91AE2E}"/>
              </a:ext>
            </a:extLst>
          </p:cNvPr>
          <p:cNvSpPr txBox="1"/>
          <p:nvPr/>
        </p:nvSpPr>
        <p:spPr>
          <a:xfrm>
            <a:off x="754912" y="425745"/>
            <a:ext cx="5341088" cy="4248984"/>
          </a:xfrm>
          <a:prstGeom prst="rect">
            <a:avLst/>
          </a:prstGeom>
          <a:noFill/>
        </p:spPr>
        <p:txBody>
          <a:bodyPr wrap="square">
            <a:spAutoFit/>
          </a:bodyPr>
          <a:lstStyle/>
          <a:p>
            <a:pPr marL="450215" indent="-450215" algn="just">
              <a:lnSpc>
                <a:spcPct val="115000"/>
              </a:lnSpc>
              <a:buNone/>
            </a:pPr>
            <a:endParaRPr lang="es-ES" sz="1600" kern="100" dirty="0">
              <a:effectLst/>
              <a:ea typeface="Aptos" panose="020B0004020202020204" pitchFamily="34" charset="0"/>
              <a:cs typeface="Times New Roman" panose="02020603050405020304" pitchFamily="18" charset="0"/>
            </a:endParaRPr>
          </a:p>
          <a:p>
            <a:pPr marL="450215" indent="-450215" algn="just">
              <a:lnSpc>
                <a:spcPct val="115000"/>
              </a:lnSpc>
              <a:buNone/>
            </a:pPr>
            <a:r>
              <a:rPr lang="es-MX" sz="2000" b="1" kern="100" dirty="0">
                <a:effectLst/>
                <a:ea typeface="Aptos" panose="020B0004020202020204" pitchFamily="34" charset="0"/>
                <a:cs typeface="Times New Roman" panose="02020603050405020304" pitchFamily="18" charset="0"/>
              </a:rPr>
              <a:t>C</a:t>
            </a:r>
            <a:r>
              <a:rPr lang="es-MX" sz="2000" kern="100" dirty="0">
                <a:effectLst/>
                <a:ea typeface="Aptos" panose="020B0004020202020204" pitchFamily="34" charset="0"/>
                <a:cs typeface="Times New Roman" panose="02020603050405020304" pitchFamily="18" charset="0"/>
              </a:rPr>
              <a:t>- No dejemos con mover en nuestra vida en Cristo </a:t>
            </a:r>
            <a:endParaRPr lang="es-ES" sz="2000" kern="100" dirty="0">
              <a:effectLst/>
              <a:ea typeface="Aptos" panose="020B0004020202020204" pitchFamily="34" charset="0"/>
              <a:cs typeface="Times New Roman" panose="02020603050405020304" pitchFamily="18" charset="0"/>
            </a:endParaRPr>
          </a:p>
          <a:p>
            <a:pPr marL="450215" indent="-450215" algn="just">
              <a:lnSpc>
                <a:spcPct val="115000"/>
              </a:lnSpc>
              <a:buNone/>
            </a:pPr>
            <a:r>
              <a:rPr lang="es-MX" sz="2000" b="1" kern="100" dirty="0">
                <a:effectLst/>
                <a:ea typeface="Aptos" panose="020B0004020202020204" pitchFamily="34" charset="0"/>
                <a:cs typeface="Times New Roman" panose="02020603050405020304" pitchFamily="18" charset="0"/>
              </a:rPr>
              <a:t>D</a:t>
            </a:r>
            <a:r>
              <a:rPr lang="es-MX" sz="2000" kern="100" dirty="0">
                <a:effectLst/>
                <a:ea typeface="Aptos" panose="020B0004020202020204" pitchFamily="34" charset="0"/>
                <a:cs typeface="Times New Roman" panose="02020603050405020304" pitchFamily="18" charset="0"/>
              </a:rPr>
              <a:t> -La mejor  repuesta a las dudad es la actividad </a:t>
            </a:r>
            <a:endParaRPr lang="es-ES" sz="2000" kern="100" dirty="0">
              <a:effectLst/>
              <a:ea typeface="Aptos" panose="020B0004020202020204" pitchFamily="34" charset="0"/>
              <a:cs typeface="Times New Roman" panose="02020603050405020304" pitchFamily="18" charset="0"/>
            </a:endParaRPr>
          </a:p>
          <a:p>
            <a:pPr marL="450215" indent="-450215" algn="just">
              <a:lnSpc>
                <a:spcPct val="115000"/>
              </a:lnSpc>
              <a:buNone/>
            </a:pPr>
            <a:r>
              <a:rPr lang="es-MX" sz="2000" b="1" kern="100" dirty="0">
                <a:effectLst/>
                <a:ea typeface="Aptos" panose="020B0004020202020204" pitchFamily="34" charset="0"/>
                <a:cs typeface="Times New Roman" panose="02020603050405020304" pitchFamily="18" charset="0"/>
              </a:rPr>
              <a:t>E -</a:t>
            </a:r>
            <a:r>
              <a:rPr lang="es-ES" sz="2000" kern="0" dirty="0">
                <a:effectLst/>
                <a:ea typeface="Aptos" panose="020B0004020202020204" pitchFamily="34" charset="0"/>
                <a:cs typeface="Times New Roman" panose="02020603050405020304" pitchFamily="18" charset="0"/>
              </a:rPr>
              <a:t> El cristiano devoto abunda en la obra que el Señor le ha enseñado en su palabra. Véase 2 Pedro 3:18; Gálatas 6:9; Filipenses 2:13.</a:t>
            </a:r>
            <a:endParaRPr lang="es-ES" sz="2000" kern="100" dirty="0">
              <a:effectLst/>
              <a:ea typeface="Aptos" panose="020B0004020202020204" pitchFamily="34" charset="0"/>
              <a:cs typeface="Times New Roman" panose="02020603050405020304" pitchFamily="18" charset="0"/>
            </a:endParaRPr>
          </a:p>
          <a:p>
            <a:pPr marL="180340" indent="-180340" algn="just">
              <a:lnSpc>
                <a:spcPct val="115000"/>
              </a:lnSpc>
              <a:spcAft>
                <a:spcPts val="800"/>
              </a:spcAft>
            </a:pPr>
            <a:r>
              <a:rPr lang="es-ES" sz="2000" b="1" kern="0" dirty="0">
                <a:effectLst/>
                <a:ea typeface="Aptos" panose="020B0004020202020204" pitchFamily="34" charset="0"/>
                <a:cs typeface="Times New Roman" panose="02020603050405020304" pitchFamily="18" charset="0"/>
              </a:rPr>
              <a:t>F</a:t>
            </a:r>
            <a:r>
              <a:rPr lang="es-ES" sz="2000" kern="0" dirty="0">
                <a:effectLst/>
                <a:ea typeface="Aptos" panose="020B0004020202020204" pitchFamily="34" charset="0"/>
                <a:cs typeface="Times New Roman" panose="02020603050405020304" pitchFamily="18" charset="0"/>
              </a:rPr>
              <a:t>- La razón por que trabajar así es que lo que se hace como cristiano (“en el Señor”, o conforme a su voluntad) no puede resultar vano.</a:t>
            </a:r>
            <a:endParaRPr lang="es-ES" sz="2000" dirty="0"/>
          </a:p>
        </p:txBody>
      </p:sp>
      <p:sp>
        <p:nvSpPr>
          <p:cNvPr id="7" name="Rectángulo: esquinas redondeadas 6">
            <a:extLst>
              <a:ext uri="{FF2B5EF4-FFF2-40B4-BE49-F238E27FC236}">
                <a16:creationId xmlns:a16="http://schemas.microsoft.com/office/drawing/2014/main" id="{FF9EC365-CBF2-FBFF-0BCC-B5CC6C722477}"/>
              </a:ext>
            </a:extLst>
          </p:cNvPr>
          <p:cNvSpPr/>
          <p:nvPr/>
        </p:nvSpPr>
        <p:spPr>
          <a:xfrm>
            <a:off x="6539023" y="510363"/>
            <a:ext cx="4814777" cy="1545451"/>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R="0" algn="just" rtl="0"/>
            <a:r>
              <a:rPr lang="es-MX" sz="1800" b="1" i="0" u="none" strike="noStrike" baseline="0" dirty="0">
                <a:solidFill>
                  <a:schemeClr val="tx1"/>
                </a:solidFill>
                <a:latin typeface="Verdana" panose="020B0604030504040204" pitchFamily="34" charset="0"/>
              </a:rPr>
              <a:t>2Pe 3:18</a:t>
            </a:r>
            <a:r>
              <a:rPr lang="es-MX" sz="1800" b="0" i="0" u="none" strike="noStrike" baseline="0" dirty="0">
                <a:solidFill>
                  <a:schemeClr val="tx1"/>
                </a:solidFill>
                <a:latin typeface="Verdana" panose="020B0604030504040204" pitchFamily="34" charset="0"/>
              </a:rPr>
              <a:t>  antes bien, creced en la gracia y el conocimiento de nuestro Señor y Salvador Jesucristo. A El sea la gloria ahora y hasta el día de la eternidad. Amén. </a:t>
            </a:r>
          </a:p>
          <a:p>
            <a:pPr marR="0" algn="l" rtl="0"/>
            <a:endParaRPr lang="es-ES" sz="1800" b="0" i="0" u="none" strike="noStrike" baseline="0" dirty="0">
              <a:latin typeface="Verdana" panose="020B0604030504040204" pitchFamily="34" charset="0"/>
            </a:endParaRPr>
          </a:p>
        </p:txBody>
      </p:sp>
      <p:sp>
        <p:nvSpPr>
          <p:cNvPr id="8" name="Rectángulo 7">
            <a:extLst>
              <a:ext uri="{FF2B5EF4-FFF2-40B4-BE49-F238E27FC236}">
                <a16:creationId xmlns:a16="http://schemas.microsoft.com/office/drawing/2014/main" id="{F5214B12-46DD-1861-D558-B63D5C7AAA48}"/>
              </a:ext>
            </a:extLst>
          </p:cNvPr>
          <p:cNvSpPr/>
          <p:nvPr/>
        </p:nvSpPr>
        <p:spPr>
          <a:xfrm>
            <a:off x="6560289" y="1935126"/>
            <a:ext cx="4814778" cy="149387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R="0" algn="l" rtl="0"/>
            <a:r>
              <a:rPr lang="es-MX" sz="2000" b="0" i="0" u="none" strike="noStrike" baseline="0" dirty="0" err="1">
                <a:solidFill>
                  <a:schemeClr val="tx1"/>
                </a:solidFill>
                <a:latin typeface="Verdana" panose="020B0604030504040204" pitchFamily="34" charset="0"/>
              </a:rPr>
              <a:t>Gál</a:t>
            </a:r>
            <a:r>
              <a:rPr lang="es-MX" sz="2000" b="0" i="0" u="none" strike="noStrike" baseline="0" dirty="0">
                <a:solidFill>
                  <a:schemeClr val="tx1"/>
                </a:solidFill>
                <a:latin typeface="Verdana" panose="020B0604030504040204" pitchFamily="34" charset="0"/>
              </a:rPr>
              <a:t> 6:9  Y no nos cansemos de hacer el bien, pues a su tiempo, si no nos cansamos, segaremos. </a:t>
            </a:r>
          </a:p>
        </p:txBody>
      </p:sp>
      <p:sp>
        <p:nvSpPr>
          <p:cNvPr id="9" name="Rectángulo 8">
            <a:extLst>
              <a:ext uri="{FF2B5EF4-FFF2-40B4-BE49-F238E27FC236}">
                <a16:creationId xmlns:a16="http://schemas.microsoft.com/office/drawing/2014/main" id="{0C5DDC19-B356-B5A6-EB7E-29F2B5F77B84}"/>
              </a:ext>
            </a:extLst>
          </p:cNvPr>
          <p:cNvSpPr/>
          <p:nvPr/>
        </p:nvSpPr>
        <p:spPr>
          <a:xfrm>
            <a:off x="6560289" y="3327992"/>
            <a:ext cx="4983124" cy="115034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MX" b="1" dirty="0" err="1"/>
              <a:t>Flp</a:t>
            </a:r>
            <a:r>
              <a:rPr lang="es-MX" b="1" dirty="0"/>
              <a:t> 3:13  </a:t>
            </a:r>
            <a:r>
              <a:rPr lang="es-MX" dirty="0"/>
              <a:t>Hermanos, yo mismo no considero haberlo ya alcanzado; pero una cosa hago: olvidando lo que queda atrás y extendiéndome a lo que está delante, </a:t>
            </a:r>
          </a:p>
        </p:txBody>
      </p:sp>
    </p:spTree>
    <p:extLst>
      <p:ext uri="{BB962C8B-B14F-4D97-AF65-F5344CB8AC3E}">
        <p14:creationId xmlns:p14="http://schemas.microsoft.com/office/powerpoint/2010/main" val="205052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1000"/>
                                        <p:tgtEl>
                                          <p:spTgt spid="7">
                                            <p:txEl>
                                              <p:pRg st="0" end="0"/>
                                            </p:txEl>
                                          </p:spTgt>
                                        </p:tgtEl>
                                      </p:cBhvr>
                                    </p:animEffect>
                                    <p:anim calcmode="lin" valueType="num">
                                      <p:cBhvr>
                                        <p:cTn id="2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fade">
                                      <p:cBhvr>
                                        <p:cTn id="28" dur="1000"/>
                                        <p:tgtEl>
                                          <p:spTgt spid="8">
                                            <p:txEl>
                                              <p:pRg st="0" end="0"/>
                                            </p:txEl>
                                          </p:spTgt>
                                        </p:tgtEl>
                                      </p:cBhvr>
                                    </p:animEffect>
                                    <p:anim calcmode="lin" valueType="num">
                                      <p:cBhvr>
                                        <p:cTn id="2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fade">
                                      <p:cBhvr>
                                        <p:cTn id="42" dur="1000"/>
                                        <p:tgtEl>
                                          <p:spTgt spid="6">
                                            <p:txEl>
                                              <p:pRg st="3" end="3"/>
                                            </p:txEl>
                                          </p:spTgt>
                                        </p:tgtEl>
                                      </p:cBhvr>
                                    </p:animEffect>
                                    <p:anim calcmode="lin" valueType="num">
                                      <p:cBhvr>
                                        <p:cTn id="4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animEffect transition="in" filter="fade">
                                      <p:cBhvr>
                                        <p:cTn id="49" dur="1000"/>
                                        <p:tgtEl>
                                          <p:spTgt spid="6">
                                            <p:txEl>
                                              <p:pRg st="4" end="4"/>
                                            </p:txEl>
                                          </p:spTgt>
                                        </p:tgtEl>
                                      </p:cBhvr>
                                    </p:animEffect>
                                    <p:anim calcmode="lin" valueType="num">
                                      <p:cBhvr>
                                        <p:cTn id="5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4A243-6FCB-D6D4-5E00-8DB4D643A2E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ECFF479-4CE0-0FF8-AFBA-B288B29668C8}"/>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1BAC72E-0F09-4BC1-04E2-7B41B4F1A25B}"/>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52A63C8C-028D-F8F4-29D5-BB99654936CF}"/>
              </a:ext>
            </a:extLst>
          </p:cNvPr>
          <p:cNvPicPr>
            <a:picLocks noChangeAspect="1"/>
          </p:cNvPicPr>
          <p:nvPr/>
        </p:nvPicPr>
        <p:blipFill>
          <a:blip r:embed="rId2"/>
          <a:stretch>
            <a:fillRect/>
          </a:stretch>
        </p:blipFill>
        <p:spPr>
          <a:xfrm>
            <a:off x="-250723" y="106325"/>
            <a:ext cx="12442723" cy="7064477"/>
          </a:xfrm>
          <a:prstGeom prst="rect">
            <a:avLst/>
          </a:prstGeom>
        </p:spPr>
      </p:pic>
      <p:sp>
        <p:nvSpPr>
          <p:cNvPr id="6" name="CuadroTexto 5">
            <a:extLst>
              <a:ext uri="{FF2B5EF4-FFF2-40B4-BE49-F238E27FC236}">
                <a16:creationId xmlns:a16="http://schemas.microsoft.com/office/drawing/2014/main" id="{D40B98A9-96FA-BB77-4472-619F6162A223}"/>
              </a:ext>
            </a:extLst>
          </p:cNvPr>
          <p:cNvSpPr txBox="1"/>
          <p:nvPr/>
        </p:nvSpPr>
        <p:spPr>
          <a:xfrm>
            <a:off x="838200" y="365125"/>
            <a:ext cx="5052237" cy="5589992"/>
          </a:xfrm>
          <a:prstGeom prst="rect">
            <a:avLst/>
          </a:prstGeom>
          <a:noFill/>
        </p:spPr>
        <p:txBody>
          <a:bodyPr wrap="square">
            <a:spAutoFit/>
          </a:bodyPr>
          <a:lstStyle/>
          <a:p>
            <a:pPr marL="180340" indent="-180340" algn="just">
              <a:lnSpc>
                <a:spcPct val="115000"/>
              </a:lnSpc>
              <a:buNone/>
            </a:pPr>
            <a:r>
              <a:rPr lang="es-ES" sz="2400" b="1" kern="0" dirty="0">
                <a:effectLst/>
                <a:latin typeface="Aptos" panose="020B0004020202020204" pitchFamily="34" charset="0"/>
                <a:ea typeface="Aptos" panose="020B0004020202020204" pitchFamily="34" charset="0"/>
                <a:cs typeface="Times New Roman" panose="02020603050405020304" pitchFamily="18" charset="0"/>
              </a:rPr>
              <a:t>G -</a:t>
            </a:r>
            <a:r>
              <a:rPr lang="es-ES" sz="2400" kern="0" dirty="0">
                <a:effectLst/>
                <a:latin typeface="Times New Roman" panose="02020603050405020304" pitchFamily="18" charset="0"/>
                <a:ea typeface="Aptos" panose="020B0004020202020204" pitchFamily="34" charset="0"/>
                <a:cs typeface="Times New Roman" panose="02020603050405020304" pitchFamily="18" charset="0"/>
              </a:rPr>
              <a:t> Si El no hubiera resucitado de los muertos, el trabajo del cristiano no tendría tal seguridad de éxito.</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70510" indent="-270510" algn="just">
              <a:lnSpc>
                <a:spcPct val="115000"/>
              </a:lnSpc>
              <a:spcAft>
                <a:spcPts val="800"/>
              </a:spcAft>
            </a:pPr>
            <a:r>
              <a:rPr lang="es-ES" sz="2400" b="1" kern="0" dirty="0">
                <a:effectLst/>
                <a:latin typeface="Aptos" panose="020B0004020202020204" pitchFamily="34" charset="0"/>
                <a:ea typeface="Aptos" panose="020B0004020202020204" pitchFamily="34" charset="0"/>
                <a:cs typeface="Times New Roman" panose="02020603050405020304" pitchFamily="18" charset="0"/>
              </a:rPr>
              <a:t>H -</a:t>
            </a:r>
            <a:r>
              <a:rPr lang="es-ES" sz="2400" kern="0" dirty="0">
                <a:effectLst/>
                <a:latin typeface="Times New Roman" panose="02020603050405020304" pitchFamily="18" charset="0"/>
                <a:ea typeface="Aptos" panose="020B0004020202020204" pitchFamily="34" charset="0"/>
                <a:cs typeface="Times New Roman" panose="02020603050405020304" pitchFamily="18" charset="0"/>
              </a:rPr>
              <a:t> Pero si resucito. El evangelio predicado por testigos oculares lo declara. Su resurrección es la prueba de que habrá una resurrección de los muertos. El cristiano, con esta esperanza hecha posible por Cristo, trabaja abundantemente (“creciendo”) en las cosas que su Señor le manda, y no puede ser en vano, pues ¡Cristo venció la muerte!</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05D75508-DD06-63C7-8D18-C6AF9267E626}"/>
              </a:ext>
            </a:extLst>
          </p:cNvPr>
          <p:cNvSpPr txBox="1"/>
          <p:nvPr/>
        </p:nvSpPr>
        <p:spPr>
          <a:xfrm>
            <a:off x="6096000" y="681037"/>
            <a:ext cx="5257800" cy="428835"/>
          </a:xfrm>
          <a:prstGeom prst="rect">
            <a:avLst/>
          </a:prstGeom>
          <a:noFill/>
        </p:spPr>
        <p:txBody>
          <a:bodyPr wrap="square">
            <a:spAutoFit/>
          </a:bodyPr>
          <a:lstStyle/>
          <a:p>
            <a:pPr marL="450215" indent="-450215" algn="just">
              <a:lnSpc>
                <a:spcPct val="115000"/>
              </a:lnSpc>
              <a:spcAft>
                <a:spcPts val="800"/>
              </a:spcAft>
            </a:pPr>
            <a:r>
              <a:rPr lang="es-MX" sz="2000" b="1" kern="100" dirty="0">
                <a:effectLst/>
                <a:latin typeface="Aptos" panose="020B0004020202020204" pitchFamily="34" charset="0"/>
                <a:ea typeface="Aptos" panose="020B0004020202020204" pitchFamily="34" charset="0"/>
                <a:cs typeface="Times New Roman" panose="02020603050405020304" pitchFamily="18" charset="0"/>
              </a:rPr>
              <a:t>CONCLUCION</a:t>
            </a:r>
            <a:r>
              <a:rPr lang="es-MX"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001415E5-E79D-DA6F-7141-CCE8CE6E5012}"/>
              </a:ext>
            </a:extLst>
          </p:cNvPr>
          <p:cNvSpPr txBox="1"/>
          <p:nvPr/>
        </p:nvSpPr>
        <p:spPr>
          <a:xfrm>
            <a:off x="6187706" y="1211147"/>
            <a:ext cx="5074388" cy="3469219"/>
          </a:xfrm>
          <a:prstGeom prst="rect">
            <a:avLst/>
          </a:prstGeom>
          <a:noFill/>
        </p:spPr>
        <p:txBody>
          <a:bodyPr wrap="square">
            <a:spAutoFit/>
          </a:bodyPr>
          <a:lstStyle/>
          <a:p>
            <a:pPr marL="450215" indent="-450215" algn="just">
              <a:lnSpc>
                <a:spcPct val="115000"/>
              </a:lnSpc>
              <a:buNone/>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A - ¿Cuántos de los que estamos aquí servimos al Señor?</a:t>
            </a:r>
            <a:endParaRPr lang="es-E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lgn="just">
              <a:lnSpc>
                <a:spcPct val="115000"/>
              </a:lnSpc>
              <a:buNone/>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B - ¿Cuánto consideramos a los hermanos como algo nuestros ?</a:t>
            </a:r>
            <a:endParaRPr lang="es-E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lgn="just">
              <a:lnSpc>
                <a:spcPct val="115000"/>
              </a:lnSpc>
              <a:buNone/>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C    ¿Cuantos pensamos este año ser fieles al señor?</a:t>
            </a:r>
            <a:endParaRPr lang="es-E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lgn="just">
              <a:lnSpc>
                <a:spcPct val="115000"/>
              </a:lnSpc>
              <a:spcAft>
                <a:spcPts val="800"/>
              </a:spcAft>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D - ¿Cuantos estamos constante en la obra del Señor?</a:t>
            </a:r>
          </a:p>
        </p:txBody>
      </p:sp>
      <p:sp>
        <p:nvSpPr>
          <p:cNvPr id="11" name="Rectángulo 10">
            <a:extLst>
              <a:ext uri="{FF2B5EF4-FFF2-40B4-BE49-F238E27FC236}">
                <a16:creationId xmlns:a16="http://schemas.microsoft.com/office/drawing/2014/main" id="{0D3E5F04-F194-1397-9B46-8D4824C06245}"/>
              </a:ext>
            </a:extLst>
          </p:cNvPr>
          <p:cNvSpPr/>
          <p:nvPr/>
        </p:nvSpPr>
        <p:spPr>
          <a:xfrm>
            <a:off x="6209857" y="4603897"/>
            <a:ext cx="5052237" cy="157306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MX" sz="2000" b="1" dirty="0" err="1">
                <a:solidFill>
                  <a:schemeClr val="tx1"/>
                </a:solidFill>
              </a:rPr>
              <a:t>Heb</a:t>
            </a:r>
            <a:r>
              <a:rPr lang="es-MX" sz="2000" b="1" dirty="0">
                <a:solidFill>
                  <a:schemeClr val="tx1"/>
                </a:solidFill>
              </a:rPr>
              <a:t> 6:10  </a:t>
            </a:r>
            <a:r>
              <a:rPr lang="es-MX" sz="2000" dirty="0">
                <a:solidFill>
                  <a:schemeClr val="tx1"/>
                </a:solidFill>
              </a:rPr>
              <a:t>Porque Dios no es injusto como para olvidarse de vuestra obra y del amor que habéis mostrado hacia su nombre, habiendo servido, y sirviendo aún, a los santos</a:t>
            </a:r>
            <a:r>
              <a:rPr lang="es-MX" sz="2000" dirty="0"/>
              <a:t>. </a:t>
            </a:r>
          </a:p>
        </p:txBody>
      </p:sp>
    </p:spTree>
    <p:extLst>
      <p:ext uri="{BB962C8B-B14F-4D97-AF65-F5344CB8AC3E}">
        <p14:creationId xmlns:p14="http://schemas.microsoft.com/office/powerpoint/2010/main" val="256007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1000"/>
                                        <p:tgtEl>
                                          <p:spTgt spid="8">
                                            <p:txEl>
                                              <p:pRg st="0" end="0"/>
                                            </p:txEl>
                                          </p:spTgt>
                                        </p:tgtEl>
                                      </p:cBhvr>
                                    </p:animEffect>
                                    <p:anim calcmode="lin" valueType="num">
                                      <p:cBhvr>
                                        <p:cTn id="2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fade">
                                      <p:cBhvr>
                                        <p:cTn id="28" dur="1000"/>
                                        <p:tgtEl>
                                          <p:spTgt spid="10">
                                            <p:txEl>
                                              <p:pRg st="0" end="0"/>
                                            </p:txEl>
                                          </p:spTgt>
                                        </p:tgtEl>
                                      </p:cBhvr>
                                    </p:animEffect>
                                    <p:anim calcmode="lin" valueType="num">
                                      <p:cBhvr>
                                        <p:cTn id="2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Effect transition="in" filter="fade">
                                      <p:cBhvr>
                                        <p:cTn id="35" dur="1000"/>
                                        <p:tgtEl>
                                          <p:spTgt spid="10">
                                            <p:txEl>
                                              <p:pRg st="1" end="1"/>
                                            </p:txEl>
                                          </p:spTgt>
                                        </p:tgtEl>
                                      </p:cBhvr>
                                    </p:animEffect>
                                    <p:anim calcmode="lin" valueType="num">
                                      <p:cBhvr>
                                        <p:cTn id="36"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2" end="2"/>
                                            </p:txEl>
                                          </p:spTgt>
                                        </p:tgtEl>
                                        <p:attrNameLst>
                                          <p:attrName>style.visibility</p:attrName>
                                        </p:attrNameLst>
                                      </p:cBhvr>
                                      <p:to>
                                        <p:strVal val="visible"/>
                                      </p:to>
                                    </p:set>
                                    <p:animEffect transition="in" filter="fade">
                                      <p:cBhvr>
                                        <p:cTn id="42" dur="1000"/>
                                        <p:tgtEl>
                                          <p:spTgt spid="10">
                                            <p:txEl>
                                              <p:pRg st="2" end="2"/>
                                            </p:txEl>
                                          </p:spTgt>
                                        </p:tgtEl>
                                      </p:cBhvr>
                                    </p:animEffect>
                                    <p:anim calcmode="lin" valueType="num">
                                      <p:cBhvr>
                                        <p:cTn id="43"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3" end="3"/>
                                            </p:txEl>
                                          </p:spTgt>
                                        </p:tgtEl>
                                        <p:attrNameLst>
                                          <p:attrName>style.visibility</p:attrName>
                                        </p:attrNameLst>
                                      </p:cBhvr>
                                      <p:to>
                                        <p:strVal val="visible"/>
                                      </p:to>
                                    </p:set>
                                    <p:animEffect transition="in" filter="fade">
                                      <p:cBhvr>
                                        <p:cTn id="49" dur="1000"/>
                                        <p:tgtEl>
                                          <p:spTgt spid="10">
                                            <p:txEl>
                                              <p:pRg st="3" end="3"/>
                                            </p:txEl>
                                          </p:spTgt>
                                        </p:tgtEl>
                                      </p:cBhvr>
                                    </p:animEffect>
                                    <p:anim calcmode="lin" valueType="num">
                                      <p:cBhvr>
                                        <p:cTn id="50"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00F3A-F647-7241-9FBE-6CF414A715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4F5AED1-D803-0D65-0E9C-2DD35A285FC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49DEBABD-5C6A-7F80-3AC7-52C234C54775}"/>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0309D535-C7E0-FB8C-9826-AEC9F359DCB3}"/>
              </a:ext>
            </a:extLst>
          </p:cNvPr>
          <p:cNvPicPr>
            <a:picLocks noChangeAspect="1"/>
          </p:cNvPicPr>
          <p:nvPr/>
        </p:nvPicPr>
        <p:blipFill>
          <a:blip r:embed="rId2"/>
          <a:stretch>
            <a:fillRect/>
          </a:stretch>
        </p:blipFill>
        <p:spPr>
          <a:xfrm>
            <a:off x="-250723" y="-1"/>
            <a:ext cx="12442723" cy="7064477"/>
          </a:xfrm>
          <a:prstGeom prst="rect">
            <a:avLst/>
          </a:prstGeom>
        </p:spPr>
      </p:pic>
    </p:spTree>
    <p:extLst>
      <p:ext uri="{BB962C8B-B14F-4D97-AF65-F5344CB8AC3E}">
        <p14:creationId xmlns:p14="http://schemas.microsoft.com/office/powerpoint/2010/main" val="1253524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C1CE3-4E21-9E1B-C20D-876F18688A1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3FD358B-4645-4982-735F-ECADB1764E1E}"/>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7DAD3E3-0641-E2B7-A7C0-4DE85839F27F}"/>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1E63B197-ECD4-B146-55F4-4AF841E4B8EF}"/>
              </a:ext>
            </a:extLst>
          </p:cNvPr>
          <p:cNvPicPr>
            <a:picLocks noChangeAspect="1"/>
          </p:cNvPicPr>
          <p:nvPr/>
        </p:nvPicPr>
        <p:blipFill>
          <a:blip r:embed="rId2"/>
          <a:stretch>
            <a:fillRect/>
          </a:stretch>
        </p:blipFill>
        <p:spPr>
          <a:xfrm>
            <a:off x="-250723" y="-1"/>
            <a:ext cx="12442723" cy="7064477"/>
          </a:xfrm>
          <a:prstGeom prst="rect">
            <a:avLst/>
          </a:prstGeom>
        </p:spPr>
      </p:pic>
    </p:spTree>
    <p:extLst>
      <p:ext uri="{BB962C8B-B14F-4D97-AF65-F5344CB8AC3E}">
        <p14:creationId xmlns:p14="http://schemas.microsoft.com/office/powerpoint/2010/main" val="3528438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354C1-43CD-73AD-BA6D-A7C591CCDF2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5127E67-C5FB-C9B9-496C-7C9191B6CF9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D33F9BD-D7B5-359D-1826-A7BA7F689AA2}"/>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279095CB-215E-4B0A-C56A-6465A8394F0B}"/>
              </a:ext>
            </a:extLst>
          </p:cNvPr>
          <p:cNvPicPr>
            <a:picLocks noChangeAspect="1"/>
          </p:cNvPicPr>
          <p:nvPr/>
        </p:nvPicPr>
        <p:blipFill>
          <a:blip r:embed="rId2"/>
          <a:stretch>
            <a:fillRect/>
          </a:stretch>
        </p:blipFill>
        <p:spPr>
          <a:xfrm>
            <a:off x="-250723" y="-1"/>
            <a:ext cx="12442723" cy="7064477"/>
          </a:xfrm>
          <a:prstGeom prst="rect">
            <a:avLst/>
          </a:prstGeom>
        </p:spPr>
      </p:pic>
    </p:spTree>
    <p:extLst>
      <p:ext uri="{BB962C8B-B14F-4D97-AF65-F5344CB8AC3E}">
        <p14:creationId xmlns:p14="http://schemas.microsoft.com/office/powerpoint/2010/main" val="2368467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84C40-C368-16EF-95EE-B585735336E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ED82B8A-CF99-903D-7DC6-E82B6D58909E}"/>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142E52A-B27A-7B69-16AC-62E31FA65053}"/>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B3E030BE-2400-D899-43FC-568A50B2D7B6}"/>
              </a:ext>
            </a:extLst>
          </p:cNvPr>
          <p:cNvPicPr>
            <a:picLocks noChangeAspect="1"/>
          </p:cNvPicPr>
          <p:nvPr/>
        </p:nvPicPr>
        <p:blipFill>
          <a:blip r:embed="rId2"/>
          <a:stretch>
            <a:fillRect/>
          </a:stretch>
        </p:blipFill>
        <p:spPr>
          <a:xfrm>
            <a:off x="-250723" y="-1"/>
            <a:ext cx="12442723" cy="7064477"/>
          </a:xfrm>
          <a:prstGeom prst="rect">
            <a:avLst/>
          </a:prstGeom>
        </p:spPr>
      </p:pic>
    </p:spTree>
    <p:extLst>
      <p:ext uri="{BB962C8B-B14F-4D97-AF65-F5344CB8AC3E}">
        <p14:creationId xmlns:p14="http://schemas.microsoft.com/office/powerpoint/2010/main" val="618134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19A97E-2AF4-7DB2-0264-FCB316CBAD08}"/>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8868E2B-00DC-C15D-0F7E-03513DE6E298}"/>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A0459045-176F-2B5F-5A3E-9DF5B162316D}"/>
              </a:ext>
            </a:extLst>
          </p:cNvPr>
          <p:cNvPicPr>
            <a:picLocks noChangeAspect="1"/>
          </p:cNvPicPr>
          <p:nvPr/>
        </p:nvPicPr>
        <p:blipFill>
          <a:blip r:embed="rId2"/>
          <a:stretch>
            <a:fillRect/>
          </a:stretch>
        </p:blipFill>
        <p:spPr>
          <a:xfrm>
            <a:off x="-250723" y="-1"/>
            <a:ext cx="12442723" cy="7064477"/>
          </a:xfrm>
          <a:prstGeom prst="rect">
            <a:avLst/>
          </a:prstGeom>
        </p:spPr>
      </p:pic>
    </p:spTree>
    <p:extLst>
      <p:ext uri="{BB962C8B-B14F-4D97-AF65-F5344CB8AC3E}">
        <p14:creationId xmlns:p14="http://schemas.microsoft.com/office/powerpoint/2010/main" val="34054259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179</TotalTime>
  <Words>1201</Words>
  <Application>Microsoft Office PowerPoint</Application>
  <PresentationFormat>Panorámica</PresentationFormat>
  <Paragraphs>50</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vt:lpstr>
      <vt:lpstr>Aptos Display</vt:lpstr>
      <vt:lpstr>Arial</vt:lpstr>
      <vt:lpstr>Times New Roman</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antonio Hoswaldo Moreno</dc:creator>
  <cp:lastModifiedBy>Hoswaldo antonio Hoswaldo Moreno</cp:lastModifiedBy>
  <cp:revision>3</cp:revision>
  <dcterms:created xsi:type="dcterms:W3CDTF">2026-01-02T02:16:20Z</dcterms:created>
  <dcterms:modified xsi:type="dcterms:W3CDTF">2026-01-03T19:45:45Z</dcterms:modified>
</cp:coreProperties>
</file>