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50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NI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D882C-02F4-4C2B-A6F0-1F84578A8DF2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NI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02613-3BCA-4ACC-86C0-1FBD6872CD0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642093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02613-3BCA-4ACC-86C0-1FBD6872CD0D}" type="slidenum">
              <a:rPr lang="es-NI" smtClean="0"/>
              <a:t>1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0312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73DF1-C73C-F13F-42D0-D5E984165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845341-BC45-A977-E4ED-472FF1766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79762-811D-695D-974B-0653B06F1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DF1ED3-BC05-44E0-9258-A4C2AB222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43E7F6-29AF-969A-B3BA-D3E1E23E3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73821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491001-BC5F-4F95-6FEF-FEAE6CB51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858B77-5111-4B66-8F8A-220C68E71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A365CE-4DA2-D7A9-5687-AA65E1C14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D91C74-7920-4755-7EA5-F4CEA34FA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1015D2-D171-35E0-A1B6-2CB6B8A0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488089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00D5D7-22A4-427D-7437-2773CC0B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95D111-B584-A62A-EA73-74B548C0E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575420-4DB3-804A-5D5E-9D5CB7B99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D70BB4-F2D4-589B-6564-0EBDF871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96AC3D-B1A2-38F6-1C50-0D8FFE9D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903788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EEFF9A-A482-6A66-16A3-DE44CEAC2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317AF1-BBE0-2EE0-E02D-EB654BA318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0045FD-FACE-708E-6533-4C027FF17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C33F56-2365-70E4-B8D9-1B8559465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09F77D-0553-5B69-78A4-59A36B17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B0839F-C73C-D78C-F377-95BDBFC02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638792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71AFA-8D07-77D8-A38C-637CD6C61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4040AC-FA69-22B1-CFBC-08A103DDC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159B23-9F6B-7C6E-68B2-464191C73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12437BB-430B-D577-99F9-705F646A93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D07414F-F019-5BE6-FB38-CF889BA3C9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D75478-2E6A-7622-063D-6CB5D9F7C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9AE0C9E-368A-0F0A-AAFF-42403F945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1BB03E4-90E5-1C35-93CA-E69F0678D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863750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6FE6A2-9C4B-07F4-4E2B-5693CF2E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F75F669-695E-8121-541E-4D0974A76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64EF32-ED62-37AB-EE4C-C0FD7C725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C854C4F-695C-A89A-A328-8AF8A8D3D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282316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D2E001F-36C0-BFC7-6AC3-6BEB18F2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F3FAD6E-081E-AA7D-4762-6744FE4A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F4A6EB-5500-D8CC-5111-9CAAE2F66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9972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705C64-66F6-0424-7774-7837049B6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8BC0C0-823B-3A36-2AFF-0B7CD83BE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1A639F-6533-DC1D-5538-BB16CC6CC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FB1190-78CB-9C9D-CCCB-FE76D1BD6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456136-CCC4-1F4D-830C-553F2235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104636-16BE-5678-CE67-944264C02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083658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8A3A27-F45B-E672-274B-E907FCB52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5EA32E8-30CC-F8F1-68CC-13046EFCD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E367BD-4E1F-B5F8-3DE1-38D1D0075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406A56-9C83-58A8-A77E-59E505A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B89592-B89F-2CC4-F5A1-065E560D2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0B5F2B-C97A-8494-1F4B-15EF9D65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52827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6961B0-6ED6-7F41-74DE-0511A0FF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B1C1DA5-D0FA-DE45-BA19-7D5C9D4C1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8BB4AF-750F-1B28-65BE-FBC576038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6B0F45-2E62-5109-0D8B-D15290DD8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B6F40F-9C60-8C1C-D7B9-750EAB4D4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22914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1858DE-96ED-CFCA-0098-3AC41E2129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C448B8-1637-4DDF-3D38-141A2E3E6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63998A-2C72-60B3-8F8E-4D324FF9C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43712C-2B14-EB2D-35A2-49C60ADC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0251E6-DAAC-81B9-68EF-064D00A39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08816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47EF6ED-98EF-1F88-4BF0-380FF1B7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469071-8103-8827-D1C1-9EF4CB06F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60C26E-A99A-6BFE-1E50-641A863910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2871E-CF6F-4724-AFD3-909094F89E97}" type="datetimeFigureOut">
              <a:rPr lang="es-NI" smtClean="0"/>
              <a:t>25/12/2025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A96C67-50AC-D11C-04ED-4E0743521B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E01A95-51C5-C9BC-88AC-99D0C8EC7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32222-F6B9-43AA-BCEF-1B6480B6CF58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78352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iporlocualhable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2EAE19-AE27-C296-A6BD-9DFC19124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0723" y="-1"/>
            <a:ext cx="12442723" cy="70644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BA308E7-F2FB-BFA1-DC46-EB535167213B}"/>
              </a:ext>
            </a:extLst>
          </p:cNvPr>
          <p:cNvSpPr txBox="1"/>
          <p:nvPr/>
        </p:nvSpPr>
        <p:spPr>
          <a:xfrm>
            <a:off x="766916" y="840658"/>
            <a:ext cx="51766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“CRISTO LA VERDADERA SABIDURIA”</a:t>
            </a:r>
          </a:p>
          <a:p>
            <a:pPr algn="ctr"/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(Colosenses.2: 9)</a:t>
            </a:r>
          </a:p>
          <a:p>
            <a:pPr algn="just"/>
            <a:endParaRPr lang="es-ES" sz="800" dirty="0">
              <a:latin typeface="Arial Narrow" panose="020B0606020202030204" pitchFamily="34" charset="0"/>
            </a:endParaRPr>
          </a:p>
          <a:p>
            <a:pPr algn="just"/>
            <a:r>
              <a:rPr lang="es-ES" sz="19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INTRODUCCIÓN</a:t>
            </a:r>
            <a:r>
              <a:rPr lang="es-E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</a:p>
          <a:p>
            <a:pPr marL="342900" indent="-254000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Pablo advierte a la iglesia en Colosas sobre el peligro…</a:t>
            </a:r>
          </a:p>
          <a:p>
            <a:pPr marL="530225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De ser cautivados de enseñanzas humanas que parecen sabias.</a:t>
            </a:r>
          </a:p>
          <a:p>
            <a:pPr marL="530225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Pero que en realidad les apartan del evangelio. </a:t>
            </a:r>
          </a:p>
          <a:p>
            <a:pPr marL="354013" indent="-279400" algn="just">
              <a:buFont typeface="+mj-lt"/>
              <a:buAutoNum type="alphaUcPeriod" startAt="2"/>
            </a:pPr>
            <a:r>
              <a:rPr lang="es-ES" sz="1900" dirty="0">
                <a:latin typeface="Arial Narrow" panose="020B0606020202030204" pitchFamily="34" charset="0"/>
              </a:rPr>
              <a:t>Hoy, como ayer, abundan filosofías… </a:t>
            </a:r>
          </a:p>
          <a:p>
            <a:pPr marL="546100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Ideologías y tradiciones que prometen sentido y libertad. </a:t>
            </a:r>
          </a:p>
          <a:p>
            <a:pPr marL="546100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Pero terminan esclavizando a muchas personas, aun cristianos están esclavizados en ellas. </a:t>
            </a:r>
          </a:p>
          <a:p>
            <a:pPr marL="354013" indent="-280988" algn="just">
              <a:buFont typeface="+mj-lt"/>
              <a:buAutoNum type="alphaUcPeriod" startAt="3"/>
            </a:pPr>
            <a:r>
              <a:rPr lang="es-ES" sz="1900" dirty="0">
                <a:latin typeface="Arial Narrow" panose="020B0606020202030204" pitchFamily="34" charset="0"/>
              </a:rPr>
              <a:t>La pregunta central es: ¿Estamos edificando nuestra vida sobre Cristo o sobre ideologías humanas?</a:t>
            </a:r>
          </a:p>
          <a:p>
            <a:pPr marL="73025" algn="just"/>
            <a:endParaRPr lang="es-NI" sz="800" dirty="0">
              <a:latin typeface="Arial Narrow" panose="020B0606020202030204" pitchFamily="34" charset="0"/>
            </a:endParaRPr>
          </a:p>
          <a:p>
            <a:pPr marL="415925" indent="-342900" algn="just">
              <a:buFont typeface="Wingdings" panose="05000000000000000000" pitchFamily="2" charset="2"/>
              <a:buChar char="v"/>
            </a:pPr>
            <a:r>
              <a:rPr lang="es-NI" sz="1900" dirty="0">
                <a:latin typeface="Arial Narrow" panose="020B0606020202030204" pitchFamily="34" charset="0"/>
              </a:rPr>
              <a:t>Consideremos entonces…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F8B892C-BC77-76C7-6DF9-9A9543EEC742}"/>
              </a:ext>
            </a:extLst>
          </p:cNvPr>
          <p:cNvSpPr/>
          <p:nvPr/>
        </p:nvSpPr>
        <p:spPr>
          <a:xfrm>
            <a:off x="6386052" y="3215148"/>
            <a:ext cx="4911213" cy="2875936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Porque en él habita corporalmente toda la plenitud de la Deidad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598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FD8C-B059-B936-F2F5-0656FC625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B150706-90BE-66FD-11EB-C00AE632B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0723" y="-1"/>
            <a:ext cx="12442723" cy="70644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DC53093-3274-82F1-00CE-5EB17CD8E4C5}"/>
              </a:ext>
            </a:extLst>
          </p:cNvPr>
          <p:cNvSpPr txBox="1"/>
          <p:nvPr/>
        </p:nvSpPr>
        <p:spPr>
          <a:xfrm>
            <a:off x="675968" y="750054"/>
            <a:ext cx="528238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49238" algn="just">
              <a:buFont typeface="+mj-lt"/>
              <a:buAutoNum type="romanUcPeriod"/>
            </a:pPr>
            <a:r>
              <a:rPr lang="es-E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EL PELIGRO DE LAS FILOSOFIAS HUMANAS.</a:t>
            </a:r>
          </a:p>
          <a:p>
            <a:pPr marL="457200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“Filosofía y vanas sutilezas”… </a:t>
            </a:r>
          </a:p>
          <a:p>
            <a:pPr marL="633413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No se refiere al pensamiento profundo en sí.</a:t>
            </a:r>
          </a:p>
          <a:p>
            <a:pPr marL="633413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Sino a razonamientos vacíos que no tienen fundamento en la verdad de Dios </a:t>
            </a:r>
            <a:r>
              <a:rPr lang="es-ES" sz="1900" b="1" dirty="0">
                <a:latin typeface="Arial Narrow" panose="020B0606020202030204" pitchFamily="34" charset="0"/>
              </a:rPr>
              <a:t>(Gál.4: 9)</a:t>
            </a:r>
            <a:r>
              <a:rPr lang="es-ES" sz="1900" dirty="0">
                <a:latin typeface="Arial Narrow" panose="020B0606020202030204" pitchFamily="34" charset="0"/>
              </a:rPr>
              <a:t>  </a:t>
            </a:r>
          </a:p>
          <a:p>
            <a:pPr marL="442913" indent="-277813" algn="just">
              <a:buFont typeface="+mj-lt"/>
              <a:buAutoNum type="alphaUcPeriod" startAt="2"/>
            </a:pPr>
            <a:r>
              <a:rPr lang="es-ES" sz="1900" dirty="0">
                <a:latin typeface="Arial Narrow" panose="020B0606020202030204" pitchFamily="34" charset="0"/>
              </a:rPr>
              <a:t>Tradición de los hombres… </a:t>
            </a:r>
          </a:p>
          <a:p>
            <a:pPr marL="622300" indent="-2682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Prácticas y creencias transmitidas culturalmente que no necesariamente reflejan la voluntad divina. </a:t>
            </a:r>
          </a:p>
          <a:p>
            <a:pPr marL="622300" indent="-2682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La palabra tradición (</a:t>
            </a:r>
            <a:r>
              <a:rPr lang="es-ES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PARADOSIS</a:t>
            </a:r>
            <a:r>
              <a:rPr lang="es-ES" sz="1900" dirty="0">
                <a:latin typeface="Arial Narrow" panose="020B0606020202030204" pitchFamily="34" charset="0"/>
              </a:rPr>
              <a:t>), quiere decir simplemente “una transmisión”, algo transmitido de una persona a otra. </a:t>
            </a:r>
          </a:p>
          <a:p>
            <a:pPr marL="622300" indent="-2682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Si la tradición viene de parte de Cristo a través de los apóstoles, es la verdadera enseñanza de Dios.</a:t>
            </a:r>
          </a:p>
          <a:p>
            <a:pPr marL="622300" indent="-2682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Pablo emplea esta misma palabra al hablar de lo que él recibió del Señor y entregó a los hermanos.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5223F6-D38B-0786-117E-5AEC4A87CB60}"/>
              </a:ext>
            </a:extLst>
          </p:cNvPr>
          <p:cNvSpPr txBox="1"/>
          <p:nvPr/>
        </p:nvSpPr>
        <p:spPr>
          <a:xfrm>
            <a:off x="6223819" y="707923"/>
            <a:ext cx="505869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2313" marR="0" lvl="0" indent="-2794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Por ejemplo, en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(1Cor.11: 2, 23; 15: 3; 2Tes.2: 15; 2Tes.3: 6)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  <a:p>
            <a:pPr marL="722313" marR="0" lvl="0" indent="-2794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Pero si tiene su origen en la mente del hombre, entonces es tradición humana y, por eso, condenable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(Mat.15: 8, 9; Col.2: 8)</a:t>
            </a:r>
            <a:endParaRPr kumimoji="0" lang="es-NI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1B22078-C4FE-270D-99EF-7422978EE26A}"/>
              </a:ext>
            </a:extLst>
          </p:cNvPr>
          <p:cNvSpPr/>
          <p:nvPr/>
        </p:nvSpPr>
        <p:spPr>
          <a:xfrm>
            <a:off x="6233654" y="3429000"/>
            <a:ext cx="5048861" cy="257359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…mas ahora, conociendo a Dios, o más bien, siendo conocidos por Dios, ¿cómo es que os volvéis de nuevo a los débiles y pobres rudimentos, a los cuales os queréis volver a esclavizar? 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5278D9A5-BF2D-BD4C-FF82-D5393489952E}"/>
              </a:ext>
            </a:extLst>
          </p:cNvPr>
          <p:cNvSpPr/>
          <p:nvPr/>
        </p:nvSpPr>
        <p:spPr>
          <a:xfrm>
            <a:off x="6233654" y="3429000"/>
            <a:ext cx="5048861" cy="257359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 Los alabo porque en todo se acuerdan de mí y guardan las tradiciones con firmeza, tal como yo se las entregué</a:t>
            </a:r>
            <a:r>
              <a:rPr lang="es-ES" sz="2300" b="0" i="0" u="none" strike="noStrike" baseline="0" dirty="0">
                <a:solidFill>
                  <a:srgbClr val="292F33"/>
                </a:solidFill>
                <a:latin typeface="Arial Narrow" panose="020B0606020202030204" pitchFamily="34" charset="0"/>
              </a:rPr>
              <a:t> {NBLA}</a:t>
            </a:r>
            <a:endParaRPr lang="es-NI" sz="2300" dirty="0">
              <a:latin typeface="Arial Narrow" panose="020B0606020202030204" pitchFamily="34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889745E-B2B9-F567-4593-1FCA7D2CF820}"/>
              </a:ext>
            </a:extLst>
          </p:cNvPr>
          <p:cNvSpPr/>
          <p:nvPr/>
        </p:nvSpPr>
        <p:spPr>
          <a:xfrm>
            <a:off x="6233654" y="3429000"/>
            <a:ext cx="5048861" cy="257359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 Porque yo recibí del Señor lo mismo que les he enseñado: que el Señor Jesús, la noche en que fue entregado, tomó pan</a:t>
            </a:r>
            <a:r>
              <a:rPr lang="es-ES" sz="2300" b="0" i="0" u="none" strike="noStrike" baseline="0" dirty="0">
                <a:solidFill>
                  <a:srgbClr val="292F33"/>
                </a:solidFill>
                <a:latin typeface="Arial Narrow" panose="020B0606020202030204" pitchFamily="34" charset="0"/>
              </a:rPr>
              <a:t> {NBLA}</a:t>
            </a:r>
            <a:endParaRPr lang="es-NI" sz="2300" dirty="0">
              <a:latin typeface="Arial Narrow" panose="020B060602020203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AC2FAD6-462D-3451-4509-BF96EA1E74AC}"/>
              </a:ext>
            </a:extLst>
          </p:cNvPr>
          <p:cNvSpPr/>
          <p:nvPr/>
        </p:nvSpPr>
        <p:spPr>
          <a:xfrm>
            <a:off x="6233654" y="3429000"/>
            <a:ext cx="5048861" cy="257359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 Porque yo les entregué en primer lugar lo mismo que recibí: que Cristo murió por nuestros pecados, conforme a las Escrituras</a:t>
            </a:r>
            <a:r>
              <a:rPr lang="es-ES" sz="2300" b="0" i="0" u="none" strike="noStrike" baseline="0" dirty="0">
                <a:solidFill>
                  <a:srgbClr val="292F33"/>
                </a:solidFill>
                <a:latin typeface="Arial Narrow" panose="020B0606020202030204" pitchFamily="34" charset="0"/>
              </a:rPr>
              <a:t> {NBLA}</a:t>
            </a:r>
            <a:endParaRPr lang="es-NI" sz="2300" dirty="0">
              <a:latin typeface="Arial Narrow" panose="020B060602020203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30FD3E4C-5226-DB12-98BB-D791E8AF2E0C}"/>
              </a:ext>
            </a:extLst>
          </p:cNvPr>
          <p:cNvSpPr/>
          <p:nvPr/>
        </p:nvSpPr>
        <p:spPr>
          <a:xfrm>
            <a:off x="6350413" y="3429000"/>
            <a:ext cx="5048860" cy="257359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Así que, hermanos, sigan firmes y manténganse fieles a las enseñanzas que, oralmente o por carta, les hemos transmitido</a:t>
            </a:r>
            <a:r>
              <a:rPr lang="es-ES" sz="2300" b="0" i="0" u="none" strike="noStrike" baseline="0" dirty="0">
                <a:solidFill>
                  <a:srgbClr val="292F33"/>
                </a:solidFill>
                <a:latin typeface="Arial Narrow" panose="020B0606020202030204" pitchFamily="34" charset="0"/>
              </a:rPr>
              <a:t> {NVI}</a:t>
            </a:r>
            <a:endParaRPr lang="es-NI" sz="2300" dirty="0">
              <a:latin typeface="Arial Narrow" panose="020B0606020202030204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CFA7A313-6523-ECD1-A5E6-3B8123CCF490}"/>
              </a:ext>
            </a:extLst>
          </p:cNvPr>
          <p:cNvSpPr/>
          <p:nvPr/>
        </p:nvSpPr>
        <p:spPr>
          <a:xfrm>
            <a:off x="6292032" y="3429000"/>
            <a:ext cx="5048862" cy="257359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Os mandamos, hermanos, en nombre de nuestro Señor Jesucristo que os apartéis de todo hermano que anda desordenadamente y no según la tradición que recibisteis de nosotros</a:t>
            </a:r>
            <a:r>
              <a:rPr lang="es-ES" sz="2300" b="0" i="0" u="none" strike="noStrike" baseline="0" dirty="0">
                <a:solidFill>
                  <a:srgbClr val="292F33"/>
                </a:solidFill>
                <a:latin typeface="Arial Narrow" panose="020B0606020202030204" pitchFamily="34" charset="0"/>
              </a:rPr>
              <a:t> {PB}</a:t>
            </a:r>
            <a:endParaRPr lang="es-NI" sz="2300" dirty="0">
              <a:latin typeface="Arial Narrow" panose="020B0606020202030204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E6EF388D-7036-B76B-9BF5-A5912049C777}"/>
              </a:ext>
            </a:extLst>
          </p:cNvPr>
          <p:cNvSpPr/>
          <p:nvPr/>
        </p:nvSpPr>
        <p:spPr>
          <a:xfrm>
            <a:off x="6233653" y="3429000"/>
            <a:ext cx="5048862" cy="257359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2300" b="0" i="1" u="none" strike="noStrike" baseline="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Este pueblo de labios me honra; Mas su corazón está lejos de mí.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2300" b="0" i="1" u="none" strike="noStrike" baseline="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Pues en vano me honran, enseñando como doctrinas, mandamientos de hombres.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462BA6FD-642D-26CF-5527-704A590C62D7}"/>
              </a:ext>
            </a:extLst>
          </p:cNvPr>
          <p:cNvSpPr/>
          <p:nvPr/>
        </p:nvSpPr>
        <p:spPr>
          <a:xfrm>
            <a:off x="6233653" y="3429000"/>
            <a:ext cx="5048862" cy="257359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Mirad que nadie os engañe por medio de filosofías y huecas sutilezas, según las tradiciones de los hombres, conforme a los rudimentos del mundo, y no según Cristo.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0970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5F149-7143-E2E8-B8D5-572482386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BBD0E0A-77C8-323D-B8B2-9270358AB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0723" y="-1"/>
            <a:ext cx="12442723" cy="70644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F67115-D9D4-8BC8-DEBB-DEA662A8ECD9}"/>
              </a:ext>
            </a:extLst>
          </p:cNvPr>
          <p:cNvSpPr txBox="1"/>
          <p:nvPr/>
        </p:nvSpPr>
        <p:spPr>
          <a:xfrm>
            <a:off x="722671" y="751344"/>
            <a:ext cx="511769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254000" algn="just">
              <a:buFont typeface="+mj-lt"/>
              <a:buAutoNum type="arabicParenR"/>
            </a:pPr>
            <a:r>
              <a:rPr lang="es-ES" sz="1900" dirty="0">
                <a:latin typeface="Arial Narrow" panose="020B0606020202030204" pitchFamily="34" charset="0"/>
              </a:rPr>
              <a:t>Entre estas están celebrar el día 24 y 25 de diciembre ya sea como algo religioso o como algo cultural en los Estados Unidos lo celebran el 25 diciembre, como festivo nacional. </a:t>
            </a:r>
          </a:p>
          <a:p>
            <a:pPr marL="442913" indent="-254000" algn="just">
              <a:buFont typeface="+mj-lt"/>
              <a:buAutoNum type="arabicParenR"/>
            </a:pPr>
            <a:r>
              <a:rPr lang="es-ES" sz="1900" dirty="0">
                <a:latin typeface="Arial Narrow" panose="020B0606020202030204" pitchFamily="34" charset="0"/>
              </a:rPr>
              <a:t>El 25 de diciembre es un día feriado federal; oficinas de gobierno, bancos y muchos negocios permanecen cerrados.</a:t>
            </a:r>
          </a:p>
          <a:p>
            <a:pPr marL="442913" indent="-254000" algn="just">
              <a:buFont typeface="+mj-lt"/>
              <a:buAutoNum type="arabicParenR"/>
            </a:pPr>
            <a:r>
              <a:rPr lang="es-ES" sz="19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Reunión familiar</a:t>
            </a:r>
            <a:r>
              <a:rPr lang="es-E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  <a:r>
              <a:rPr lang="es-ES" sz="1900" dirty="0">
                <a:latin typeface="Arial Narrow" panose="020B0606020202030204" pitchFamily="34" charset="0"/>
              </a:rPr>
              <a:t> Las familias se congregan para compartir comidas y abrir regalos. </a:t>
            </a:r>
          </a:p>
          <a:p>
            <a:pPr marL="633413" indent="-266700" algn="just">
              <a:buFont typeface="Wingdings" panose="05000000000000000000" pitchFamily="2" charset="2"/>
              <a:buChar char="ü"/>
            </a:pPr>
            <a:r>
              <a:rPr lang="es-ES" sz="1900" dirty="0">
                <a:latin typeface="Arial Narrow" panose="020B0606020202030204" pitchFamily="34" charset="0"/>
              </a:rPr>
              <a:t>Es un día centrado en la convivencia y la unión familiar, regalos y Santa Claus.</a:t>
            </a:r>
          </a:p>
          <a:p>
            <a:pPr marL="633413" indent="-266700" algn="just">
              <a:buFont typeface="Wingdings" panose="05000000000000000000" pitchFamily="2" charset="2"/>
              <a:buChar char="ü"/>
            </a:pPr>
            <a:r>
              <a:rPr lang="es-ES" sz="1900" dirty="0">
                <a:latin typeface="Arial Narrow" panose="020B0606020202030204" pitchFamily="34" charset="0"/>
              </a:rPr>
              <a:t>Los niños esperan abrir los obsequios que “Santa Claus” dejó bajo el árbol o dentro de las medias colgadas (</a:t>
            </a:r>
            <a:r>
              <a:rPr lang="es-ES" sz="1900" dirty="0" err="1">
                <a:latin typeface="Arial Narrow" panose="020B0606020202030204" pitchFamily="34" charset="0"/>
              </a:rPr>
              <a:t>stockings</a:t>
            </a:r>
            <a:r>
              <a:rPr lang="es-ES" sz="1900" dirty="0">
                <a:latin typeface="Arial Narrow" panose="020B0606020202030204" pitchFamily="34" charset="0"/>
              </a:rPr>
              <a:t>). </a:t>
            </a:r>
          </a:p>
          <a:p>
            <a:pPr marL="633413" indent="-266700" algn="just">
              <a:buFont typeface="Wingdings" panose="05000000000000000000" pitchFamily="2" charset="2"/>
              <a:buChar char="ü"/>
            </a:pPr>
            <a:r>
              <a:rPr lang="es-ES" sz="19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Decoraciones</a:t>
            </a:r>
            <a:r>
              <a:rPr lang="es-E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  <a:r>
              <a:rPr lang="es-ES" sz="1900" dirty="0">
                <a:latin typeface="Arial Narrow" panose="020B0606020202030204" pitchFamily="34" charset="0"/>
              </a:rPr>
              <a:t> Las casas, calles y tiendas se iluminan con luces y adornos desde semanas antes, generalmente a partir del día de acción de gracias.</a:t>
            </a:r>
            <a:endParaRPr lang="es-NI" sz="1900" dirty="0">
              <a:latin typeface="Arial Narrow" panose="020B060602020203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23F06FC-0427-9D35-E485-02C9250C671B}"/>
              </a:ext>
            </a:extLst>
          </p:cNvPr>
          <p:cNvSpPr txBox="1"/>
          <p:nvPr/>
        </p:nvSpPr>
        <p:spPr>
          <a:xfrm>
            <a:off x="6096000" y="619432"/>
            <a:ext cx="5201265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80988" algn="just">
              <a:buFont typeface="+mj-lt"/>
              <a:buAutoNum type="alphaUcPeriod" startAt="3"/>
            </a:pPr>
            <a:r>
              <a:rPr lang="es-ES" sz="1900" dirty="0">
                <a:latin typeface="Arial Narrow" panose="020B0606020202030204" pitchFamily="34" charset="0"/>
              </a:rPr>
              <a:t>Principios elementales del mundo…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Sistemas de valores terrenales (materialismo, poder, éxito, placer), que compiten con la centralidad de Cristo.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La filosofía (literalmente, amar el conocimiento o la sabiduría), es el análisis de los principios fundamentales del pensamiento y de la conducta.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Todo sistema de filosofía humana lleva a la ruina, porque nótese </a:t>
            </a:r>
            <a:r>
              <a:rPr lang="es-ES" sz="1900" b="1" dirty="0">
                <a:latin typeface="Arial Narrow" panose="020B0606020202030204" pitchFamily="34" charset="0"/>
              </a:rPr>
              <a:t>(Jer.10: 23)</a:t>
            </a:r>
            <a:endParaRPr lang="es-NI" sz="1900" b="1" dirty="0">
              <a:latin typeface="Arial Narrow" panose="020B0606020202030204" pitchFamily="34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8B38C10-10EA-83B0-89AC-86AFF293D21B}"/>
              </a:ext>
            </a:extLst>
          </p:cNvPr>
          <p:cNvSpPr/>
          <p:nvPr/>
        </p:nvSpPr>
        <p:spPr>
          <a:xfrm>
            <a:off x="6327057" y="3558990"/>
            <a:ext cx="4970207" cy="2723823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i="1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s-ES" sz="2300" i="1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Conozco, oh Jehová, que el hombre no es señor de su camino, ni del hombre que camina es el ordenar sus pasos.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6593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D874F-E50E-0013-50F2-40610C7CD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3BDE366-CC6C-3663-D5B3-80984D135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0723" y="-1"/>
            <a:ext cx="12442723" cy="70644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69DBED0-DA04-0EA6-07EB-E424DA5D8024}"/>
              </a:ext>
            </a:extLst>
          </p:cNvPr>
          <p:cNvSpPr txBox="1"/>
          <p:nvPr/>
        </p:nvSpPr>
        <p:spPr>
          <a:xfrm>
            <a:off x="764458" y="648929"/>
            <a:ext cx="5206180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49238" algn="just">
              <a:buFont typeface="+mj-lt"/>
              <a:buAutoNum type="romanUcPeriod" startAt="2"/>
            </a:pPr>
            <a:r>
              <a:rPr lang="es-E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LA SUFICIENCIA DE CRISTO.</a:t>
            </a:r>
          </a:p>
          <a:p>
            <a:pPr marL="457200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Pablo afirma que en Cristo está la plenitud de la Deidad </a:t>
            </a:r>
            <a:r>
              <a:rPr lang="es-ES" sz="1900" b="1" dirty="0">
                <a:latin typeface="Arial Narrow" panose="020B0606020202030204" pitchFamily="34" charset="0"/>
              </a:rPr>
              <a:t>(Col 2:9)</a:t>
            </a:r>
            <a:r>
              <a:rPr lang="es-ES" sz="1900" dirty="0">
                <a:latin typeface="Arial Narrow" panose="020B0606020202030204" pitchFamily="34" charset="0"/>
              </a:rPr>
              <a:t>.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No necesitamos añadir nada externo para completar nuestra fe.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Tristemente hermanos se dejan engañar por las tradiciones de los hombres y piensan que esto no tiene nada de malo celebrar creencias antiguas en un dios que no es dios según las tradiciones de los hombres.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Estos dioses reflejaban la religión politeísta de los pueblos de Canaán y fueron una tentación recurrente para los israelitas.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CFAFA9-26A9-BA0C-0797-8EC264209759}"/>
              </a:ext>
            </a:extLst>
          </p:cNvPr>
          <p:cNvSpPr txBox="1"/>
          <p:nvPr/>
        </p:nvSpPr>
        <p:spPr>
          <a:xfrm>
            <a:off x="6096000" y="383459"/>
            <a:ext cx="5275006" cy="333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0225" marR="0" lvl="0" indent="-2794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dios Baal, dios de la tormenta, la fertilidad y la lluvia,</a:t>
            </a:r>
            <a:r>
              <a:rPr kumimoji="0" lang="es-ES" sz="19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e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ra el más popular en Canaán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(Jueces.2: 11 – 13; 1Rey.18)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{Elías contra los profetas de Baal};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Asera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{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Asherah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} Diosa madre, asociada con la fertilidad y la maternidad. Se le rendía culto en postes sagrados {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asherim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}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(Jueces.3: 7; 2Rey.23: 4 – 7)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Moloc {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Molech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}, dios al que se ofrecían sacrificios humanos, especialmente niños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(Lev.18: 21; Jer.32: 35)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Dagón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dios de la agricultura y del grano, adorado por filisteos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(Jueces.16: 23; 1Sam.5: 2 – 7; Deut.32: 15 – 17)</a:t>
            </a:r>
            <a:endParaRPr kumimoji="0" lang="es-NI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DECE86E-6E57-17C8-B114-D33FA95FDB61}"/>
              </a:ext>
            </a:extLst>
          </p:cNvPr>
          <p:cNvSpPr/>
          <p:nvPr/>
        </p:nvSpPr>
        <p:spPr>
          <a:xfrm>
            <a:off x="914401" y="4542303"/>
            <a:ext cx="5056238" cy="1666768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Porque en él habita corporalmente toda la plenitud de la Deidad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A768505-9A5D-F38D-4837-A785C719E1ED}"/>
              </a:ext>
            </a:extLst>
          </p:cNvPr>
          <p:cNvSpPr/>
          <p:nvPr/>
        </p:nvSpPr>
        <p:spPr>
          <a:xfrm>
            <a:off x="6386052" y="3834580"/>
            <a:ext cx="4891547" cy="2374491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i="1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s-ES" sz="2200" i="1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Después los hijos de Israel hicieron lo malo ante los ojos de Jehová, y sirvieron a los </a:t>
            </a:r>
            <a:r>
              <a:rPr lang="es-ES" sz="2200" i="1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baales</a:t>
            </a:r>
            <a:r>
              <a:rPr lang="es-ES" sz="2200" i="1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F340CA4-DF2B-9F07-9868-8C63600BB233}"/>
              </a:ext>
            </a:extLst>
          </p:cNvPr>
          <p:cNvSpPr/>
          <p:nvPr/>
        </p:nvSpPr>
        <p:spPr>
          <a:xfrm>
            <a:off x="6386051" y="3834580"/>
            <a:ext cx="4891548" cy="2374491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Dejaron a Jehová el Dios de sus padres, que los había sacado de la tierra de Egipto, y se fueron tras otros dioses, los dioses de los pueblos que estaban en sus alrededores, a los cuales adoraron; y provocaron a ira a Jehová. </a:t>
            </a:r>
            <a:endParaRPr lang="es-NI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74E98892-5618-04CF-D49D-264402570022}"/>
              </a:ext>
            </a:extLst>
          </p:cNvPr>
          <p:cNvSpPr/>
          <p:nvPr/>
        </p:nvSpPr>
        <p:spPr>
          <a:xfrm>
            <a:off x="6386050" y="3834580"/>
            <a:ext cx="4891549" cy="2374491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13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Y dejaron a Jehová, y adoraron a Baal y a Astarot.</a:t>
            </a:r>
            <a:endParaRPr lang="es-NI"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F2C80E04-8336-D303-70D5-91691F696C6A}"/>
              </a:ext>
            </a:extLst>
          </p:cNvPr>
          <p:cNvSpPr/>
          <p:nvPr/>
        </p:nvSpPr>
        <p:spPr>
          <a:xfrm>
            <a:off x="6386049" y="3834580"/>
            <a:ext cx="4891550" cy="2374491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Hicieron, pues, los hijos de Israel lo malo ante los ojos de Jehová, y olvidaron a Jehová su Dios, y sirvieron a los </a:t>
            </a:r>
            <a:r>
              <a:rPr lang="es-ES" sz="23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baales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a las imágenes de </a:t>
            </a:r>
            <a:r>
              <a:rPr lang="es-ES" sz="23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Asera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4B2B37F-CAC4-20E2-87E9-A47D8C9267E8}"/>
              </a:ext>
            </a:extLst>
          </p:cNvPr>
          <p:cNvSpPr/>
          <p:nvPr/>
        </p:nvSpPr>
        <p:spPr>
          <a:xfrm>
            <a:off x="6221362" y="3716594"/>
            <a:ext cx="5056238" cy="2639961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0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ES" sz="20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Entonces mandó el rey al sumo sacerdote Hilcías, a los sacerdotes de segundo orden, y a los guardianes de la puerta, que sacasen del templo de Jehová todos los utensilios que habían sido hechos para Baal, para </a:t>
            </a:r>
            <a:r>
              <a:rPr lang="es-ES" sz="20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Asera</a:t>
            </a:r>
            <a:r>
              <a:rPr lang="es-ES" sz="20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para todo el ejército de los cielos; y los quemó fuera de Jerusalén en el campo del Cedrón, e hizo llevar las cenizas de ellos a </a:t>
            </a:r>
            <a:r>
              <a:rPr lang="es-ES" sz="20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Bet</a:t>
            </a:r>
            <a:r>
              <a:rPr lang="es-ES" sz="20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-el. </a:t>
            </a:r>
            <a:endParaRPr lang="es-NI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B50CD80F-73A2-2BE7-229C-D83350AB3F6F}"/>
              </a:ext>
            </a:extLst>
          </p:cNvPr>
          <p:cNvSpPr/>
          <p:nvPr/>
        </p:nvSpPr>
        <p:spPr>
          <a:xfrm>
            <a:off x="6221361" y="3716594"/>
            <a:ext cx="5149645" cy="269895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1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s-ES" sz="21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quitó a los sacerdotes idólatras que habían puesto los reyes de Judá para que quemasen incienso en los lugares altos en las ciudades de Judá, y en los alrededores de Jerusalén; y asimismo a los que quemaban incienso a Baal, al sol y a la luna, y a los signos del zodíaco, y a todo el ejército de los cielos. </a:t>
            </a:r>
            <a:endParaRPr lang="es-NI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BB2E013-6699-C9AD-A0FC-372677667A7A}"/>
              </a:ext>
            </a:extLst>
          </p:cNvPr>
          <p:cNvSpPr/>
          <p:nvPr/>
        </p:nvSpPr>
        <p:spPr>
          <a:xfrm>
            <a:off x="6221361" y="3716594"/>
            <a:ext cx="5149646" cy="269895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Hizo también sacar la imagen de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Asera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fuera de la casa de Jehová, fuera de Jerusalén, al valle del Cedrón, y la quemó en el valle del Cedrón, y la convirtió en polvo, y echó el polvo sobre los sepulcros de los hijos del pueblo.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80F127A1-636C-AB94-EEFB-84C8188770AF}"/>
              </a:ext>
            </a:extLst>
          </p:cNvPr>
          <p:cNvSpPr/>
          <p:nvPr/>
        </p:nvSpPr>
        <p:spPr>
          <a:xfrm>
            <a:off x="6221361" y="3716594"/>
            <a:ext cx="5149646" cy="269895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no des hijo tuyo para ofrecerlo por fuego a Moloc; no contamines así el nombre de tu Dios. Yo Jehová.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0C03538-2288-9704-C368-8190E3336F5A}"/>
              </a:ext>
            </a:extLst>
          </p:cNvPr>
          <p:cNvSpPr/>
          <p:nvPr/>
        </p:nvSpPr>
        <p:spPr>
          <a:xfrm>
            <a:off x="6221360" y="3716594"/>
            <a:ext cx="5149646" cy="2639961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edificaron lugares altos a Baal, los cuales están en el valle del hijo de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Hinom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para hacer pasar por el fuego sus hijos y sus hijas a Moloc; lo cual no les mandé, ni me vino al pensamiento que hiciesen esta abominación, para hacer pecar a Judá.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46756A1C-B0AF-0C0A-8849-FC56C5EA5109}"/>
              </a:ext>
            </a:extLst>
          </p:cNvPr>
          <p:cNvSpPr/>
          <p:nvPr/>
        </p:nvSpPr>
        <p:spPr>
          <a:xfrm>
            <a:off x="6221359" y="3716594"/>
            <a:ext cx="5056240" cy="2566219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Entonces los principales de los filisteos se juntaron para ofrecer sacrificio a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Dagón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su dios y para alegrarse; y dijeron: Nuestro dios entregó en nuestras manos a Sansón nuestro enemigo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DE7EC797-1F74-E35B-C8DB-5F45774334B7}"/>
              </a:ext>
            </a:extLst>
          </p:cNvPr>
          <p:cNvSpPr/>
          <p:nvPr/>
        </p:nvSpPr>
        <p:spPr>
          <a:xfrm>
            <a:off x="6221358" y="3716595"/>
            <a:ext cx="5149648" cy="269895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tomaron los filisteos el arca de Dios, y la metieron en la casa de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Dagón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y la pusieron junto a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Dagón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cuando al siguiente día los de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Asdod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se levantaron de mañana, he aquí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Dagón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postrado en tierra delante del arca de Jehová; y tomaron a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Dagón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lo volvieron a su lugar.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FE776E77-1897-83B3-22F0-E4B3D68C5B7C}"/>
              </a:ext>
            </a:extLst>
          </p:cNvPr>
          <p:cNvSpPr/>
          <p:nvPr/>
        </p:nvSpPr>
        <p:spPr>
          <a:xfrm>
            <a:off x="6221357" y="3716594"/>
            <a:ext cx="5149649" cy="269895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volviéndose a levantar de mañana el siguiente día, he aquí que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Dagón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había caído postrado en tierra delante del arca de Jehová; y la cabeza de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Dagón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las dos palmas de sus manos estaban cortadas sobre el umbral, habiéndole quedado a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Dagón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el tronco solamente.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5027A8CC-35EF-01CA-0E40-8C25138C37A8}"/>
              </a:ext>
            </a:extLst>
          </p:cNvPr>
          <p:cNvSpPr/>
          <p:nvPr/>
        </p:nvSpPr>
        <p:spPr>
          <a:xfrm>
            <a:off x="6221357" y="3716594"/>
            <a:ext cx="5149649" cy="269895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Por esta causa los sacerdotes de </a:t>
            </a:r>
            <a:r>
              <a:rPr kumimoji="0" lang="es-E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Dagón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 todos los que entran en el templo de </a:t>
            </a:r>
            <a:r>
              <a:rPr kumimoji="0" lang="es-E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Dagón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no pisan el umbral de </a:t>
            </a:r>
            <a:r>
              <a:rPr kumimoji="0" lang="es-E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Dagón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en </a:t>
            </a:r>
            <a:r>
              <a:rPr kumimoji="0" lang="es-E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Asdod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hasta hoy. 6  Y se agravó la mano de Jehová sobre los de </a:t>
            </a:r>
            <a:r>
              <a:rPr kumimoji="0" lang="es-E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Asdod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y los destruyó y los hirió con tumores en </a:t>
            </a:r>
            <a:r>
              <a:rPr kumimoji="0" lang="es-E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Asdod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 en todo su territorio. </a:t>
            </a:r>
            <a:endParaRPr lang="es-NI" dirty="0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B5301662-76EB-908C-A777-2CD7BBD071E2}"/>
              </a:ext>
            </a:extLst>
          </p:cNvPr>
          <p:cNvSpPr/>
          <p:nvPr/>
        </p:nvSpPr>
        <p:spPr>
          <a:xfrm>
            <a:off x="6221356" y="3716594"/>
            <a:ext cx="5056243" cy="269895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viendo esto los de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Asdod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dijeron: No quede con nosotros el arca del Dios de Israel, porque su mano es dura sobre nosotros y sobre nuestro dios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Dagón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2095EA87-7F9C-4801-3D26-F78FACCF1E06}"/>
              </a:ext>
            </a:extLst>
          </p:cNvPr>
          <p:cNvSpPr/>
          <p:nvPr/>
        </p:nvSpPr>
        <p:spPr>
          <a:xfrm>
            <a:off x="6221355" y="3716595"/>
            <a:ext cx="5149651" cy="269895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Pero engordó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Jesurún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y tiró coces </a:t>
            </a:r>
          </a:p>
          <a:p>
            <a:pPr marR="0" algn="just" rtl="0"/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Engordaste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cubriste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grasa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Entonces abandonó al Dios que lo hizo, </a:t>
            </a:r>
          </a:p>
          <a:p>
            <a:pPr marR="0" algn="just" rtl="0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menospreció la Roca de su salvación.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Le despertaron a celos con los dioses ajenos; Lo provocaron a ira con abominaciones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BBDEC423-30E9-7305-D313-0204ACE7943B}"/>
              </a:ext>
            </a:extLst>
          </p:cNvPr>
          <p:cNvSpPr/>
          <p:nvPr/>
        </p:nvSpPr>
        <p:spPr>
          <a:xfrm>
            <a:off x="6221355" y="3716594"/>
            <a:ext cx="5056244" cy="269895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Sacrificaron a los demonios, y no a Dios;</a:t>
            </a:r>
            <a:r>
              <a:rPr kumimoji="0" lang="es-ES" sz="2200" b="0" i="1" u="none" strike="noStrike" kern="1200" cap="none" spc="0" normalizeH="0" baseline="30000" noProof="0" dirty="0">
                <a:ln>
                  <a:noFill/>
                </a:ln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dioses que no habían conocido, a nuevos dioses venidos de cerca, que no habían temido vuestros padres.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42443144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21557-CA4C-DB3E-EAF9-B2AD0EB68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4B5CFA-C54A-FCBF-54CF-FB633170D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0723" y="-1"/>
            <a:ext cx="12442723" cy="70644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9F03A13-782A-B656-FCCC-495D02D28EBA}"/>
              </a:ext>
            </a:extLst>
          </p:cNvPr>
          <p:cNvSpPr txBox="1"/>
          <p:nvPr/>
        </p:nvSpPr>
        <p:spPr>
          <a:xfrm>
            <a:off x="808703" y="751344"/>
            <a:ext cx="516193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280988" algn="just">
              <a:buFont typeface="+mj-lt"/>
              <a:buAutoNum type="arabicPeriod" startAt="5"/>
            </a:pPr>
            <a:r>
              <a:rPr lang="es-ES" sz="1900" dirty="0">
                <a:latin typeface="Arial Narrow" panose="020B0606020202030204" pitchFamily="34" charset="0"/>
              </a:rPr>
              <a:t>“Dios el padre de las luces” aparece en la Biblia en </a:t>
            </a:r>
            <a:r>
              <a:rPr lang="es-ES" sz="1900" b="1" dirty="0">
                <a:latin typeface="Arial Narrow" panose="020B0606020202030204" pitchFamily="34" charset="0"/>
              </a:rPr>
              <a:t>(Sant.1: 17)</a:t>
            </a:r>
            <a:r>
              <a:rPr lang="es-ES" sz="1900" dirty="0">
                <a:latin typeface="Arial Narrow" panose="020B0606020202030204" pitchFamily="34" charset="0"/>
              </a:rPr>
              <a:t> y se refiere a Dios como creador de las lumbreras celestiales (sol, luna y estrellas). Mientras los pueblos antiguos adoraban al sol, la luna o las estrellas. Considérese </a:t>
            </a:r>
            <a:r>
              <a:rPr lang="es-ES" sz="1900" b="1" dirty="0">
                <a:latin typeface="Arial Narrow" panose="020B0606020202030204" pitchFamily="34" charset="0"/>
              </a:rPr>
              <a:t>(Deut.4: 19; 2Rey.23: 5)</a:t>
            </a:r>
            <a:r>
              <a:rPr lang="es-ES" sz="1900" dirty="0">
                <a:latin typeface="Arial Narrow" panose="020B0606020202030204" pitchFamily="34" charset="0"/>
              </a:rPr>
              <a:t> </a:t>
            </a:r>
          </a:p>
          <a:p>
            <a:pPr marL="354013" indent="-280988" algn="just">
              <a:buFont typeface="+mj-lt"/>
              <a:buAutoNum type="arabicPeriod" startAt="5"/>
            </a:pPr>
            <a:r>
              <a:rPr lang="es-ES" sz="1900" dirty="0">
                <a:latin typeface="Arial Narrow" panose="020B0606020202030204" pitchFamily="34" charset="0"/>
              </a:rPr>
              <a:t>El rey Josías eliminó a los sacerdotes que quemaban incienso “al sol, a la luna, a los signos del zodiaco y a todo el ejército de los cielos”. Dios Los pueblos antiguos, como los cananeos, babilonios y egipcios, practicaban el astro latría (culto a los astros), advirtió a Israel que no adore los astros, aunque otras naciones lo hicieran.</a:t>
            </a:r>
          </a:p>
          <a:p>
            <a:pPr marL="354013" indent="-280988" algn="just">
              <a:buFont typeface="+mj-lt"/>
              <a:buAutoNum type="arabicPeriod" startAt="5"/>
            </a:pPr>
            <a:r>
              <a:rPr lang="es-ES" sz="1900" b="1" dirty="0">
                <a:latin typeface="Arial Narrow" panose="020B0606020202030204" pitchFamily="34" charset="0"/>
              </a:rPr>
              <a:t>(Col.2: 8)</a:t>
            </a:r>
            <a:r>
              <a:rPr lang="es-ES" sz="1900" dirty="0">
                <a:latin typeface="Arial Narrow" panose="020B0606020202030204" pitchFamily="34" charset="0"/>
              </a:rPr>
              <a:t> así como los antiguos se dejaban cautivar por filosofías y astros, hoy muchos se dejan guiar por ideologías o “luces” pasajeras. </a:t>
            </a:r>
          </a:p>
          <a:p>
            <a:pPr marL="442913" indent="-266700" algn="just">
              <a:buFont typeface="Wingdings" panose="05000000000000000000" pitchFamily="2" charset="2"/>
              <a:buChar char="Ø"/>
            </a:pPr>
            <a:r>
              <a:rPr lang="es-ES" sz="1900" dirty="0">
                <a:latin typeface="Arial Narrow" panose="020B0606020202030204" pitchFamily="34" charset="0"/>
              </a:rPr>
              <a:t>El mensaje sigue siendo el mismo: Cristo es la verdadera luz y plenitud. Santiago afirma que el verdadero Dios es el creador de esas luces.</a:t>
            </a:r>
            <a:endParaRPr lang="es-NI" sz="1900" dirty="0">
              <a:latin typeface="Arial Narrow" panose="020B0606020202030204" pitchFamily="34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72229D46-920B-DE53-AA63-51709A55C0F1}"/>
              </a:ext>
            </a:extLst>
          </p:cNvPr>
          <p:cNvSpPr/>
          <p:nvPr/>
        </p:nvSpPr>
        <p:spPr>
          <a:xfrm>
            <a:off x="6221364" y="4011561"/>
            <a:ext cx="5031655" cy="2241755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Toda buena dádiva y todo don perfecto desciende de lo alto, del Padre de las luces, en el cual no hay mudanza, ni sombra de variación.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A6E020A-1B25-26E7-5AAA-0ED495376027}"/>
              </a:ext>
            </a:extLst>
          </p:cNvPr>
          <p:cNvSpPr/>
          <p:nvPr/>
        </p:nvSpPr>
        <p:spPr>
          <a:xfrm>
            <a:off x="6221364" y="4011561"/>
            <a:ext cx="5031655" cy="2241755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No sea que alces tus ojos al cielo, y viendo el sol y la luna y las estrellas, y todo el ejército del cielo, seas impulsado, y te inclines a ellos y les sirvas; porque Jehová tu Dios los ha concedido a todos los pueblos debajo de todos los cielos.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D369F2A3-8A7E-BEB0-1B79-E3624D71130B}"/>
              </a:ext>
            </a:extLst>
          </p:cNvPr>
          <p:cNvSpPr/>
          <p:nvPr/>
        </p:nvSpPr>
        <p:spPr>
          <a:xfrm>
            <a:off x="6221364" y="3141407"/>
            <a:ext cx="5031655" cy="3111910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quitó a los sacerdotes idólatras que habían puesto los reyes de Judá para que quemasen incienso en los lugares altos en las ciudades de Judá, y en los alrededores de Jerusalén; y asimismo a los que quemaban incienso a Baal, al sol y a la luna, y a los signos del zodíaco, y a todo el ejército de los cielos.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30BA79D2-6762-4B7F-AFBB-7F92FF9BE830}"/>
              </a:ext>
            </a:extLst>
          </p:cNvPr>
          <p:cNvSpPr/>
          <p:nvPr/>
        </p:nvSpPr>
        <p:spPr>
          <a:xfrm>
            <a:off x="6221364" y="3141407"/>
            <a:ext cx="5031655" cy="3111909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Mirad que nadie os engañe por medio de filosofías y huecas sutilezas, según las tradiciones de los hombres, conforme a los rudimentos del mundo, y no según Cristo.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461B38E-E19A-6ABB-7F97-AF7B6C9D4BC4}"/>
              </a:ext>
            </a:extLst>
          </p:cNvPr>
          <p:cNvSpPr txBox="1"/>
          <p:nvPr/>
        </p:nvSpPr>
        <p:spPr>
          <a:xfrm>
            <a:off x="6096000" y="751344"/>
            <a:ext cx="51619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54000" algn="just">
              <a:buFont typeface="+mj-lt"/>
              <a:buAutoNum type="alphaLcParenR"/>
            </a:pPr>
            <a:r>
              <a:rPr lang="es-ES" dirty="0">
                <a:latin typeface="Arial Narrow" panose="020B0606020202030204" pitchFamily="34" charset="0"/>
              </a:rPr>
              <a:t>Origen de las luces navideñas, velas en los árboles (siglo XVII) En Alemania y otros lugares de Europa, las familias colocaban velas en los árboles de Navidad para representar la luz de Cristo y la esperanza en medio del invierno. </a:t>
            </a:r>
          </a:p>
          <a:p>
            <a:pPr marL="342900" indent="-254000" algn="just">
              <a:buFont typeface="+mj-lt"/>
              <a:buAutoNum type="alphaLcParenR"/>
            </a:pP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Simbolismo espiritual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  <a:r>
              <a:rPr lang="es-ES" dirty="0">
                <a:latin typeface="Arial Narrow" panose="020B0606020202030204" pitchFamily="34" charset="0"/>
              </a:rPr>
              <a:t> La luz era vista como un signo de protección, calor y bienvenida, especialmente durante los días oscuros del solsticio de invierno. </a:t>
            </a:r>
            <a:endParaRPr lang="es-ES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9079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06B7B-4397-F698-1510-1800413A4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AE1FC7A-6357-356B-9204-8103EB73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0723" y="-1"/>
            <a:ext cx="12442723" cy="70644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A162EC5-132E-182E-9BD6-897979D166C1}"/>
              </a:ext>
            </a:extLst>
          </p:cNvPr>
          <p:cNvSpPr txBox="1"/>
          <p:nvPr/>
        </p:nvSpPr>
        <p:spPr>
          <a:xfrm>
            <a:off x="614515" y="1607573"/>
            <a:ext cx="535858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0225" indent="-255588" algn="just">
              <a:buFont typeface="+mj-lt"/>
              <a:buAutoNum type="alphaLcParenR" startAt="3"/>
            </a:pPr>
            <a:r>
              <a:rPr kumimoji="0" lang="es-ES" sz="19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</a:rPr>
              <a:t>Expansión cultural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</a:rPr>
              <a:t>: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A comienzos del siglo XX, las luces eléctricas comenzaron a popularizarse en hogares y ciudades, convirtiéndose en un símbolo festivo universal. </a:t>
            </a:r>
          </a:p>
          <a:p>
            <a:pPr marL="530225" indent="-255588" algn="just">
              <a:buFont typeface="+mj-lt"/>
              <a:buAutoNum type="alphaLcParenR" startAt="3"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Recordemos esto que el padre mentira es el diablo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(Jn.8: 44)</a:t>
            </a:r>
          </a:p>
          <a:p>
            <a:pPr marL="442913" indent="-252413" algn="just">
              <a:buFont typeface="+mj-lt"/>
              <a:buAutoNum type="alphaUcPeriod" startAt="2"/>
            </a:pPr>
            <a:r>
              <a:rPr lang="es-ES" sz="1900" dirty="0">
                <a:latin typeface="Arial Narrow" panose="020B0606020202030204" pitchFamily="34" charset="0"/>
              </a:rPr>
              <a:t>Cristo es la verdadera sabiduría </a:t>
            </a:r>
            <a:r>
              <a:rPr lang="es-ES" sz="1900" b="1" dirty="0">
                <a:latin typeface="Arial Narrow" panose="020B0606020202030204" pitchFamily="34" charset="0"/>
              </a:rPr>
              <a:t>(1Cor.1: 24, 30)</a:t>
            </a:r>
            <a:r>
              <a:rPr lang="es-ES" sz="1900" dirty="0">
                <a:latin typeface="Arial Narrow" panose="020B0606020202030204" pitchFamily="34" charset="0"/>
              </a:rPr>
              <a:t> Frente a las ideologías cambiantes, Él es roca firme. </a:t>
            </a:r>
          </a:p>
          <a:p>
            <a:pPr marL="442913" indent="-252413" algn="just">
              <a:buFont typeface="+mj-lt"/>
              <a:buAutoNum type="alphaUcPeriod" startAt="2"/>
            </a:pPr>
            <a:r>
              <a:rPr lang="es-ES" sz="1900" dirty="0">
                <a:latin typeface="Arial Narrow" panose="020B0606020202030204" pitchFamily="34" charset="0"/>
              </a:rPr>
              <a:t>La libertad no está en filosofías humanas, sino en la obra redentora de Jesús </a:t>
            </a:r>
            <a:r>
              <a:rPr lang="es-ES" sz="1900" b="1" dirty="0">
                <a:latin typeface="Arial Narrow" panose="020B0606020202030204" pitchFamily="34" charset="0"/>
              </a:rPr>
              <a:t>(Jn.8: 32, 36)</a:t>
            </a:r>
            <a:endParaRPr lang="es-NI" sz="1900" b="1" dirty="0">
              <a:latin typeface="Arial Narrow" panose="020B0606020202030204" pitchFamily="34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D3AC7B65-238B-575E-F531-86CDB2E46591}"/>
              </a:ext>
            </a:extLst>
          </p:cNvPr>
          <p:cNvSpPr/>
          <p:nvPr/>
        </p:nvSpPr>
        <p:spPr>
          <a:xfrm>
            <a:off x="6445046" y="2979174"/>
            <a:ext cx="4807974" cy="3016210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2200" b="0" i="1" u="none" strike="noStrike" baseline="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Vosotros sois de vuestro padre el diablo, y los deseos de vuestro padre queréis hacer. El ha sido homicida desde el principio, y no ha permanecido en la verdad, porque no hay verdad en él. Cuando habla mentira, de suyo habla; porque es mentiroso, y padre de mentira.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4920E1B-0F1D-55A6-A473-4FE393A466D7}"/>
              </a:ext>
            </a:extLst>
          </p:cNvPr>
          <p:cNvSpPr/>
          <p:nvPr/>
        </p:nvSpPr>
        <p:spPr>
          <a:xfrm>
            <a:off x="6445047" y="2979174"/>
            <a:ext cx="4807974" cy="3016210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mas para los llamados, así judíos como griegos, Cristo poder de Dios, y sabiduría de Dios.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B587FB8-5489-108E-F503-3C2AF3887018}"/>
              </a:ext>
            </a:extLst>
          </p:cNvPr>
          <p:cNvSpPr/>
          <p:nvPr/>
        </p:nvSpPr>
        <p:spPr>
          <a:xfrm>
            <a:off x="6445045" y="2979174"/>
            <a:ext cx="4807975" cy="3016210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Mas por él estáis vosotros en Cristo Jesús, el cual nos ha sido hecho por Dios sabiduría, justificación, santificación y redención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E5C7D63-1D59-7EAF-25E1-EDB63C69A080}"/>
              </a:ext>
            </a:extLst>
          </p:cNvPr>
          <p:cNvSpPr/>
          <p:nvPr/>
        </p:nvSpPr>
        <p:spPr>
          <a:xfrm>
            <a:off x="6445044" y="2979174"/>
            <a:ext cx="4807976" cy="3016210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2300" b="0" i="1" u="none" strike="noStrike" baseline="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conoceréis la verdad, y la verdad os hará libres.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0DA60848-2CD2-CB82-6A25-7CB6DE940C47}"/>
              </a:ext>
            </a:extLst>
          </p:cNvPr>
          <p:cNvSpPr/>
          <p:nvPr/>
        </p:nvSpPr>
        <p:spPr>
          <a:xfrm>
            <a:off x="6445044" y="2979174"/>
            <a:ext cx="4807976" cy="3016210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3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s-ES" sz="23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2300" b="0" i="1" u="none" strike="noStrike" baseline="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Así que, si el Hijo os libertare, seréis verdaderamente libres.</a:t>
            </a:r>
            <a:endParaRPr lang="es-NI" sz="2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8295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89FA5-60C9-3EB8-EF2B-62508047E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FF760F8-B217-19B7-A965-1BEAB5D33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0723" y="-1"/>
            <a:ext cx="12442723" cy="70644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B4EE747-541A-0097-9751-E881BAD7189B}"/>
              </a:ext>
            </a:extLst>
          </p:cNvPr>
          <p:cNvSpPr txBox="1"/>
          <p:nvPr/>
        </p:nvSpPr>
        <p:spPr>
          <a:xfrm>
            <a:off x="779206" y="1043731"/>
            <a:ext cx="5191432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150" indent="-311150" algn="just">
              <a:buFont typeface="+mj-lt"/>
              <a:buAutoNum type="romanUcPeriod" startAt="3"/>
            </a:pPr>
            <a:r>
              <a:rPr lang="es-E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BASADO EN UNA TRADICION</a:t>
            </a:r>
          </a:p>
          <a:p>
            <a:pPr marL="342900" indent="-254000" algn="just">
              <a:buFont typeface="+mj-lt"/>
              <a:buAutoNum type="alphaUcPeriod"/>
            </a:pPr>
            <a:r>
              <a:rPr lang="es-ES" sz="19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Discernimiento espiritual</a:t>
            </a:r>
            <a:r>
              <a:rPr lang="es-E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  <a:r>
              <a:rPr lang="es-ES" sz="1900" dirty="0">
                <a:latin typeface="Arial Narrow" panose="020B0606020202030204" pitchFamily="34" charset="0"/>
              </a:rPr>
              <a:t> examinar todo pensamiento y enseñanza a la luz de la Palabra </a:t>
            </a:r>
            <a:r>
              <a:rPr lang="es-ES" sz="1900" b="1" dirty="0">
                <a:latin typeface="Arial Narrow" panose="020B0606020202030204" pitchFamily="34" charset="0"/>
              </a:rPr>
              <a:t>(Hech.17: 11)</a:t>
            </a:r>
            <a:r>
              <a:rPr lang="es-ES" sz="1900" dirty="0">
                <a:latin typeface="Arial Narrow" panose="020B0606020202030204" pitchFamily="34" charset="0"/>
              </a:rPr>
              <a:t> </a:t>
            </a:r>
          </a:p>
          <a:p>
            <a:pPr marL="342900" indent="-254000" algn="just">
              <a:buFont typeface="+mj-lt"/>
              <a:buAutoNum type="alphaUcPeriod"/>
            </a:pPr>
            <a:r>
              <a:rPr lang="es-ES" sz="19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Cuidado con las influencias</a:t>
            </a:r>
            <a:r>
              <a:rPr lang="es-E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  <a:r>
              <a:rPr lang="es-ES" sz="1900" dirty="0">
                <a:latin typeface="Arial Narrow" panose="020B0606020202030204" pitchFamily="34" charset="0"/>
              </a:rPr>
              <a:t> redes sociales, corrientes culturales, ideologías políticas o espirituales pueden cautivar si no están filtradas por Cristo. </a:t>
            </a:r>
          </a:p>
          <a:p>
            <a:pPr marL="608012" indent="-342900" algn="just">
              <a:buFont typeface="Wingdings" panose="05000000000000000000" pitchFamily="2" charset="2"/>
              <a:buChar char="Ø"/>
            </a:pPr>
            <a:r>
              <a:rPr lang="es-ES" sz="1900" dirty="0">
                <a:latin typeface="Arial Narrow" panose="020B0606020202030204" pitchFamily="34" charset="0"/>
              </a:rPr>
              <a:t>Algo que debes siempre preguntar que es su origen quera Dios que haga esto </a:t>
            </a:r>
            <a:r>
              <a:rPr lang="es-ES" sz="1900" b="1" dirty="0">
                <a:latin typeface="Arial Narrow" panose="020B0606020202030204" pitchFamily="34" charset="0"/>
              </a:rPr>
              <a:t>(1Cor.10: 20)</a:t>
            </a:r>
          </a:p>
          <a:p>
            <a:pPr marL="354013" indent="-265113" algn="just">
              <a:buFont typeface="+mj-lt"/>
              <a:buAutoNum type="alphaUcPeriod" startAt="3"/>
            </a:pPr>
            <a:r>
              <a:rPr lang="es-ES" sz="19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Centralidad de Cristo</a:t>
            </a:r>
            <a:r>
              <a:rPr lang="es-E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  <a:r>
              <a:rPr lang="es-ES" sz="1900" dirty="0">
                <a:latin typeface="Arial Narrow" panose="020B0606020202030204" pitchFamily="34" charset="0"/>
              </a:rPr>
              <a:t> que nuestras decisiones, valores y prioridades estén fundamentados en Él en Cristo en su palabra </a:t>
            </a:r>
            <a:r>
              <a:rPr lang="es-ES" sz="1900" b="1" dirty="0">
                <a:latin typeface="Arial Narrow" panose="020B0606020202030204" pitchFamily="34" charset="0"/>
              </a:rPr>
              <a:t>(1Ped.4: 11)</a:t>
            </a:r>
          </a:p>
          <a:p>
            <a:pPr marL="354013" indent="-280988" algn="just">
              <a:buFont typeface="+mj-lt"/>
              <a:buAutoNum type="alphaUcPeriod" startAt="3"/>
            </a:pPr>
            <a:r>
              <a:rPr lang="es-ES" sz="1900" dirty="0">
                <a:latin typeface="Arial Narrow" panose="020B0606020202030204" pitchFamily="34" charset="0"/>
              </a:rPr>
              <a:t>La iglesia es un espacio donde nos recordamos mutuamente que Cristo es suficiente.</a:t>
            </a:r>
            <a:endParaRPr lang="es-NI" sz="1900" dirty="0">
              <a:latin typeface="Arial Narrow" panose="020B0606020202030204" pitchFamily="34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19BFF9FE-8E26-F7ED-1DAC-F0F3FBA4577F}"/>
              </a:ext>
            </a:extLst>
          </p:cNvPr>
          <p:cNvSpPr/>
          <p:nvPr/>
        </p:nvSpPr>
        <p:spPr>
          <a:xfrm>
            <a:off x="6341806" y="2861187"/>
            <a:ext cx="4925962" cy="2964426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i="1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s-ES" sz="2200" i="1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éstos eran más nobles que los que estaban en Tesalónica, pues recibieron la palabra con toda solicitud, escudriñando cada día las Escrituras para ver si estas cosas eran así.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D9DA68F-D10A-4BF8-0585-624C05974B1B}"/>
              </a:ext>
            </a:extLst>
          </p:cNvPr>
          <p:cNvSpPr/>
          <p:nvPr/>
        </p:nvSpPr>
        <p:spPr>
          <a:xfrm>
            <a:off x="6341806" y="2861187"/>
            <a:ext cx="4925962" cy="2964426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Antes digo que lo que los gentiles sacrifican, a los demonios lo sacrifican, y no a Dios; y no quiero que vosotros os hagáis partícipes con los demonios.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0089689-C143-2A2C-4FC4-234FDDAA6258}"/>
              </a:ext>
            </a:extLst>
          </p:cNvPr>
          <p:cNvSpPr/>
          <p:nvPr/>
        </p:nvSpPr>
        <p:spPr>
          <a:xfrm>
            <a:off x="6341807" y="2861187"/>
            <a:ext cx="4925962" cy="2964426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Si alguno habla, hable conforme a las palabras de Dios; si alguno ministra, ministre conforme al poder que Dios da, para que en todo sea Dios glorificado por Jesucristo, a quien pertenecen la gloria y el imperio por los siglos de los siglos. Amén.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1684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A353E-F1E9-BF95-7022-B9F7FC9C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AC7583F-76FD-A726-787E-B3E23B604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0723" y="-1"/>
            <a:ext cx="12442723" cy="70644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14EA61D-2025-99EF-0625-A27E3C6C67E8}"/>
              </a:ext>
            </a:extLst>
          </p:cNvPr>
          <p:cNvSpPr txBox="1"/>
          <p:nvPr/>
        </p:nvSpPr>
        <p:spPr>
          <a:xfrm>
            <a:off x="793954" y="751344"/>
            <a:ext cx="517668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9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CONCLUSIÓN</a:t>
            </a:r>
            <a:r>
              <a:rPr lang="es-E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</a:p>
          <a:p>
            <a:pPr marL="442913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La advertencia de Pablo sigue vigente: no dejarnos cautivar por lo que parece sabio, pero es vacío.</a:t>
            </a:r>
          </a:p>
          <a:p>
            <a:pPr marL="442913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Solo Cristo nos da plenitud, libertad y verdad. Solo la palabra de Dios es suficiente </a:t>
            </a:r>
            <a:r>
              <a:rPr lang="es-ES" sz="1900" b="1" dirty="0">
                <a:latin typeface="Arial Narrow" panose="020B0606020202030204" pitchFamily="34" charset="0"/>
              </a:rPr>
              <a:t>(Jn.20: 30) </a:t>
            </a:r>
          </a:p>
          <a:p>
            <a:pPr marL="442913" indent="-280988" algn="just">
              <a:buFont typeface="+mj-lt"/>
              <a:buAutoNum type="alphaUcPeriod"/>
            </a:pPr>
            <a:r>
              <a:rPr lang="es-ES" sz="19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Invitación</a:t>
            </a:r>
            <a:r>
              <a:rPr lang="es-ES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  <a:r>
              <a:rPr lang="es-ES" sz="1900" dirty="0">
                <a:latin typeface="Arial Narrow" panose="020B0606020202030204" pitchFamily="34" charset="0"/>
              </a:rPr>
              <a:t> afirmemos nuestra fe en Cristo como fundamento único y verdadero…</a:t>
            </a:r>
          </a:p>
          <a:p>
            <a:pPr marL="633413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¿Qué filosofías o tradiciones humanas están influyendo en mi vida hoy? </a:t>
            </a:r>
          </a:p>
          <a:p>
            <a:pPr marL="633413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¿Estoy filtrando mis pensamientos y decisiones a través de Cristo y su Palabra? </a:t>
            </a:r>
          </a:p>
          <a:p>
            <a:pPr marL="633413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¿Cómo puedo ayudar a iglesia a mantenerse firme en la suficiencia de Cristo? </a:t>
            </a:r>
          </a:p>
          <a:p>
            <a:pPr marL="442913" indent="-266700" algn="just">
              <a:buFont typeface="+mj-lt"/>
              <a:buAutoNum type="alphaUcPeriod" startAt="4"/>
            </a:pPr>
            <a:r>
              <a:rPr lang="es-ES" sz="1900" dirty="0">
                <a:latin typeface="Arial Narrow" panose="020B0606020202030204" pitchFamily="34" charset="0"/>
              </a:rPr>
              <a:t>Solo en el esta la plenitud </a:t>
            </a:r>
            <a:r>
              <a:rPr lang="es-ES" sz="1900" b="1" dirty="0">
                <a:latin typeface="Arial Narrow" panose="020B0606020202030204" pitchFamily="34" charset="0"/>
              </a:rPr>
              <a:t>(Col.1: 19; 2: 9)</a:t>
            </a:r>
          </a:p>
          <a:p>
            <a:pPr marL="176213" algn="just"/>
            <a:endParaRPr lang="es-ES" sz="1900" dirty="0">
              <a:latin typeface="Arial Narrow" panose="020B0606020202030204" pitchFamily="34" charset="0"/>
            </a:endParaRPr>
          </a:p>
          <a:p>
            <a:pPr algn="just"/>
            <a:r>
              <a:rPr lang="es-ES" sz="1900" dirty="0">
                <a:latin typeface="Arial Narrow" panose="020B0606020202030204" pitchFamily="34" charset="0"/>
              </a:rPr>
              <a:t>Por su servidor:</a:t>
            </a:r>
          </a:p>
          <a:p>
            <a:pPr algn="just"/>
            <a:r>
              <a:rPr lang="es-ES" sz="1900" dirty="0">
                <a:latin typeface="Arial Narrow" panose="020B0606020202030204" pitchFamily="34" charset="0"/>
              </a:rPr>
              <a:t>                          </a:t>
            </a:r>
            <a:r>
              <a:rPr lang="es-ES" sz="1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Hoswaldo</a:t>
            </a:r>
            <a:r>
              <a:rPr lang="es-ES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Moreno Parrales</a:t>
            </a:r>
          </a:p>
          <a:p>
            <a:pPr algn="just"/>
            <a:r>
              <a:rPr lang="es-ES" sz="1900" dirty="0">
                <a:latin typeface="Arial Narrow" panose="020B0606020202030204" pitchFamily="34" charset="0"/>
              </a:rPr>
              <a:t>                          </a:t>
            </a:r>
            <a:r>
              <a:rPr lang="es-ES" sz="1900" dirty="0">
                <a:latin typeface="Arial Narrow" panose="020B0606020202030204" pitchFamily="34" charset="0"/>
                <a:hlinkClick r:id="rId3"/>
              </a:rPr>
              <a:t>www.creiporlocualhable.com</a:t>
            </a:r>
            <a:r>
              <a:rPr lang="es-ES" sz="1900" dirty="0">
                <a:latin typeface="Arial Narrow" panose="020B0606020202030204" pitchFamily="34" charset="0"/>
              </a:rPr>
              <a:t> </a:t>
            </a:r>
            <a:endParaRPr lang="es-NI" sz="1900" dirty="0">
              <a:latin typeface="Arial Narrow" panose="020B0606020202030204" pitchFamily="34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DD0778F6-04E0-4FB0-1E90-E7EBD44FAF37}"/>
              </a:ext>
            </a:extLst>
          </p:cNvPr>
          <p:cNvSpPr/>
          <p:nvPr/>
        </p:nvSpPr>
        <p:spPr>
          <a:xfrm>
            <a:off x="6386052" y="3111910"/>
            <a:ext cx="4866967" cy="2861187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Hizo además Jesús muchas otras señales en presencia de sus discípulos, las cuales no están escritas en este libro.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4DA284D-3DB0-1AA4-3130-E59D43DAEE55}"/>
              </a:ext>
            </a:extLst>
          </p:cNvPr>
          <p:cNvSpPr/>
          <p:nvPr/>
        </p:nvSpPr>
        <p:spPr>
          <a:xfrm>
            <a:off x="6386052" y="3111910"/>
            <a:ext cx="4866967" cy="2861187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por cuanto agradó al Padre que en él habitase toda plenitud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7DDB732-9C26-9EEE-0C8C-54FF02E0614E}"/>
              </a:ext>
            </a:extLst>
          </p:cNvPr>
          <p:cNvSpPr/>
          <p:nvPr/>
        </p:nvSpPr>
        <p:spPr>
          <a:xfrm>
            <a:off x="6386051" y="3111910"/>
            <a:ext cx="4866967" cy="2861187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Porque en él habita corporalmente toda la plenitud de la Deidad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3139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509D0-5062-B06F-D2B6-2FC920637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E3B4684-53BC-C8ED-67EC-CB3236950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0723" y="-1"/>
            <a:ext cx="12442723" cy="706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798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2826</Words>
  <Application>Microsoft Office PowerPoint</Application>
  <PresentationFormat>Panorámica</PresentationFormat>
  <Paragraphs>113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barneymejia.q@gmail.com</dc:creator>
  <cp:lastModifiedBy>barneymejia.q@gmail.com</cp:lastModifiedBy>
  <cp:revision>3</cp:revision>
  <dcterms:created xsi:type="dcterms:W3CDTF">2025-12-11T02:44:13Z</dcterms:created>
  <dcterms:modified xsi:type="dcterms:W3CDTF">2025-12-25T18:06:50Z</dcterms:modified>
</cp:coreProperties>
</file>