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5" r:id="rId6"/>
    <p:sldId id="266" r:id="rId7"/>
    <p:sldId id="262" r:id="rId8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6D6"/>
    <a:srgbClr val="E1DFDF"/>
    <a:srgbClr val="DCDADA"/>
    <a:srgbClr val="D4D2D2"/>
    <a:srgbClr val="CFCFCF"/>
    <a:srgbClr val="D0CECE"/>
    <a:srgbClr val="D2D0D0"/>
    <a:srgbClr val="C7C7C7"/>
    <a:srgbClr val="CE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CCECE-A936-DC03-A1F3-1B65A3E71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8798D8-B835-3F0F-C1C3-6707E9910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B3C1A4-67C1-5C4D-3BD4-8B086528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27ED8C-E862-EEB4-4A66-44DF19904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64FCB-3241-F165-CDCE-0B02665A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0467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23D70-6500-69F6-9FE9-819CB03E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B58406-49DF-4BE7-0F88-DF3577F99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7670AB-A435-A106-86F8-41BA63D7C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07B34B-3D24-0B3B-6CC3-56767EF7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F2F4C2-DFBC-5F4D-C7B3-E904F5CD5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57776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E7616-4494-1C0D-CB4C-1066946B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B508A9-E2EA-5399-ABCB-5DE6BF94E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DD4043-01AC-133F-0817-52577FF6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508B9A-99DE-27D4-440C-AB5E98454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211BEC-5AB7-DDB5-C122-6005FDEB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8868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C5D81-7C06-C5E6-B3D9-F97DCE18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F094B7-152A-CEEA-D08E-B1828735D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97449F-3CD4-453E-2DD7-1001BC8A8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95AA05-564A-CBF6-5DEF-E3D3A6ECC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60D2F7-03EF-CF52-0A3D-C141AC1BE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BAFC79-FFCA-1F45-A1AF-365292DE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9924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1D4EB9-0C34-CE32-C442-22E430C7D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A90A23-84C7-D0F1-2C6D-B791C40A8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1FDC0C-98CA-EA96-77CD-32836EF8C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83D593-6CF5-313F-7CBA-B08FAA161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D1B7C6-5203-5C70-E55C-CBD4B6992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6BAE105-A8AA-CA65-3874-D7763B96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8F2A82-496C-72DC-D9D3-8AE73F378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374B74-057F-0826-1BB5-6E0C0A07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0195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3F4658-F5C8-F738-6D6C-A9D71F31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4A97BF-4930-61FA-101D-8488AF12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447B33-E26D-10C8-4274-1D908EC09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B81FD5-57EA-E130-EA2A-223A46A05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3097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769C85-78C8-EC78-74E2-E56544A33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DC69B7-8970-E568-5C4F-614AF094B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82C1E8-B467-CF3D-E76A-DCCDFFD0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1735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31402-CD5F-2D5E-B34F-E2A11E8A0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BE1F7E-B0FD-65EE-E0C1-329721D47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034D7B-94F2-45B9-FDCF-D3FC6AABA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184B26-1739-8C18-F153-7E2470AB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A30FC7-A1A3-03AD-2F4B-DBA92847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94B866-718C-400A-38B0-83233BFA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40184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EFFF6-EA11-8C0C-B520-0FCF0341B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78A885-EB14-F337-53EC-1826EF4520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3E7D8E-4223-24FC-67F9-DF8512342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778372-8CB5-E69F-1A23-334A0DFC8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9C91CF-9008-B6FF-F506-35670536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1F329A-6CA0-9ECE-D679-D464915D7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5998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7F6EF-E348-B0C7-CA2A-3F5DC672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6B239E-5C44-202A-39BB-E0B432C99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EAC12-6F45-C991-2FFA-2C2B215C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5C2D0-2BDC-BDDD-0014-1E007B55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EAC1B0-741F-65C8-F1A1-CA681F3EC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40244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F53DEA-51E7-9124-1903-71B7BB3196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5B3667-9B1B-D12F-7086-C24DCA269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EF39F9-9C31-64B2-4FCC-2C4276336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5A242C-9BF0-EB30-B35E-663C97021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3E4BB-E7A7-4288-70E1-A8FA6AAE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34938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C9D9117-498B-FDD5-551D-6AF6BAB8A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E2A293-430A-FD23-1F76-CC36A1091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2D6FCF-85F7-9C4B-DE95-63C10784C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574ED-7ED3-4C6C-9A99-DC2B4CB5C01B}" type="datetimeFigureOut">
              <a:rPr lang="es-NI" smtClean="0"/>
              <a:t>24/10/2025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6D3362-DF33-DEF1-6EA1-82EF2FB20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51D9F2-FB28-DB4A-8DFA-7D159167B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96380-AF41-4C38-BE31-F4DEE6C54D53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23416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iporlocualhable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E1992A4-4FA4-63F6-935B-931536921D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69975FB-9ED4-282D-3202-E86793CE4909}"/>
              </a:ext>
            </a:extLst>
          </p:cNvPr>
          <p:cNvSpPr txBox="1"/>
          <p:nvPr/>
        </p:nvSpPr>
        <p:spPr>
          <a:xfrm>
            <a:off x="1012725" y="446624"/>
            <a:ext cx="497511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“LA RIQUEZA NO PUEDE COMPARAR LA REDENCIÓN”</a:t>
            </a:r>
          </a:p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(Salmos.49: 1- 20)</a:t>
            </a:r>
          </a:p>
          <a:p>
            <a:pPr algn="just"/>
            <a:r>
              <a:rPr lang="es-ES" sz="1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INTRODUCCIÓN</a:t>
            </a: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:</a:t>
            </a:r>
          </a:p>
          <a:p>
            <a:pPr marL="354013" indent="-280988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El </a:t>
            </a:r>
            <a:r>
              <a:rPr lang="es-ES" sz="1900" b="1" dirty="0">
                <a:latin typeface="Arial Narrow" panose="020B0606020202030204" pitchFamily="34" charset="0"/>
              </a:rPr>
              <a:t>(Salm.49)</a:t>
            </a:r>
            <a:r>
              <a:rPr lang="es-ES" sz="1900" dirty="0">
                <a:latin typeface="Arial Narrow" panose="020B0606020202030204" pitchFamily="34" charset="0"/>
              </a:rPr>
              <a:t>, es un salmo sapiencial que se atribuye a los hijos de Coré… 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Un grupo de levitas que se encargaban de la música y la adoración en el templo de Jerusalén. 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Aunque no se especifica el autor exacto, se cree que fue escrito durante el período postexílico, después del regreso de los judíos del exilio en  Babilonia (siglo VI a.C.)</a:t>
            </a:r>
          </a:p>
          <a:p>
            <a:pPr marL="354013" indent="-277813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En ese momento, la sociedad judía estaba experimentando un período de gran cambio y reflexión. </a:t>
            </a:r>
          </a:p>
          <a:p>
            <a:pPr marL="5302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Después de la destrucción del templo de Jerusalén y el exilio.</a:t>
            </a:r>
          </a:p>
          <a:p>
            <a:pPr marL="530225" indent="-2778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Los judíos se vieron obligados a reevaluar su relación con Dios y su comprensión de la justicia divina.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B223B63-0281-DE94-C709-6EF3A451A01D}"/>
              </a:ext>
            </a:extLst>
          </p:cNvPr>
          <p:cNvSpPr txBox="1"/>
          <p:nvPr/>
        </p:nvSpPr>
        <p:spPr>
          <a:xfrm>
            <a:off x="6204156" y="295900"/>
            <a:ext cx="4857133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54000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El </a:t>
            </a:r>
            <a:r>
              <a:rPr lang="es-ES" sz="1900" b="1" dirty="0">
                <a:latin typeface="Arial Narrow" panose="020B0606020202030204" pitchFamily="34" charset="0"/>
              </a:rPr>
              <a:t>(Salm.49)</a:t>
            </a:r>
            <a:r>
              <a:rPr lang="es-ES" sz="1900" dirty="0">
                <a:latin typeface="Arial Narrow" panose="020B0606020202030204" pitchFamily="34" charset="0"/>
              </a:rPr>
              <a:t>, refleja esa búsqueda de sentido y sabiduría en un mundo que parecía haber sido trastornado.</a:t>
            </a:r>
          </a:p>
          <a:p>
            <a:pPr marL="342900" indent="-254000" algn="just">
              <a:buFont typeface="+mj-lt"/>
              <a:buAutoNum type="alphaUcPeriod" startAt="3"/>
            </a:pPr>
            <a:r>
              <a:rPr lang="es-ES" sz="1900" dirty="0">
                <a:latin typeface="Arial Narrow" panose="020B0606020202030204" pitchFamily="34" charset="0"/>
              </a:rPr>
              <a:t>El propósito del </a:t>
            </a:r>
            <a:r>
              <a:rPr lang="es-ES" sz="1900" b="1" dirty="0">
                <a:latin typeface="Arial Narrow" panose="020B0606020202030204" pitchFamily="34" charset="0"/>
              </a:rPr>
              <a:t>(Salm.49)</a:t>
            </a:r>
            <a:r>
              <a:rPr lang="es-ES" sz="1900" dirty="0">
                <a:latin typeface="Arial Narrow" panose="020B0606020202030204" pitchFamily="34" charset="0"/>
              </a:rPr>
              <a:t>, es enseñar a los creyentes a no confiar en las riquezas y el poder material, sino en la sabiduría y la providencia de Dios. </a:t>
            </a:r>
          </a:p>
          <a:p>
            <a:pPr marL="530225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El salmista argumenta que la riqueza no puede comprar la salvación, ni la vida eterna.</a:t>
            </a:r>
          </a:p>
          <a:p>
            <a:pPr marL="530225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Que todos, ricos y pobres, deben enfrentar la muerte y rendir cuentas ante Dios </a:t>
            </a:r>
            <a:r>
              <a:rPr lang="es-ES" sz="1900" b="1" dirty="0">
                <a:latin typeface="Arial Narrow" panose="020B0606020202030204" pitchFamily="34" charset="0"/>
              </a:rPr>
              <a:t>(Heb.9: 27)</a:t>
            </a:r>
          </a:p>
          <a:p>
            <a:pPr marL="354013" indent="-280988" algn="just">
              <a:buFont typeface="+mj-lt"/>
              <a:buAutoNum type="alphaUcPeriod" startAt="5"/>
            </a:pPr>
            <a:r>
              <a:rPr lang="es-ES" sz="1900" dirty="0">
                <a:latin typeface="Arial Narrow" panose="020B0606020202030204" pitchFamily="34" charset="0"/>
              </a:rPr>
              <a:t>Los temas principales del </a:t>
            </a:r>
            <a:r>
              <a:rPr lang="es-ES" sz="1900" b="1" dirty="0">
                <a:latin typeface="Arial Narrow" panose="020B0606020202030204" pitchFamily="34" charset="0"/>
              </a:rPr>
              <a:t>(Salm.49)</a:t>
            </a:r>
            <a:r>
              <a:rPr lang="es-ES" sz="1900" dirty="0">
                <a:latin typeface="Arial Narrow" panose="020B0606020202030204" pitchFamily="34" charset="0"/>
              </a:rPr>
              <a:t>, son…</a:t>
            </a:r>
          </a:p>
          <a:p>
            <a:pPr marL="530225" indent="-26193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La vanidad de las riquezas materiales. </a:t>
            </a:r>
          </a:p>
          <a:p>
            <a:pPr marL="530225" indent="-26193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La importancia de la sabiduría y la inteligencia espiritual. </a:t>
            </a:r>
          </a:p>
          <a:p>
            <a:pPr marL="530225" indent="-26193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La igualdad de todos ante la muerte y el juicio de Dios. </a:t>
            </a:r>
          </a:p>
          <a:p>
            <a:pPr marL="530225" indent="-26193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La necesidad de confiar en Dios y no en las riquezas.</a:t>
            </a:r>
            <a:endParaRPr lang="es-NI" sz="1900" dirty="0">
              <a:latin typeface="Arial Narrow" panose="020B060602020203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74D3D14-2342-2183-5D98-9B69977D1A6A}"/>
              </a:ext>
            </a:extLst>
          </p:cNvPr>
          <p:cNvSpPr/>
          <p:nvPr/>
        </p:nvSpPr>
        <p:spPr>
          <a:xfrm>
            <a:off x="6204157" y="5825614"/>
            <a:ext cx="4857132" cy="899652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1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de la manera que está establecido para los hombres que mueran una sola vez, y después de esto el juicio</a:t>
            </a:r>
            <a:endParaRPr lang="es-NI" sz="2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036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6D4CC-1829-FC17-B2CA-D7CDEED75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3090E2-4045-DDC7-3B1C-7DAF6CA29E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BC834D3-1327-BC4D-4B89-97853DAD9545}"/>
              </a:ext>
            </a:extLst>
          </p:cNvPr>
          <p:cNvSpPr txBox="1"/>
          <p:nvPr/>
        </p:nvSpPr>
        <p:spPr>
          <a:xfrm>
            <a:off x="1037300" y="312762"/>
            <a:ext cx="4911215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23838" algn="just">
              <a:buFont typeface="+mj-lt"/>
              <a:buAutoNum type="romanUcPeriod"/>
            </a:pPr>
            <a:r>
              <a:rPr lang="es-E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 VANIDAD DE LAS RIQUEZAS (Salm.49: 1 – 4)</a:t>
            </a:r>
          </a:p>
          <a:p>
            <a:pPr marL="354013" indent="-265113" algn="just">
              <a:buFont typeface="+mj-lt"/>
              <a:buAutoNum type="alphaUcPeriod"/>
            </a:pPr>
            <a:r>
              <a:rPr lang="es-ES" sz="1900" dirty="0">
                <a:latin typeface="Arial Narrow" panose="020B0606020202030204" pitchFamily="34" charset="0"/>
              </a:rPr>
              <a:t>El salmista convoca a toda la humanidad a escuchar una enseñanza sabia.</a:t>
            </a:r>
          </a:p>
          <a:p>
            <a:pPr marL="546100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El salmista hablaba a todos, especialmente al rico y el pobre juntamente. </a:t>
            </a:r>
          </a:p>
          <a:p>
            <a:pPr marL="546100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Tenía la esperanza de guiar a los que estaban preocupados por las riquezas de los malvados.</a:t>
            </a:r>
          </a:p>
          <a:p>
            <a:pPr marL="366713" indent="-277813" algn="just">
              <a:buFont typeface="+mj-lt"/>
              <a:buAutoNum type="alphaUcPeriod" startAt="2"/>
            </a:pPr>
            <a:r>
              <a:rPr lang="es-ES" sz="1900" dirty="0">
                <a:latin typeface="Arial Narrow" panose="020B0606020202030204" pitchFamily="34" charset="0"/>
              </a:rPr>
              <a:t>La palabra «mundo» (</a:t>
            </a:r>
            <a:r>
              <a:rPr lang="es-ES" sz="1900" dirty="0" err="1">
                <a:latin typeface="Arial Narrow" panose="020B0606020202030204" pitchFamily="34" charset="0"/>
              </a:rPr>
              <a:t>dRlRj</a:t>
            </a:r>
            <a:r>
              <a:rPr lang="es-ES" sz="1900" dirty="0">
                <a:latin typeface="Arial Narrow" panose="020B0606020202030204" pitchFamily="34" charset="0"/>
              </a:rPr>
              <a:t>, </a:t>
            </a:r>
            <a:r>
              <a:rPr lang="es-ES" sz="19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cheled</a:t>
            </a:r>
            <a:r>
              <a:rPr lang="es-ES" sz="1900" dirty="0">
                <a:latin typeface="Arial Narrow" panose="020B0606020202030204" pitchFamily="34" charset="0"/>
              </a:rPr>
              <a:t>) tiene que ver con «tiempo» y «cosas transitorias». Cualquiera en este mundo está sujeto a la naturaleza frágil de la existencia de este mundo.</a:t>
            </a:r>
          </a:p>
          <a:p>
            <a:pPr marL="530225" indent="-280988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El salmista hablaba a todos, especialmente al rico y el pobre juntamente. </a:t>
            </a:r>
          </a:p>
          <a:p>
            <a:pPr marL="633413" indent="-261938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Sea que una persona tenga riquezas en abundancia o no tenga suficiente dinero para comprar el pan de cada día, se le pide que reciba la amonestación que da este salmo. </a:t>
            </a:r>
          </a:p>
          <a:p>
            <a:pPr marL="633413" lvl="0" indent="-261938" algn="just">
              <a:buFont typeface="+mj-lt"/>
              <a:buAutoNum type="alphaLcParenR"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Se necesita de esta perspectiva más amplia porque el tema se relacionará con la humanidad en general.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EF2F110-E24C-778C-DCDA-3865DC977347}"/>
              </a:ext>
            </a:extLst>
          </p:cNvPr>
          <p:cNvSpPr txBox="1"/>
          <p:nvPr/>
        </p:nvSpPr>
        <p:spPr>
          <a:xfrm>
            <a:off x="6243487" y="312762"/>
            <a:ext cx="47637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0225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Tenía la esperanza de guiar a los que estaban preocupados por las riquezas de los malvados.</a:t>
            </a:r>
          </a:p>
          <a:p>
            <a:pPr marL="354013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Este Salmo; desarrolla una idea central. Nótese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(Luc.12: 20, 21;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cf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Sant.4: 14, 15)</a:t>
            </a:r>
          </a:p>
          <a:p>
            <a:pPr marL="533400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necedad y vanidad del rico insensato. </a:t>
            </a:r>
          </a:p>
          <a:p>
            <a:pPr marL="533400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Insensato porque confía en sus riquezas en vez de confiar en Dios.</a:t>
            </a:r>
          </a:p>
          <a:p>
            <a:pPr marL="357188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4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salmista hace claro que este mensaje que va a presentar es para todo ser humano en el mundo.</a:t>
            </a:r>
          </a:p>
          <a:p>
            <a:pPr marL="530225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va a presentarlo especialmente al pueblo de Dios, Israel.</a:t>
            </a:r>
          </a:p>
          <a:p>
            <a:pPr marL="530225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Pero primero dice que tiene validez para todo el mundo.</a:t>
            </a:r>
            <a:endParaRPr kumimoji="0" lang="es-NI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3CB8B30-1777-1F5F-5A99-7CD9A7B6C198}"/>
              </a:ext>
            </a:extLst>
          </p:cNvPr>
          <p:cNvSpPr/>
          <p:nvPr/>
        </p:nvSpPr>
        <p:spPr>
          <a:xfrm>
            <a:off x="6297561" y="4763729"/>
            <a:ext cx="4763726" cy="194678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i="1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s-ES" sz="22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200" i="1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Pero Dios le dijo: Necio, esta noche vienen a pedirte tu alma; y lo que has provisto, ¿de quién será?</a:t>
            </a:r>
            <a:r>
              <a:rPr lang="es-ES" sz="22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200" i="1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s-ES" sz="2200" i="1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2200" i="1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Así es el que hace para sí tesoro, y no es rico para con Dios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B9C54E5-0B68-3144-C8D7-65BF8C64E586}"/>
              </a:ext>
            </a:extLst>
          </p:cNvPr>
          <p:cNvSpPr/>
          <p:nvPr/>
        </p:nvSpPr>
        <p:spPr>
          <a:xfrm>
            <a:off x="6297560" y="4763729"/>
            <a:ext cx="4763727" cy="194678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cuando no sabéis lo que será mañana. Porque ¿qué es vuestra vida? Ciertamente es neblina que se aparece por un poco de tiempo, y luego se desvanece.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7694741-39DA-989E-7CF2-A8DA2E79C022}"/>
              </a:ext>
            </a:extLst>
          </p:cNvPr>
          <p:cNvSpPr/>
          <p:nvPr/>
        </p:nvSpPr>
        <p:spPr>
          <a:xfrm>
            <a:off x="6297560" y="4763729"/>
            <a:ext cx="4763727" cy="1946787"/>
          </a:xfrm>
          <a:prstGeom prst="roundRect">
            <a:avLst/>
          </a:prstGeom>
          <a:solidFill>
            <a:srgbClr val="E1DF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En lugar de lo cual deberíais decir: Si el Señor quiere, viviremos y haremos esto o aquello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964911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F2430-233A-03A9-C213-A0C99F733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51EC562-CDE1-CAC8-7530-1C4DD5330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5C8E943-34BD-F805-C7CD-9E482E5EC75D}"/>
              </a:ext>
            </a:extLst>
          </p:cNvPr>
          <p:cNvSpPr txBox="1"/>
          <p:nvPr/>
        </p:nvSpPr>
        <p:spPr>
          <a:xfrm>
            <a:off x="1238864" y="235975"/>
            <a:ext cx="4734232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266700" algn="just">
              <a:buFont typeface="+mj-lt"/>
              <a:buAutoNum type="alphaUcPeriod" startAt="5"/>
            </a:pPr>
            <a:r>
              <a:rPr lang="es-ES" sz="1900" dirty="0">
                <a:latin typeface="Arial Narrow" panose="020B0606020202030204" pitchFamily="34" charset="0"/>
              </a:rPr>
              <a:t>Sea que una persona tenga riquezas en abundancia o no tenga suficiente dinero para comprar el pan de cada día…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Se le pide que reciba la amonestación que da este salmo. 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Se necesita de esta perspectiva más amplia porque el tema se relacionará con la humanidad en general.</a:t>
            </a:r>
          </a:p>
          <a:p>
            <a:pPr algn="just"/>
            <a:endParaRPr lang="es-ES" sz="800" dirty="0">
              <a:latin typeface="Arial Narrow" panose="020B0606020202030204" pitchFamily="34" charset="0"/>
            </a:endParaRPr>
          </a:p>
          <a:p>
            <a:pPr marL="311150" marR="0" lvl="0" indent="-3111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IMPORTANCIA DE LA SABIDURÍA Y LA INTELIGENCIA ESPIRITUAL (Salm.49: 5 – 12)</a:t>
            </a:r>
          </a:p>
          <a:p>
            <a:pPr marL="457200" marR="0" lvl="0" indent="-2809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Este Salmos denuncia la falsa seguridad que ofrecen las posesiones.</a:t>
            </a:r>
          </a:p>
          <a:p>
            <a:pPr marL="457200" marR="0" lvl="0" indent="-2809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autor se exhorta a sí mismo a no dejarse intimidar por los ricos y poderosos: </a:t>
            </a:r>
            <a:r>
              <a:rPr kumimoji="0" lang="es-ES" sz="1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“¿Por qué he de temer en los días de adversidad, cuando la iniquidad de mis opresores me rodeare?”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Se refiere a los perseguidores que están cerca de él, como «iniquidad que pisa mis talones»</a:t>
            </a:r>
          </a:p>
          <a:p>
            <a:pPr marL="631825" marR="0" lvl="0" indent="-2778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muerte iguala a todos, niños, jóvenes adultos mayores de edad etc.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27EAB0-4A5A-ED87-502E-D4D143774F43}"/>
              </a:ext>
            </a:extLst>
          </p:cNvPr>
          <p:cNvSpPr txBox="1"/>
          <p:nvPr/>
        </p:nvSpPr>
        <p:spPr>
          <a:xfrm>
            <a:off x="6096000" y="235975"/>
            <a:ext cx="487188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23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s-ES" sz="1900" b="1" dirty="0">
                <a:solidFill>
                  <a:prstClr val="black"/>
                </a:solidFill>
                <a:latin typeface="Arial Narrow" panose="020B0606020202030204" pitchFamily="34" charset="0"/>
              </a:rPr>
              <a:t>(Salm.49: 6)</a:t>
            </a: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, enseña 	que la muerte y el tiempo reducirán al rico a un cuerpo sin vida, que se deteriorará en el sepulcro. </a:t>
            </a:r>
          </a:p>
          <a:p>
            <a:pPr marL="7223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muerte realineará la confianza equivocada de una persona. </a:t>
            </a:r>
          </a:p>
          <a:p>
            <a:pPr marL="900113" marR="0" lvl="0" indent="-2667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rico podría poner en sus tesoros la misma con­fianza que el piadoso pone en Dios.</a:t>
            </a:r>
          </a:p>
          <a:p>
            <a:pPr marL="900113" marR="0" lvl="0" indent="-2667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S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 embargo, la cruda implicación es que este error se volverá en su contra. El dinero constituye el peor amo.</a:t>
            </a:r>
          </a:p>
          <a:p>
            <a:pPr marL="633413" marR="0" lvl="0" indent="-2794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rico y el pobre tienen algo en común: al morir, dejan todo lo que poseen en la tierra.</a:t>
            </a:r>
          </a:p>
          <a:p>
            <a:pPr marL="631825" marR="0" lvl="0" indent="-2778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 el momento de la muerte (y todos la enfrentaremos), estaremos desnudos y llevaremos las manos vacías ante Dios.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3D308E51-2F77-E8BF-0335-330C05DFF2EB}"/>
              </a:ext>
            </a:extLst>
          </p:cNvPr>
          <p:cNvSpPr/>
          <p:nvPr/>
        </p:nvSpPr>
        <p:spPr>
          <a:xfrm>
            <a:off x="6356555" y="5006512"/>
            <a:ext cx="4734231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¿Por qué he de temer en los días de adversidad, cuando la iniquidad de mis opresores me rodeare? 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5137DCC-F979-A398-4059-F1289EB01734}"/>
              </a:ext>
            </a:extLst>
          </p:cNvPr>
          <p:cNvSpPr/>
          <p:nvPr/>
        </p:nvSpPr>
        <p:spPr>
          <a:xfrm>
            <a:off x="6356555" y="5006512"/>
            <a:ext cx="4734232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Los que confían en sus bienes, y de la muchedumbre de sus riquezas se jactan, </a:t>
            </a:r>
            <a:endParaRPr lang="es-NI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13F7E64-27AC-303E-71B8-AF24CB23103F}"/>
              </a:ext>
            </a:extLst>
          </p:cNvPr>
          <p:cNvSpPr/>
          <p:nvPr/>
        </p:nvSpPr>
        <p:spPr>
          <a:xfrm>
            <a:off x="6356554" y="5006512"/>
            <a:ext cx="4734232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Ninguno de ellos podrá en manera alguna redimir al hermano, ni dar a Dios su rescate</a:t>
            </a:r>
            <a:endParaRPr lang="es-NI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ABC316A-E685-D5EB-9AB4-1A37BFEE9B07}"/>
              </a:ext>
            </a:extLst>
          </p:cNvPr>
          <p:cNvSpPr/>
          <p:nvPr/>
        </p:nvSpPr>
        <p:spPr>
          <a:xfrm>
            <a:off x="6356553" y="5006512"/>
            <a:ext cx="4734233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(Porque la redención de su vida es de gran precio, y no se logrará jamás),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Para que viva en adelante para siempre, y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nunca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vea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corrupción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lang="es-NI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514C12F-9EA0-3068-C7E4-B747C4D1C5E8}"/>
              </a:ext>
            </a:extLst>
          </p:cNvPr>
          <p:cNvSpPr/>
          <p:nvPr/>
        </p:nvSpPr>
        <p:spPr>
          <a:xfrm>
            <a:off x="6356553" y="5006512"/>
            <a:ext cx="4734233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Pues verá que aun los sabios mueren; Que perecen del mismo modo que el insensato y el necio, y dejan a otros sus riquezas. </a:t>
            </a:r>
            <a:endParaRPr lang="es-NI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4AAFC43-BECF-D418-3A0E-240096132DB7}"/>
              </a:ext>
            </a:extLst>
          </p:cNvPr>
          <p:cNvSpPr/>
          <p:nvPr/>
        </p:nvSpPr>
        <p:spPr>
          <a:xfrm>
            <a:off x="6356552" y="5006512"/>
            <a:ext cx="4734234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Su íntimo pensamiento es que sus casas serán eternas, y sus habitaciones para generación y generación; Dan sus nombres a sus tierras. </a:t>
            </a:r>
            <a:endParaRPr lang="es-NI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9F254B60-798F-3584-4AFD-EBDBA84D7E55}"/>
              </a:ext>
            </a:extLst>
          </p:cNvPr>
          <p:cNvSpPr/>
          <p:nvPr/>
        </p:nvSpPr>
        <p:spPr>
          <a:xfrm>
            <a:off x="6356551" y="5006512"/>
            <a:ext cx="4734235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182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Mas el hombre no permanecerá en honra; Es semejante a las bestias que perecen</a:t>
            </a:r>
            <a:endParaRPr lang="es-NI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05C30D0-F778-F3AE-851F-2C97AE16DF2A}"/>
              </a:ext>
            </a:extLst>
          </p:cNvPr>
          <p:cNvSpPr/>
          <p:nvPr/>
        </p:nvSpPr>
        <p:spPr>
          <a:xfrm>
            <a:off x="6356550" y="5006512"/>
            <a:ext cx="4734236" cy="1769806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que confían en sus bienes, y de la muchedumbre de sus riquezas se jactan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615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51464-3C40-AA06-8C62-519385952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9079601-2108-AE70-BAC5-948A84D122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470410D-4A76-31AA-DEDB-08720F015FF7}"/>
              </a:ext>
            </a:extLst>
          </p:cNvPr>
          <p:cNvSpPr txBox="1"/>
          <p:nvPr/>
        </p:nvSpPr>
        <p:spPr>
          <a:xfrm>
            <a:off x="737419" y="419047"/>
            <a:ext cx="525780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lvl="0" indent="-268288" algn="just">
              <a:buFont typeface="+mj-lt"/>
              <a:buAutoNum type="alphaUcPeriod" startAt="3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No hay forma de que una persona compre la vida eterna con Dios. </a:t>
            </a:r>
          </a:p>
          <a:p>
            <a:pPr marL="633413" lvl="0" indent="-277813" algn="just">
              <a:buFont typeface="+mj-lt"/>
              <a:buAutoNum type="arabicPeriod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Jesús, nuestro salvador, hizo posible que el pecador fuera redimido de la culpa del pecado.</a:t>
            </a:r>
          </a:p>
          <a:p>
            <a:pPr marL="722313" lvl="0" indent="-282575" algn="just">
              <a:buFont typeface="+mj-lt"/>
              <a:buAutoNum type="alphaLcParenR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Sin embargo, nadie puede rescatar a otro de las garras de la muerte con dinero.</a:t>
            </a:r>
          </a:p>
          <a:p>
            <a:pPr marL="722313" lvl="0" indent="-282575" algn="just">
              <a:buFont typeface="+mj-lt"/>
              <a:buAutoNum type="alphaLcParenR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Todos morirán algún día, los ricos pueden jactarse de los bienes que han guardado para su uso posterior, sin embargo, a pesar de toda su jactancia, sus riquezas no pueden “redimirlos”.</a:t>
            </a:r>
          </a:p>
          <a:p>
            <a:pPr marL="722313" lvl="0" indent="-282575" algn="just">
              <a:buFont typeface="+mj-lt"/>
              <a:buAutoNum type="alphaLcParenR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Independientemente, de cuánto haya acumulado, no puede comprar una manera de evitar el valle oscuro {sólo él puede redimir el alma}</a:t>
            </a:r>
          </a:p>
          <a:p>
            <a:pPr marL="633413" lvl="0" indent="-282575" algn="just">
              <a:buFont typeface="+mj-lt"/>
              <a:buAutoNum type="arabicPeriod" startAt="2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No cuente con la riqueza, ni la comodidad para hacerlo feliz, porque nunca tendrá lo suficiente para evitar la muerte.</a:t>
            </a:r>
          </a:p>
          <a:p>
            <a:pPr marL="722313" lvl="0" indent="-277813" algn="just">
              <a:buFont typeface="+mj-lt"/>
              <a:buAutoNum type="alphaLcParenR"/>
              <a:defRPr/>
            </a:pPr>
            <a:r>
              <a:rPr lang="es-NI" sz="1900" dirty="0">
                <a:solidFill>
                  <a:prstClr val="black"/>
                </a:solidFill>
                <a:latin typeface="Arial Narrow" panose="020B0606020202030204" pitchFamily="34" charset="0"/>
              </a:rPr>
              <a:t>Todos sus esfuerzos no pueden cambiar el hecho de que dejará esta vida.</a:t>
            </a:r>
          </a:p>
          <a:p>
            <a:pPr marL="722313" lvl="0" indent="-277813" algn="just">
              <a:buFont typeface="+mj-lt"/>
              <a:buAutoNum type="alphaLcParenR"/>
              <a:defRPr/>
            </a:pPr>
            <a:r>
              <a:rPr lang="es-NI" sz="1900" dirty="0">
                <a:solidFill>
                  <a:prstClr val="black"/>
                </a:solidFill>
                <a:latin typeface="Arial Narrow" panose="020B0606020202030204" pitchFamily="34" charset="0"/>
              </a:rPr>
              <a:t>La muerte se abre camino en las lujosas mansiones de los ricos.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767906B-C44B-2302-91B6-1EC63E55AED3}"/>
              </a:ext>
            </a:extLst>
          </p:cNvPr>
          <p:cNvSpPr txBox="1"/>
          <p:nvPr/>
        </p:nvSpPr>
        <p:spPr>
          <a:xfrm>
            <a:off x="6096000" y="343657"/>
            <a:ext cx="493579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2313" lvl="0" indent="-277813" algn="just">
              <a:buFont typeface="+mj-lt"/>
              <a:buAutoNum type="alphaLcParenR"/>
              <a:defRPr/>
            </a:pPr>
            <a:r>
              <a:rPr lang="es-NI" sz="1900" dirty="0">
                <a:solidFill>
                  <a:prstClr val="black"/>
                </a:solidFill>
                <a:latin typeface="Arial Narrow" panose="020B0606020202030204" pitchFamily="34" charset="0"/>
              </a:rPr>
              <a:t>A	l mismo tiempo que ingresa a las sencillas cabañas y casas de cartón de los pobres.</a:t>
            </a:r>
          </a:p>
          <a:p>
            <a:pPr marL="722313" lvl="0" indent="-277813" algn="just">
              <a:buFont typeface="+mj-lt"/>
              <a:buAutoNum type="alphaLcParenR"/>
              <a:defRPr/>
            </a:pPr>
            <a:r>
              <a:rPr lang="es-NI" sz="1900" dirty="0">
                <a:solidFill>
                  <a:prstClr val="black"/>
                </a:solidFill>
                <a:latin typeface="Arial Narrow" panose="020B0606020202030204" pitchFamily="34" charset="0"/>
              </a:rPr>
              <a:t>La muerte no respeta la posición de ninguna persona, ni el bolsillo, ni la popularidad de ninguna persona.</a:t>
            </a:r>
            <a:endParaRPr lang="es-ES" sz="1900" dirty="0">
              <a:latin typeface="Arial Narrow" panose="020B0606020202030204" pitchFamily="34" charset="0"/>
            </a:endParaRPr>
          </a:p>
          <a:p>
            <a:pPr marL="354013" indent="-280988" algn="just">
              <a:buFont typeface="+mj-lt"/>
              <a:buAutoNum type="alphaUcPeriod" startAt="4"/>
            </a:pPr>
            <a:r>
              <a:rPr lang="es-ES" sz="1900" dirty="0">
                <a:latin typeface="Arial Narrow" panose="020B0606020202030204" pitchFamily="34" charset="0"/>
              </a:rPr>
              <a:t>La buena noticia es que los justos triunfarán en el tiempo elegido por Dios. 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Nótese </a:t>
            </a:r>
            <a:r>
              <a:rPr lang="es-ES" sz="1900" b="1" dirty="0">
                <a:latin typeface="Arial Narrow" panose="020B0606020202030204" pitchFamily="34" charset="0"/>
              </a:rPr>
              <a:t>(Salm.49: 14)</a:t>
            </a:r>
            <a:r>
              <a:rPr lang="es-ES" sz="1900" dirty="0">
                <a:latin typeface="Arial Narrow" panose="020B0606020202030204" pitchFamily="34" charset="0"/>
              </a:rPr>
              <a:t> 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A los justos se les concederá la victoria sobre los ricos impíos al morir.</a:t>
            </a:r>
          </a:p>
          <a:p>
            <a:pPr marL="354013" indent="-280988" algn="just">
              <a:buFont typeface="+mj-lt"/>
              <a:buAutoNum type="alphaUcPeriod" startAt="5"/>
            </a:pPr>
            <a:r>
              <a:rPr lang="es-ES" sz="1900" dirty="0">
                <a:latin typeface="Arial Narrow" panose="020B0606020202030204" pitchFamily="34" charset="0"/>
              </a:rPr>
              <a:t>La fe del justo está en Dios, y sabe que su Dios se encargará de que su futuro esté seguro.</a:t>
            </a:r>
          </a:p>
          <a:p>
            <a:pPr marL="530225" indent="-265113" algn="just">
              <a:buFont typeface="+mj-lt"/>
              <a:buAutoNum type="arabicPeriod"/>
            </a:pPr>
            <a:r>
              <a:rPr lang="es-ES" sz="1900" dirty="0">
                <a:latin typeface="Arial Narrow" panose="020B0606020202030204" pitchFamily="34" charset="0"/>
              </a:rPr>
              <a:t>El hombre piadoso no confía en su dinero; él pone su fe en su Hacedor.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BD03FFF-0D4C-0458-FE58-E14E03BFF81A}"/>
              </a:ext>
            </a:extLst>
          </p:cNvPr>
          <p:cNvSpPr/>
          <p:nvPr/>
        </p:nvSpPr>
        <p:spPr>
          <a:xfrm>
            <a:off x="6209071" y="4704735"/>
            <a:ext cx="4822722" cy="1887795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Como a rebaños que son conducidos al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Seol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l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muerte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pastoreará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y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los rectos se enseñorearán de ellos por la mañana; Se consumirá su buen parecer, y el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Seol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será su morada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93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196AC-D9F3-EE56-C405-57C030717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9667201-5000-5669-130F-81E315C5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ACDA055-A190-C240-A4EB-25979DE2265F}"/>
              </a:ext>
            </a:extLst>
          </p:cNvPr>
          <p:cNvSpPr txBox="1"/>
          <p:nvPr/>
        </p:nvSpPr>
        <p:spPr>
          <a:xfrm>
            <a:off x="1115959" y="322368"/>
            <a:ext cx="498004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lvl="0" indent="-277813" algn="just">
              <a:buFont typeface="+mj-lt"/>
              <a:buAutoNum type="arabicPeriod" startAt="2"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La idea de confiar en Dios en lugar de las riquezas constituye el eje del presente salmos.</a:t>
            </a:r>
          </a:p>
          <a:p>
            <a:pPr marL="811213" lvl="0" indent="-344488" algn="just">
              <a:buFont typeface="Wingdings" panose="05000000000000000000" pitchFamily="2" charset="2"/>
              <a:buChar char="Ø"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Nótese las palabras del autor en </a:t>
            </a:r>
            <a:r>
              <a:rPr lang="es-ES" sz="1900" b="1" dirty="0">
                <a:solidFill>
                  <a:prstClr val="black"/>
                </a:solidFill>
                <a:latin typeface="Arial Narrow" panose="020B0606020202030204" pitchFamily="34" charset="0"/>
              </a:rPr>
              <a:t>(Salm.49: 15)</a:t>
            </a:r>
            <a:endParaRPr lang="es-ES" sz="1900" dirty="0">
              <a:latin typeface="Arial Narrow" panose="020B0606020202030204" pitchFamily="34" charset="0"/>
            </a:endParaRPr>
          </a:p>
          <a:p>
            <a:pPr marL="354013" indent="-280988" algn="just">
              <a:buFont typeface="+mj-lt"/>
              <a:buAutoNum type="arabicPeriod" startAt="3"/>
            </a:pPr>
            <a:r>
              <a:rPr lang="es-ES" sz="1900" dirty="0">
                <a:latin typeface="Arial Narrow" panose="020B0606020202030204" pitchFamily="34" charset="0"/>
              </a:rPr>
              <a:t>Mucho más allá de su capacidad mental para comprender:</a:t>
            </a:r>
          </a:p>
          <a:p>
            <a:pPr marL="457200" indent="-280988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Cree que Dios lo librará del sepulcro, y lo guiará hacia un gozo y placer mayor que los que el hombre rico pueda experimentar en esta vida.</a:t>
            </a:r>
          </a:p>
          <a:p>
            <a:pPr marL="457200" indent="-280988" algn="just">
              <a:buFont typeface="+mj-lt"/>
              <a:buAutoNum type="alphaLcParenR"/>
            </a:pPr>
            <a:r>
              <a:rPr lang="es-ES" sz="1900" dirty="0">
                <a:latin typeface="Arial Narrow" panose="020B0606020202030204" pitchFamily="34" charset="0"/>
              </a:rPr>
              <a:t>Este tipo de fe se arraiga en el temor y aporta tranquilidad y seguridad al corazón.</a:t>
            </a:r>
          </a:p>
          <a:p>
            <a:pPr algn="just"/>
            <a:endParaRPr lang="es-ES" sz="800" dirty="0">
              <a:latin typeface="Arial Narrow" panose="020B0606020202030204" pitchFamily="34" charset="0"/>
            </a:endParaRPr>
          </a:p>
          <a:p>
            <a:pPr marL="311150" lvl="0" indent="-311150" algn="just">
              <a:buFont typeface="+mj-lt"/>
              <a:buAutoNum type="romanUcPeriod" startAt="3"/>
              <a:defRPr/>
            </a:pPr>
            <a:r>
              <a:rPr lang="es-ES" sz="19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 IGUALDAD DE TODOS ANTE LA MUERTE Y EL JUICIO DE DIOS.</a:t>
            </a:r>
          </a:p>
          <a:p>
            <a:pPr marL="342900" lvl="0" indent="-254000" algn="just">
              <a:buFont typeface="+mj-lt"/>
              <a:buAutoNum type="alphaUcPeriod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Aunque parezcan triunfar, su fin es el sepulcro. Sólo Dios puede redimir el alma.</a:t>
            </a:r>
          </a:p>
          <a:p>
            <a:pPr marL="342900" lvl="0" indent="-254000" algn="just">
              <a:buFont typeface="+mj-lt"/>
              <a:buAutoNum type="alphaUcPeriod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La muerte es igual para todos: El salmista resalta que tanto sabios como necios, ricos y pobres, morirán y sus riquezas quedarán atrás para otros.</a:t>
            </a:r>
          </a:p>
          <a:p>
            <a:pPr marL="546100" lvl="0" indent="-280988" algn="just">
              <a:buFont typeface="+mj-lt"/>
              <a:buAutoNum type="arabicPeriod"/>
              <a:defRPr/>
            </a:pPr>
            <a:r>
              <a:rPr lang="es-ES" sz="1900" dirty="0">
                <a:solidFill>
                  <a:prstClr val="black"/>
                </a:solidFill>
                <a:latin typeface="Arial Narrow" panose="020B0606020202030204" pitchFamily="34" charset="0"/>
              </a:rPr>
              <a:t>La riqueza no puede comprar una vida eterna, ni compensar la decadencia natural.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0BB1322-0AD2-14F2-27A9-D2F876AE7D30}"/>
              </a:ext>
            </a:extLst>
          </p:cNvPr>
          <p:cNvSpPr txBox="1"/>
          <p:nvPr/>
        </p:nvSpPr>
        <p:spPr>
          <a:xfrm>
            <a:off x="6095999" y="322368"/>
            <a:ext cx="498003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0225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salmista revela la gran limitación de confiar y jactarse en las riquezas materiales: este ídolo no ayuda en el mundo espiritual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(Mat.16: 26)</a:t>
            </a: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542925" marR="0" lvl="0" indent="-2778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Nótese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(Salm.49: 16)</a:t>
            </a:r>
          </a:p>
          <a:p>
            <a:pPr marL="633413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 debemos enfadarnos, ni preocuparnos cuando nuestros vecinos tengan éxito y se vuelvan prósperos y nosotros no. </a:t>
            </a:r>
          </a:p>
          <a:p>
            <a:pPr marL="633413" marR="0" lvl="0" indent="-2682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Sabemos que la desigual­dad durará poco, no puede llevarse ninguna de sus posesiones al otro mundo.</a:t>
            </a:r>
          </a:p>
          <a:p>
            <a:pPr marL="722313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Todos debemos reconocer algo que es evidente y seguro en la vida: ¡No nos llevaremos nada cuando dejemos este mundo! </a:t>
            </a:r>
            <a:r>
              <a:rPr kumimoji="0" lang="es-NI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(Salm.49: 17)</a:t>
            </a:r>
          </a:p>
          <a:p>
            <a:pPr marL="722313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 hombre rico es propensos a la altivez, pues las riquezas pueden generarle orgullo </a:t>
            </a:r>
            <a:r>
              <a:rPr kumimoji="0" lang="es-NI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(Salm.49: 18)</a:t>
            </a:r>
          </a:p>
          <a:p>
            <a:pPr marL="365125"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EE35627-1D81-49EC-EB30-773F06E9375B}"/>
              </a:ext>
            </a:extLst>
          </p:cNvPr>
          <p:cNvSpPr/>
          <p:nvPr/>
        </p:nvSpPr>
        <p:spPr>
          <a:xfrm>
            <a:off x="6223819" y="5324168"/>
            <a:ext cx="4852219" cy="1430593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Pero Dios redimirá mi vida del poder del </a:t>
            </a:r>
            <a:r>
              <a:rPr lang="es-E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Seol</a:t>
            </a:r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porque él me tomará consigo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CD59EFDE-BC94-9EE0-BD97-1DD0FD35A2DE}"/>
              </a:ext>
            </a:extLst>
          </p:cNvPr>
          <p:cNvSpPr/>
          <p:nvPr/>
        </p:nvSpPr>
        <p:spPr>
          <a:xfrm>
            <a:off x="6223819" y="5324168"/>
            <a:ext cx="4852219" cy="1430593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200" b="0" i="1" u="none" strike="noStrike" baseline="0" dirty="0">
                <a:solidFill>
                  <a:srgbClr val="DA3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Porque ¿qué aprovechará al hombre, si ganare todo el mundo, y perdiere su alma? ¿O qué recompensa dará el hombre por su alma?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88DC547-CF24-A09E-788C-D235B9BE1873}"/>
              </a:ext>
            </a:extLst>
          </p:cNvPr>
          <p:cNvSpPr/>
          <p:nvPr/>
        </p:nvSpPr>
        <p:spPr>
          <a:xfrm>
            <a:off x="6223818" y="5324168"/>
            <a:ext cx="4852219" cy="1430593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temas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enriquece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i="1" u="none" strike="noStrike" baseline="0" dirty="0" err="1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alguno</a:t>
            </a:r>
            <a:r>
              <a:rPr lang="en-U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Cuando aumenta la gloria de su casa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78314E22-D1AB-CFD1-22F2-394F89292001}"/>
              </a:ext>
            </a:extLst>
          </p:cNvPr>
          <p:cNvSpPr/>
          <p:nvPr/>
        </p:nvSpPr>
        <p:spPr>
          <a:xfrm>
            <a:off x="6223817" y="5324168"/>
            <a:ext cx="4852220" cy="1430593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Porque cuando muera no llevará nada, ni descenderá tras él su gloria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B8269E13-F193-E1AD-C6D8-0B9693453C3A}"/>
              </a:ext>
            </a:extLst>
          </p:cNvPr>
          <p:cNvSpPr/>
          <p:nvPr/>
        </p:nvSpPr>
        <p:spPr>
          <a:xfrm>
            <a:off x="6223816" y="5324168"/>
            <a:ext cx="4852221" cy="1430593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Aunque mientras viva, llame dichosa a su alma, y sea loado cuando prospere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675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7705F-5276-603A-45FA-74B81D60E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4F70B58-380B-C1EF-0EC7-20425B2E3E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3D9A660-4142-3CE7-EEE6-6626518DFA16}"/>
              </a:ext>
            </a:extLst>
          </p:cNvPr>
          <p:cNvSpPr txBox="1"/>
          <p:nvPr/>
        </p:nvSpPr>
        <p:spPr>
          <a:xfrm>
            <a:off x="1101213" y="209523"/>
            <a:ext cx="484238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2313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 startAt="3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dura realidad es que pronto ni siquiera será recordado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(Salm.49: 19)</a:t>
            </a:r>
          </a:p>
          <a:p>
            <a:pPr marL="530225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 startAt="3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Irá donde fueron todos sus antepasados: Al mundo de los muertos.</a:t>
            </a:r>
          </a:p>
          <a:p>
            <a:pPr marL="633413" marR="0" lvl="0" indent="-3286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frase “nunca más verá la luz” podría referirse a que sus antepasados nunca volverán a este mundo, ni volverán a ver la luz de la vida terrenal.</a:t>
            </a:r>
          </a:p>
          <a:p>
            <a:pPr marL="442913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6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Note lo que el autor dice en </a:t>
            </a:r>
            <a:r>
              <a:rPr kumimoji="0" lang="es-NI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(Salm.49: 20)</a:t>
            </a:r>
          </a:p>
          <a:p>
            <a:pPr marL="633413" marR="0" lvl="0" indent="-2809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 cualquiera que viva solo para las riquezas se le tiene que juzgar como si “no entendiera la vida”.</a:t>
            </a:r>
          </a:p>
          <a:p>
            <a:pPr marL="704850" marR="0" lvl="0" indent="-2619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 este caso, una conclusión realista sobre la vida en la tierra, que se basa en una observación sin prejuicios de la misma.</a:t>
            </a:r>
          </a:p>
          <a:p>
            <a:pPr marL="704850" marR="0" lvl="0" indent="-2619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Las personas vienen a este mundo para vivir y morir.</a:t>
            </a:r>
          </a:p>
          <a:p>
            <a:pPr marL="704850" marR="0" lvl="0" indent="-2619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s-NI" sz="1900" dirty="0">
                <a:solidFill>
                  <a:prstClr val="black"/>
                </a:solidFill>
                <a:latin typeface="Arial Narrow" panose="020B0606020202030204" pitchFamily="34" charset="0"/>
              </a:rPr>
              <a:t>Realizaremos este viaje “entendiendo o no”.</a:t>
            </a:r>
          </a:p>
          <a:p>
            <a:pPr marL="704850" marR="0" lvl="0" indent="-2619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s-NI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</a:t>
            </a:r>
            <a:r>
              <a:rPr lang="es-NI" sz="1900" dirty="0">
                <a:solidFill>
                  <a:prstClr val="black"/>
                </a:solidFill>
                <a:latin typeface="Arial Narrow" panose="020B0606020202030204" pitchFamily="34" charset="0"/>
              </a:rPr>
              <a:t>elección será nuestra, vivir o morir “sin entender” reduce su experiencia en este mundo a nada más que a la vida sin alma que tienen los animales en este mundo.</a:t>
            </a:r>
            <a:endParaRPr kumimoji="0" lang="es-NI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D5450A9-F67E-ED9A-6F13-A0CCC142759D}"/>
              </a:ext>
            </a:extLst>
          </p:cNvPr>
          <p:cNvSpPr txBox="1"/>
          <p:nvPr/>
        </p:nvSpPr>
        <p:spPr>
          <a:xfrm>
            <a:off x="6248400" y="312762"/>
            <a:ext cx="484238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7"/>
              <a:tabLst/>
              <a:defRPr/>
            </a:pPr>
            <a:r>
              <a:rPr kumimoji="0" lang="es-ES" sz="19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muerte le pone fin a todos los placeres y comodidades que sus riquezas le hacían posible {dejándolo sin esperanza en la eternidad}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8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CONCLUSIÓN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</a:p>
          <a:p>
            <a:pPr marL="342900" marR="0" lvl="0" indent="-254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relevancia para hoy:  Aunque el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(Salm.49)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fue escrito hace más de 2.500 años, sus enseñanzas siguen siendo relevantes hoy en día.</a:t>
            </a:r>
          </a:p>
          <a:p>
            <a:pPr marL="342900" marR="0" lvl="0" indent="-254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Nos recuerda que la verdadera riqueza no se mide por la cantidad de dinero que tengamos.</a:t>
            </a:r>
          </a:p>
          <a:p>
            <a:pPr marL="442913" marR="0" lvl="0" indent="-2809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Sino por nuestra relación con Dios y también.</a:t>
            </a:r>
          </a:p>
          <a:p>
            <a:pPr marL="442913" marR="0" lvl="0" indent="-28098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Nuestra búsqueda de la sabiduría y la justicia.</a:t>
            </a:r>
          </a:p>
          <a:p>
            <a:pPr marL="354013" marR="0" lvl="0" indent="-26511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¿Quieres saber más sobre cómo aplicar las enseñanzas del 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(Salm.49)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en tu vida diaria?</a:t>
            </a:r>
            <a:endParaRPr kumimoji="0" lang="es-NI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756E0AB-C15C-67D6-8F1B-91B2196BC2DA}"/>
              </a:ext>
            </a:extLst>
          </p:cNvPr>
          <p:cNvSpPr/>
          <p:nvPr/>
        </p:nvSpPr>
        <p:spPr>
          <a:xfrm>
            <a:off x="6248400" y="5083299"/>
            <a:ext cx="4842386" cy="1461939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Entrará en la generación de sus padres, y nunca más verá la luz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A89D3614-9264-21E7-B2E6-11074EA8AF89}"/>
              </a:ext>
            </a:extLst>
          </p:cNvPr>
          <p:cNvSpPr/>
          <p:nvPr/>
        </p:nvSpPr>
        <p:spPr>
          <a:xfrm>
            <a:off x="6248399" y="5083299"/>
            <a:ext cx="4842387" cy="1461939"/>
          </a:xfrm>
          <a:prstGeom prst="roundRect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just" rtl="0"/>
            <a:r>
              <a:rPr lang="es-ES" sz="2200" b="0" i="1" u="none" strike="noStrike" baseline="0" dirty="0">
                <a:solidFill>
                  <a:srgbClr val="29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hombre que está en honra y no entiende, semejante es a las bestias que perecen</a:t>
            </a:r>
            <a:endParaRPr lang="es-NI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023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875C0-8D14-8C53-970D-DE8A4081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FF663E-E7AD-4454-62A0-8C1D056847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8" t="9206" r="8689" b="92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D5CC757-B6EC-B6DB-6A9C-8A78BB06DFC7}"/>
              </a:ext>
            </a:extLst>
          </p:cNvPr>
          <p:cNvSpPr txBox="1"/>
          <p:nvPr/>
        </p:nvSpPr>
        <p:spPr>
          <a:xfrm>
            <a:off x="1356852" y="1472212"/>
            <a:ext cx="454250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Dios les bendiga en todo…</a:t>
            </a:r>
          </a:p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 olvide visitar mi </a:t>
            </a:r>
            <a:r>
              <a:rPr kumimoji="0" lang="es-E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website</a:t>
            </a: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         </a:t>
            </a:r>
          </a:p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                            </a:t>
            </a: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hlinkClick r:id="rId3"/>
              </a:rPr>
              <a:t>www.creiporlocualhable.com</a:t>
            </a: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Su servidor: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Hoswaldo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Moreno Parrales</a:t>
            </a:r>
            <a:endParaRPr kumimoji="0" lang="es-NI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940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3677</TotalTime>
  <Words>2171</Words>
  <Application>Microsoft Office PowerPoint</Application>
  <PresentationFormat>Panorámica</PresentationFormat>
  <Paragraphs>122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barneymejia.q@gmail.com</dc:creator>
  <cp:lastModifiedBy>barneymejia.q@gmail.com</cp:lastModifiedBy>
  <cp:revision>14</cp:revision>
  <dcterms:created xsi:type="dcterms:W3CDTF">2025-10-09T19:47:22Z</dcterms:created>
  <dcterms:modified xsi:type="dcterms:W3CDTF">2025-10-26T01:21:21Z</dcterms:modified>
</cp:coreProperties>
</file>