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56" r:id="rId3"/>
    <p:sldId id="267" r:id="rId4"/>
    <p:sldId id="272" r:id="rId5"/>
    <p:sldId id="257" r:id="rId6"/>
    <p:sldId id="258" r:id="rId7"/>
    <p:sldId id="259" r:id="rId8"/>
    <p:sldId id="260" r:id="rId9"/>
    <p:sldId id="261" r:id="rId10"/>
    <p:sldId id="262" r:id="rId11"/>
    <p:sldId id="263" r:id="rId12"/>
    <p:sldId id="264" r:id="rId13"/>
    <p:sldId id="265" r:id="rId14"/>
    <p:sldId id="266" r:id="rId15"/>
    <p:sldId id="268" r:id="rId16"/>
    <p:sldId id="269"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6CBEA2-4555-EBEA-BAA8-D957594947F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BBDE6FF-2F6B-2794-4685-CC60A04329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43A87BC-B862-E298-6259-42308C7F3C69}"/>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5" name="Marcador de pie de página 4">
            <a:extLst>
              <a:ext uri="{FF2B5EF4-FFF2-40B4-BE49-F238E27FC236}">
                <a16:creationId xmlns:a16="http://schemas.microsoft.com/office/drawing/2014/main" id="{92274396-ED42-4010-121C-E4EB16ACCA8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4C1FDB-2995-2696-FCAE-73C9A12124ED}"/>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3655964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C4CE77-F346-9574-18F5-B586EEC95F9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5CBF9DA-8D2E-812C-A0BB-C206E1DF15E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3021FD3-C544-948D-8D44-25F9477ABC01}"/>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5" name="Marcador de pie de página 4">
            <a:extLst>
              <a:ext uri="{FF2B5EF4-FFF2-40B4-BE49-F238E27FC236}">
                <a16:creationId xmlns:a16="http://schemas.microsoft.com/office/drawing/2014/main" id="{7249EA0C-E262-6C44-7869-BACC2011D33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D689839-43E2-5EF2-04D2-3D14E85ECD24}"/>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1083541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AE1355-4B7D-8587-2975-C9DABAC1575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EB45F6-93F6-E3E6-7F71-99B3919ECC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5EAC00E-B48F-5DD6-3768-FB1903178FD3}"/>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5" name="Marcador de pie de página 4">
            <a:extLst>
              <a:ext uri="{FF2B5EF4-FFF2-40B4-BE49-F238E27FC236}">
                <a16:creationId xmlns:a16="http://schemas.microsoft.com/office/drawing/2014/main" id="{510ADC10-6D13-3AF9-0DED-8F10458A459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31541B6-93CF-885B-E7AE-CA0E7336E75B}"/>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4054108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FF81DC-5160-E552-3D6B-3FE387CDF1C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2DC6676-5D82-43B2-F5C8-289352F795D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0E63D42-17B7-DA66-B75E-5630EE25B3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A3C6A9A-9FDC-D575-A51E-1985B6471642}"/>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6" name="Marcador de pie de página 5">
            <a:extLst>
              <a:ext uri="{FF2B5EF4-FFF2-40B4-BE49-F238E27FC236}">
                <a16:creationId xmlns:a16="http://schemas.microsoft.com/office/drawing/2014/main" id="{254EB175-101F-4299-56F9-41F3D61174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A30BA38-363B-07BE-4A41-D709FA4C87A3}"/>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844181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E20E9E-CE5A-1092-C6DA-C1D306AA837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68B6B9F-F5FE-C22D-B9EF-1731D0A2FB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5F2A571-3B7E-9502-4D2B-89755472FEB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05C14A8-A181-7318-2C01-F23303CFCF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82933B3-1387-6B70-E86F-7CF8B7C7F1D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2775B43-78A2-ABA8-0C7E-305866296795}"/>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8" name="Marcador de pie de página 7">
            <a:extLst>
              <a:ext uri="{FF2B5EF4-FFF2-40B4-BE49-F238E27FC236}">
                <a16:creationId xmlns:a16="http://schemas.microsoft.com/office/drawing/2014/main" id="{F0D7FB82-85F0-CEF1-001A-A3DCD28819CC}"/>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993985D-0122-C275-B27B-1A1D8F5DCA99}"/>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627843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0FF683-A303-71FD-C2B9-374AB333858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EDCE109-B5A1-F43E-775C-4258ACF59DB0}"/>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4" name="Marcador de pie de página 3">
            <a:extLst>
              <a:ext uri="{FF2B5EF4-FFF2-40B4-BE49-F238E27FC236}">
                <a16:creationId xmlns:a16="http://schemas.microsoft.com/office/drawing/2014/main" id="{334CA16C-0762-3953-0F7F-2E46B39884B8}"/>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081401A-D709-B48A-4ABD-6CDECC6C5704}"/>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1425029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B66A84C-DC39-204C-DD7E-F8469E609294}"/>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3" name="Marcador de pie de página 2">
            <a:extLst>
              <a:ext uri="{FF2B5EF4-FFF2-40B4-BE49-F238E27FC236}">
                <a16:creationId xmlns:a16="http://schemas.microsoft.com/office/drawing/2014/main" id="{2C1F9D3B-248E-34DC-93D0-459297EF67E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B5F52D5-4461-C08E-0D1F-7F8884CDCDB0}"/>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2119708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EBFA17-3BC1-9549-FCBD-3A33829428E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FA6AE53-7CA9-204E-2417-6ED0A7D012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E7BCFCD1-2590-4849-3716-985CB89206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F1F1C4A-4345-4DC7-B1BB-1C8C219C2569}"/>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6" name="Marcador de pie de página 5">
            <a:extLst>
              <a:ext uri="{FF2B5EF4-FFF2-40B4-BE49-F238E27FC236}">
                <a16:creationId xmlns:a16="http://schemas.microsoft.com/office/drawing/2014/main" id="{546B24DA-E197-DDF7-4A4C-405F2C4233A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E342F07-854C-0BA3-AAAF-52183DB0CCD8}"/>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814810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AEC714-56F3-3F92-DF99-4D6A9FDCAF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C43F767-3227-21CD-9B3E-4E6F6E83F7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B474D68-31B3-8C72-4C10-F989F9F287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9DD5986-C48E-CD03-8E57-B8618051EB9A}"/>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6" name="Marcador de pie de página 5">
            <a:extLst>
              <a:ext uri="{FF2B5EF4-FFF2-40B4-BE49-F238E27FC236}">
                <a16:creationId xmlns:a16="http://schemas.microsoft.com/office/drawing/2014/main" id="{8CB89E4F-5B2A-07F0-C674-A3A624B5DDE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B088C52-622A-46A3-8272-1A458A13BCA0}"/>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620335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305B7-A54C-5E47-5DE8-B877E014DDF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D96FCA1-D45B-2BB8-DB90-DF45A447CEA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40C2708-E491-E039-C8A7-A56B3B9A3083}"/>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5" name="Marcador de pie de página 4">
            <a:extLst>
              <a:ext uri="{FF2B5EF4-FFF2-40B4-BE49-F238E27FC236}">
                <a16:creationId xmlns:a16="http://schemas.microsoft.com/office/drawing/2014/main" id="{7D12F8FD-526A-0F05-2FA3-E3ACBD73C7D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74B4B6E-CEC9-173B-2F8F-0613D3718C2E}"/>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4258615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06C83D2-ECC0-C3A2-4602-4545A1FEF55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302A3A6-36E9-C852-9D91-62E88CCFB21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DBB680F-96C8-18B1-7A92-4E1CA91247F2}"/>
              </a:ext>
            </a:extLst>
          </p:cNvPr>
          <p:cNvSpPr>
            <a:spLocks noGrp="1"/>
          </p:cNvSpPr>
          <p:nvPr>
            <p:ph type="dt" sz="half" idx="10"/>
          </p:nvPr>
        </p:nvSpPr>
        <p:spPr/>
        <p:txBody>
          <a:bodyPr/>
          <a:lstStyle/>
          <a:p>
            <a:fld id="{0B0CC328-318C-4940-BA3C-81B9E6EA2D2D}" type="datetimeFigureOut">
              <a:rPr lang="es-ES" smtClean="0"/>
              <a:t>08/12/2025</a:t>
            </a:fld>
            <a:endParaRPr lang="es-ES"/>
          </a:p>
        </p:txBody>
      </p:sp>
      <p:sp>
        <p:nvSpPr>
          <p:cNvPr id="5" name="Marcador de pie de página 4">
            <a:extLst>
              <a:ext uri="{FF2B5EF4-FFF2-40B4-BE49-F238E27FC236}">
                <a16:creationId xmlns:a16="http://schemas.microsoft.com/office/drawing/2014/main" id="{D2FB7F4E-4365-27CB-3727-0ECCE7663B7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08F88E-815F-9CA1-2BBF-383B3CFB8A76}"/>
              </a:ext>
            </a:extLst>
          </p:cNvPr>
          <p:cNvSpPr>
            <a:spLocks noGrp="1"/>
          </p:cNvSpPr>
          <p:nvPr>
            <p:ph type="sldNum" sz="quarter" idx="12"/>
          </p:nvPr>
        </p:nvSpPr>
        <p:spPr/>
        <p:txBody>
          <a:bodyPr/>
          <a:lstStyle/>
          <a:p>
            <a:fld id="{E325FEAF-AAAA-4C88-BC69-18092DCE692D}" type="slidenum">
              <a:rPr lang="es-ES" smtClean="0"/>
              <a:t>‹Nº›</a:t>
            </a:fld>
            <a:endParaRPr lang="es-ES"/>
          </a:p>
        </p:txBody>
      </p:sp>
    </p:spTree>
    <p:extLst>
      <p:ext uri="{BB962C8B-B14F-4D97-AF65-F5344CB8AC3E}">
        <p14:creationId xmlns:p14="http://schemas.microsoft.com/office/powerpoint/2010/main" val="52434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1AD8C55-9E26-6821-6A1B-4EB4456BB4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056C422-67C6-3428-2018-42F19C22AD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D0B8899-0AA5-0069-B730-FD23FFF051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0CC328-318C-4940-BA3C-81B9E6EA2D2D}" type="datetimeFigureOut">
              <a:rPr lang="es-ES" smtClean="0"/>
              <a:t>08/12/2025</a:t>
            </a:fld>
            <a:endParaRPr lang="es-ES"/>
          </a:p>
        </p:txBody>
      </p:sp>
      <p:sp>
        <p:nvSpPr>
          <p:cNvPr id="5" name="Marcador de pie de página 4">
            <a:extLst>
              <a:ext uri="{FF2B5EF4-FFF2-40B4-BE49-F238E27FC236}">
                <a16:creationId xmlns:a16="http://schemas.microsoft.com/office/drawing/2014/main" id="{CA459068-B20E-60CB-CD52-4B67049B0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AAFFD34E-1F53-6F71-CD97-A61A83DEBE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25FEAF-AAAA-4C88-BC69-18092DCE692D}" type="slidenum">
              <a:rPr lang="es-ES" smtClean="0"/>
              <a:t>‹Nº›</a:t>
            </a:fld>
            <a:endParaRPr lang="es-ES"/>
          </a:p>
        </p:txBody>
      </p:sp>
    </p:spTree>
    <p:extLst>
      <p:ext uri="{BB962C8B-B14F-4D97-AF65-F5344CB8AC3E}">
        <p14:creationId xmlns:p14="http://schemas.microsoft.com/office/powerpoint/2010/main" val="385370308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5A00D5-E923-0E3E-8332-4D2DABD5002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E2B3F84-7F88-205E-BF45-9A8295E77FAA}"/>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2542161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6405D1-F052-3617-998C-9D2375741900}"/>
              </a:ext>
            </a:extLst>
          </p:cNvPr>
          <p:cNvSpPr>
            <a:spLocks noGrp="1"/>
          </p:cNvSpPr>
          <p:nvPr>
            <p:ph type="ctrTitle"/>
          </p:nvPr>
        </p:nvSpPr>
        <p:spPr/>
        <p:txBody>
          <a:bodyPr>
            <a:normAutofit/>
          </a:bodyPr>
          <a:lstStyle/>
          <a:p>
            <a:r>
              <a:rPr lang="es-MX" sz="11500" b="1" dirty="0"/>
              <a:t>Salmos 48 </a:t>
            </a:r>
            <a:endParaRPr lang="es-ES" sz="11500" b="1" dirty="0"/>
          </a:p>
        </p:txBody>
      </p:sp>
    </p:spTree>
    <p:extLst>
      <p:ext uri="{BB962C8B-B14F-4D97-AF65-F5344CB8AC3E}">
        <p14:creationId xmlns:p14="http://schemas.microsoft.com/office/powerpoint/2010/main" val="176830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AA1412-C881-AA2B-E869-2A130AA448D7}"/>
              </a:ext>
            </a:extLst>
          </p:cNvPr>
          <p:cNvSpPr>
            <a:spLocks noGrp="1"/>
          </p:cNvSpPr>
          <p:nvPr>
            <p:ph type="title"/>
          </p:nvPr>
        </p:nvSpPr>
        <p:spPr>
          <a:xfrm>
            <a:off x="838200" y="307975"/>
            <a:ext cx="10515600" cy="1325563"/>
          </a:xfrm>
        </p:spPr>
        <p:txBody>
          <a:bodyPr/>
          <a:lstStyle/>
          <a:p>
            <a:r>
              <a:rPr lang="es-MX" dirty="0"/>
              <a:t>INTRODUCCION:</a:t>
            </a:r>
            <a:endParaRPr lang="es-ES" dirty="0"/>
          </a:p>
        </p:txBody>
      </p:sp>
      <p:sp>
        <p:nvSpPr>
          <p:cNvPr id="3" name="Marcador de contenido 2">
            <a:extLst>
              <a:ext uri="{FF2B5EF4-FFF2-40B4-BE49-F238E27FC236}">
                <a16:creationId xmlns:a16="http://schemas.microsoft.com/office/drawing/2014/main" id="{2F8731B6-1D6B-7CA1-81DD-5430CFCCD4B0}"/>
              </a:ext>
            </a:extLst>
          </p:cNvPr>
          <p:cNvSpPr>
            <a:spLocks noGrp="1"/>
          </p:cNvSpPr>
          <p:nvPr>
            <p:ph idx="1"/>
          </p:nvPr>
        </p:nvSpPr>
        <p:spPr>
          <a:xfrm>
            <a:off x="838200" y="1291590"/>
            <a:ext cx="10515600" cy="4885373"/>
          </a:xfrm>
        </p:spPr>
        <p:txBody>
          <a:bodyPr>
            <a:normAutofit/>
          </a:bodyPr>
          <a:lstStyle/>
          <a:p>
            <a:r>
              <a:rPr lang="es-MX" dirty="0"/>
              <a:t>El Salmo 48 es un himno de Sion que celebra la grandeza de Dios y la seguridad de Jerusalén. </a:t>
            </a:r>
          </a:p>
          <a:p>
            <a:r>
              <a:rPr lang="es-MX" dirty="0"/>
              <a:t>Históricamente, refleja la confianza del pueblo en la protección divina frente a amenazas externas, exaltando a Sion como la ciudad del gran Rey.</a:t>
            </a:r>
          </a:p>
          <a:p>
            <a:r>
              <a:rPr lang="es-MX" dirty="0"/>
              <a:t>Es atribuido a los hijos de Coré, un grupo levítico encargado de la música y adoración en el templo</a:t>
            </a:r>
          </a:p>
          <a:p>
            <a:r>
              <a:rPr lang="es-MX" dirty="0"/>
              <a:t>Probablemente fue compuesto tras una victoria militar en la que Jerusalén fue librada de enemigos que intentaron sitiarla. El texto menciona reyes que se unieron contra la ciudad, pero huyeron al ver la presencia de Dios</a:t>
            </a:r>
            <a:endParaRPr lang="es-ES" dirty="0"/>
          </a:p>
        </p:txBody>
      </p:sp>
    </p:spTree>
    <p:extLst>
      <p:ext uri="{BB962C8B-B14F-4D97-AF65-F5344CB8AC3E}">
        <p14:creationId xmlns:p14="http://schemas.microsoft.com/office/powerpoint/2010/main" val="34698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B56C3D-AF5D-4B77-69B2-677A597C0D76}"/>
              </a:ext>
            </a:extLst>
          </p:cNvPr>
          <p:cNvSpPr>
            <a:spLocks noGrp="1"/>
          </p:cNvSpPr>
          <p:nvPr>
            <p:ph type="title"/>
          </p:nvPr>
        </p:nvSpPr>
        <p:spPr/>
        <p:txBody>
          <a:bodyPr/>
          <a:lstStyle/>
          <a:p>
            <a:r>
              <a:rPr lang="es-MX" dirty="0"/>
              <a:t>INTRODUCCION:</a:t>
            </a:r>
            <a:endParaRPr lang="es-ES" dirty="0"/>
          </a:p>
        </p:txBody>
      </p:sp>
      <p:sp>
        <p:nvSpPr>
          <p:cNvPr id="3" name="Marcador de contenido 2">
            <a:extLst>
              <a:ext uri="{FF2B5EF4-FFF2-40B4-BE49-F238E27FC236}">
                <a16:creationId xmlns:a16="http://schemas.microsoft.com/office/drawing/2014/main" id="{8FF460FC-F189-3473-49A5-0A363ADED78F}"/>
              </a:ext>
            </a:extLst>
          </p:cNvPr>
          <p:cNvSpPr>
            <a:spLocks noGrp="1"/>
          </p:cNvSpPr>
          <p:nvPr>
            <p:ph idx="1"/>
          </p:nvPr>
        </p:nvSpPr>
        <p:spPr>
          <a:xfrm>
            <a:off x="838200" y="1348740"/>
            <a:ext cx="10515600" cy="4828223"/>
          </a:xfrm>
        </p:spPr>
        <p:txBody>
          <a:bodyPr>
            <a:normAutofit fontScale="92500" lnSpcReduction="10000"/>
          </a:bodyPr>
          <a:lstStyle/>
          <a:p>
            <a:pPr algn="just"/>
            <a:r>
              <a:rPr lang="es-MX" sz="2800" b="0" i="0" u="none" strike="noStrike" baseline="0" dirty="0"/>
              <a:t>Al igual que los Salmos 46 y 47, este salmo es atribuido a los</a:t>
            </a:r>
          </a:p>
          <a:p>
            <a:pPr algn="just"/>
            <a:r>
              <a:rPr lang="es-MX" sz="2800" b="0" i="0" u="none" strike="noStrike" baseline="0" dirty="0"/>
              <a:t>"hijos de Coré" y probablemente está relacionado con el mismo</a:t>
            </a:r>
          </a:p>
          <a:p>
            <a:pPr algn="just"/>
            <a:r>
              <a:rPr lang="es-MX" sz="2800" b="0" i="0" u="none" strike="noStrike" baseline="0" dirty="0"/>
              <a:t>evento histórico: la </a:t>
            </a:r>
            <a:r>
              <a:rPr lang="es-MX" sz="2800" b="1" i="0" u="none" strike="noStrike" baseline="0" dirty="0"/>
              <a:t>derrota milagrosa del ejército asirio </a:t>
            </a:r>
            <a:r>
              <a:rPr lang="es-MX" sz="2800" b="0" i="0" u="none" strike="noStrike" baseline="0" dirty="0"/>
              <a:t>bajo</a:t>
            </a:r>
          </a:p>
          <a:p>
            <a:pPr algn="just"/>
            <a:r>
              <a:rPr lang="es-MX" sz="2800" b="0" i="0" u="none" strike="noStrike" baseline="0" dirty="0"/>
              <a:t>Senaquerib durante el reinado de Ezequías (2 Reyes 19). </a:t>
            </a:r>
          </a:p>
          <a:p>
            <a:pPr algn="just"/>
            <a:r>
              <a:rPr lang="es-MX" sz="2800" b="0" i="0" u="none" strike="noStrike" baseline="0" dirty="0"/>
              <a:t>El salmo describe la huida repentina de los "reyes" y sus ejércitos, una  imagen que encaja perfectamente con la narrativa bíblica de la</a:t>
            </a:r>
          </a:p>
          <a:p>
            <a:pPr algn="just"/>
            <a:r>
              <a:rPr lang="es-MX" sz="2800" b="0" i="0" u="none" strike="noStrike" baseline="0" dirty="0"/>
              <a:t>invasión. </a:t>
            </a:r>
          </a:p>
          <a:p>
            <a:pPr algn="just"/>
            <a:r>
              <a:rPr lang="es-MX" sz="2800" b="0" i="0" u="none" strike="noStrike" baseline="0" dirty="0"/>
              <a:t>La ciudad, que parecía condenada, fue milagrosamente</a:t>
            </a:r>
          </a:p>
          <a:p>
            <a:pPr algn="just"/>
            <a:r>
              <a:rPr lang="es-MX" sz="2800" b="0" i="0" u="none" strike="noStrike" baseline="0" dirty="0"/>
              <a:t>liberada, y el salmo celebra esta victoria como una manifestación</a:t>
            </a:r>
          </a:p>
          <a:p>
            <a:pPr algn="just"/>
            <a:r>
              <a:rPr lang="es-MX" sz="2800" b="0" i="0" u="none" strike="noStrike" baseline="0" dirty="0"/>
              <a:t>de la soberanía de Dios, un evento que resuena a través de la</a:t>
            </a:r>
          </a:p>
          <a:p>
            <a:pPr algn="just"/>
            <a:r>
              <a:rPr lang="es-ES" sz="2800" b="0" i="0" u="none" strike="noStrike" baseline="0" dirty="0"/>
              <a:t>historia.</a:t>
            </a:r>
            <a:endParaRPr lang="es-ES" dirty="0"/>
          </a:p>
        </p:txBody>
      </p:sp>
    </p:spTree>
    <p:extLst>
      <p:ext uri="{BB962C8B-B14F-4D97-AF65-F5344CB8AC3E}">
        <p14:creationId xmlns:p14="http://schemas.microsoft.com/office/powerpoint/2010/main" val="184832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1000"/>
                                        <p:tgtEl>
                                          <p:spTgt spid="3">
                                            <p:txEl>
                                              <p:pRg st="5" end="5"/>
                                            </p:txEl>
                                          </p:spTgt>
                                        </p:tgtEl>
                                      </p:cBhvr>
                                    </p:animEffect>
                                    <p:anim calcmode="lin" valueType="num">
                                      <p:cBhvr>
                                        <p:cTn id="4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1000"/>
                                        <p:tgtEl>
                                          <p:spTgt spid="3">
                                            <p:txEl>
                                              <p:pRg st="6" end="6"/>
                                            </p:txEl>
                                          </p:spTgt>
                                        </p:tgtEl>
                                      </p:cBhvr>
                                    </p:animEffect>
                                    <p:anim calcmode="lin" valueType="num">
                                      <p:cBhvr>
                                        <p:cTn id="5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6" end="6"/>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000"/>
                                        <p:tgtEl>
                                          <p:spTgt spid="3">
                                            <p:txEl>
                                              <p:pRg st="7" end="7"/>
                                            </p:txEl>
                                          </p:spTgt>
                                        </p:tgtEl>
                                      </p:cBhvr>
                                    </p:animEffect>
                                    <p:anim calcmode="lin" valueType="num">
                                      <p:cBhvr>
                                        <p:cTn id="5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Effect transition="in" filter="fade">
                                      <p:cBhvr>
                                        <p:cTn id="60" dur="1000"/>
                                        <p:tgtEl>
                                          <p:spTgt spid="3">
                                            <p:txEl>
                                              <p:pRg st="8" end="8"/>
                                            </p:txEl>
                                          </p:spTgt>
                                        </p:tgtEl>
                                      </p:cBhvr>
                                    </p:animEffect>
                                    <p:anim calcmode="lin" valueType="num">
                                      <p:cBhvr>
                                        <p:cTn id="6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8" end="8"/>
                                            </p:txEl>
                                          </p:spTgt>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
                                            <p:txEl>
                                              <p:pRg st="9" end="9"/>
                                            </p:txEl>
                                          </p:spTgt>
                                        </p:tgtEl>
                                        <p:attrNameLst>
                                          <p:attrName>style.visibility</p:attrName>
                                        </p:attrNameLst>
                                      </p:cBhvr>
                                      <p:to>
                                        <p:strVal val="visible"/>
                                      </p:to>
                                    </p:set>
                                    <p:animEffect transition="in" filter="fade">
                                      <p:cBhvr>
                                        <p:cTn id="65" dur="1000"/>
                                        <p:tgtEl>
                                          <p:spTgt spid="3">
                                            <p:txEl>
                                              <p:pRg st="9" end="9"/>
                                            </p:txEl>
                                          </p:spTgt>
                                        </p:tgtEl>
                                      </p:cBhvr>
                                    </p:animEffect>
                                    <p:anim calcmode="lin" valueType="num">
                                      <p:cBhvr>
                                        <p:cTn id="6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EAABE3-4B3B-6BB4-67F1-3F0B27BEFFE2}"/>
              </a:ext>
            </a:extLst>
          </p:cNvPr>
          <p:cNvSpPr>
            <a:spLocks noGrp="1"/>
          </p:cNvSpPr>
          <p:nvPr>
            <p:ph type="title"/>
          </p:nvPr>
        </p:nvSpPr>
        <p:spPr/>
        <p:txBody>
          <a:bodyPr>
            <a:normAutofit/>
          </a:bodyPr>
          <a:lstStyle/>
          <a:p>
            <a:r>
              <a:rPr lang="es-MX" sz="4000" dirty="0"/>
              <a:t> Grandeza  de jehová muestra su hermusura.1-3 </a:t>
            </a:r>
            <a:endParaRPr lang="es-ES" sz="4000" dirty="0"/>
          </a:p>
        </p:txBody>
      </p:sp>
      <p:sp>
        <p:nvSpPr>
          <p:cNvPr id="3" name="Marcador de contenido 2">
            <a:extLst>
              <a:ext uri="{FF2B5EF4-FFF2-40B4-BE49-F238E27FC236}">
                <a16:creationId xmlns:a16="http://schemas.microsoft.com/office/drawing/2014/main" id="{41EB2832-E3E1-3FE1-4304-C49F2BEA18E7}"/>
              </a:ext>
            </a:extLst>
          </p:cNvPr>
          <p:cNvSpPr>
            <a:spLocks noGrp="1"/>
          </p:cNvSpPr>
          <p:nvPr>
            <p:ph idx="1"/>
          </p:nvPr>
        </p:nvSpPr>
        <p:spPr/>
        <p:txBody>
          <a:bodyPr/>
          <a:lstStyle/>
          <a:p>
            <a:pPr algn="just"/>
            <a:r>
              <a:rPr lang="es-MX" dirty="0"/>
              <a:t>Versículo 1. La primera línea anuncia la gloria y la grandeza de Dios:</a:t>
            </a:r>
          </a:p>
          <a:p>
            <a:pPr algn="just"/>
            <a:r>
              <a:rPr lang="es-MX" dirty="0"/>
              <a:t> Grande es Jehová, y digno de ser en gran manera alabado en la ciudad de nuestro Dios, en su monte santo.</a:t>
            </a:r>
          </a:p>
          <a:p>
            <a:pPr algn="just"/>
            <a:r>
              <a:rPr lang="es-MX" dirty="0"/>
              <a:t> El Señor es «grande», no es débil  no es inactivo ni un desapasionado, como era el caso de los dioses paganos y sin vida. </a:t>
            </a:r>
          </a:p>
          <a:p>
            <a:pPr algn="just"/>
            <a:r>
              <a:rPr lang="es-MX" dirty="0"/>
              <a:t>Su poder y amor son evidentes en el significado que le ha dado a «la ciudad». Él es el Rey soberano, poderoso y trascendente. </a:t>
            </a:r>
            <a:endParaRPr lang="es-ES" dirty="0"/>
          </a:p>
        </p:txBody>
      </p:sp>
    </p:spTree>
    <p:extLst>
      <p:ext uri="{BB962C8B-B14F-4D97-AF65-F5344CB8AC3E}">
        <p14:creationId xmlns:p14="http://schemas.microsoft.com/office/powerpoint/2010/main" val="66962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6D0692-C0DA-6E82-2417-3707CE64B842}"/>
              </a:ext>
            </a:extLst>
          </p:cNvPr>
          <p:cNvSpPr>
            <a:spLocks noGrp="1"/>
          </p:cNvSpPr>
          <p:nvPr>
            <p:ph type="title"/>
          </p:nvPr>
        </p:nvSpPr>
        <p:spPr/>
        <p:txBody>
          <a:bodyPr>
            <a:normAutofit/>
          </a:bodyPr>
          <a:lstStyle/>
          <a:p>
            <a:r>
              <a:rPr lang="es-MX" sz="4000" dirty="0"/>
              <a:t>Grandeza  de jehová muestra su hermusura.1-3</a:t>
            </a:r>
            <a:endParaRPr lang="es-ES" sz="4000" dirty="0"/>
          </a:p>
        </p:txBody>
      </p:sp>
      <p:sp>
        <p:nvSpPr>
          <p:cNvPr id="3" name="Marcador de contenido 2">
            <a:extLst>
              <a:ext uri="{FF2B5EF4-FFF2-40B4-BE49-F238E27FC236}">
                <a16:creationId xmlns:a16="http://schemas.microsoft.com/office/drawing/2014/main" id="{D7A20DD1-EC98-49B1-C840-8403C9B725C3}"/>
              </a:ext>
            </a:extLst>
          </p:cNvPr>
          <p:cNvSpPr>
            <a:spLocks noGrp="1"/>
          </p:cNvSpPr>
          <p:nvPr>
            <p:ph idx="1"/>
          </p:nvPr>
        </p:nvSpPr>
        <p:spPr/>
        <p:txBody>
          <a:bodyPr/>
          <a:lstStyle/>
          <a:p>
            <a:pPr algn="just"/>
            <a:r>
              <a:rPr lang="es-MX" dirty="0"/>
              <a:t>Versículo 2. Se utilizan exageraciones poéticas y hechos sencillos para describir la hermosura de Sion. </a:t>
            </a:r>
          </a:p>
          <a:p>
            <a:pPr algn="just"/>
            <a:r>
              <a:rPr lang="es-MX" dirty="0"/>
              <a:t>Se dice que es hermosa provincia. El monte de Sion tenía una elevación física; sin embargo, más que esto, como lugar elegido por Dios, tenía una posición elevada entre las naciones. A los ojos de un israelita devoto que comprendía su valor espiritual, era</a:t>
            </a:r>
          </a:p>
          <a:p>
            <a:pPr algn="just"/>
            <a:r>
              <a:rPr lang="es-MX" dirty="0"/>
              <a:t>el gozo de toda la tierra. El atractivo y la alegría no eran inherentes al monte Sion; Dios le trajo gracia e importancia celestial eligiéndolo y mediante Su presencia continua en él</a:t>
            </a:r>
            <a:endParaRPr lang="es-ES" dirty="0"/>
          </a:p>
        </p:txBody>
      </p:sp>
    </p:spTree>
    <p:extLst>
      <p:ext uri="{BB962C8B-B14F-4D97-AF65-F5344CB8AC3E}">
        <p14:creationId xmlns:p14="http://schemas.microsoft.com/office/powerpoint/2010/main" val="19780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F766B-4628-975B-EF8D-609B44C4C435}"/>
              </a:ext>
            </a:extLst>
          </p:cNvPr>
          <p:cNvSpPr>
            <a:spLocks noGrp="1"/>
          </p:cNvSpPr>
          <p:nvPr>
            <p:ph type="title"/>
          </p:nvPr>
        </p:nvSpPr>
        <p:spPr/>
        <p:txBody>
          <a:bodyPr/>
          <a:lstStyle/>
          <a:p>
            <a:r>
              <a:rPr lang="es-ES" dirty="0"/>
              <a:t>LA CIUDAD ATERRADORA (48.4–8)</a:t>
            </a:r>
          </a:p>
        </p:txBody>
      </p:sp>
      <p:sp>
        <p:nvSpPr>
          <p:cNvPr id="3" name="Marcador de contenido 2">
            <a:extLst>
              <a:ext uri="{FF2B5EF4-FFF2-40B4-BE49-F238E27FC236}">
                <a16:creationId xmlns:a16="http://schemas.microsoft.com/office/drawing/2014/main" id="{9E6AB806-557A-7D90-41E3-BD6331169D8E}"/>
              </a:ext>
            </a:extLst>
          </p:cNvPr>
          <p:cNvSpPr>
            <a:spLocks noGrp="1"/>
          </p:cNvSpPr>
          <p:nvPr>
            <p:ph idx="1"/>
          </p:nvPr>
        </p:nvSpPr>
        <p:spPr/>
        <p:txBody>
          <a:bodyPr/>
          <a:lstStyle/>
          <a:p>
            <a:pPr algn="just"/>
            <a:r>
              <a:rPr lang="es-MX" dirty="0"/>
              <a:t>Versículo 4. Los versículos 4 al 8 señalan una repentina y notable redención dada por el Señor. El autor dice: Porque he aquí los reyes de la tierra se reunieron; pasaron todos.</a:t>
            </a:r>
          </a:p>
          <a:p>
            <a:pPr algn="just"/>
            <a:r>
              <a:rPr lang="es-MX" dirty="0"/>
              <a:t>El sujeto de «pasaron» podría referirse a una coalición de reyes que vinieron contra Jerusalén, o podría usarse en sentido figurado, indicando los reyes vasallos u oficiales de Senaquerib. Isaías 10.8 describe a Senaquerib diciendo: «Mis príncipes, ¿no son todos reyes?</a:t>
            </a:r>
            <a:endParaRPr lang="es-ES" dirty="0"/>
          </a:p>
        </p:txBody>
      </p:sp>
    </p:spTree>
    <p:extLst>
      <p:ext uri="{BB962C8B-B14F-4D97-AF65-F5344CB8AC3E}">
        <p14:creationId xmlns:p14="http://schemas.microsoft.com/office/powerpoint/2010/main" val="363410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4D8D23-B4F0-D46E-6FCB-1EA19A8D2B12}"/>
              </a:ext>
            </a:extLst>
          </p:cNvPr>
          <p:cNvSpPr>
            <a:spLocks noGrp="1"/>
          </p:cNvSpPr>
          <p:nvPr>
            <p:ph type="title"/>
          </p:nvPr>
        </p:nvSpPr>
        <p:spPr>
          <a:xfrm>
            <a:off x="838200" y="0"/>
            <a:ext cx="10515600" cy="845820"/>
          </a:xfrm>
        </p:spPr>
        <p:txBody>
          <a:bodyPr>
            <a:normAutofit/>
          </a:bodyPr>
          <a:lstStyle/>
          <a:p>
            <a:r>
              <a:rPr kumimoji="0" lang="es-ES" sz="4400" b="0" i="0" u="none" strike="noStrike" kern="1200" cap="none" spc="0" normalizeH="0" baseline="0" noProof="0" dirty="0">
                <a:ln>
                  <a:noFill/>
                </a:ln>
                <a:effectLst/>
                <a:uLnTx/>
                <a:uFillTx/>
                <a:latin typeface="Aptos Display" panose="02110004020202020204"/>
              </a:rPr>
              <a:t>LA CIUDAD ATERRADORA (48.4–8)</a:t>
            </a:r>
            <a:endParaRPr lang="es-ES" dirty="0"/>
          </a:p>
        </p:txBody>
      </p:sp>
      <p:sp>
        <p:nvSpPr>
          <p:cNvPr id="3" name="Marcador de contenido 2">
            <a:extLst>
              <a:ext uri="{FF2B5EF4-FFF2-40B4-BE49-F238E27FC236}">
                <a16:creationId xmlns:a16="http://schemas.microsoft.com/office/drawing/2014/main" id="{B7A8EFC4-4F6A-AE45-D8C4-BE9634B5BD43}"/>
              </a:ext>
            </a:extLst>
          </p:cNvPr>
          <p:cNvSpPr>
            <a:spLocks noGrp="1"/>
          </p:cNvSpPr>
          <p:nvPr>
            <p:ph idx="1"/>
          </p:nvPr>
        </p:nvSpPr>
        <p:spPr>
          <a:xfrm>
            <a:off x="838200" y="845820"/>
            <a:ext cx="10515600" cy="5646420"/>
          </a:xfrm>
        </p:spPr>
        <p:txBody>
          <a:bodyPr>
            <a:normAutofit/>
          </a:bodyPr>
          <a:lstStyle/>
          <a:p>
            <a:pPr algn="just"/>
            <a:endParaRPr lang="es-MX" dirty="0"/>
          </a:p>
          <a:p>
            <a:pPr algn="just"/>
            <a:r>
              <a:rPr lang="es-MX" dirty="0"/>
              <a:t>Versículo 5. Al ver la ciudad, con sus murallas y torres, y su monte de Sion, tomaron la decisión de retirarse. Y viéndola ellos así, se maravillaron, se turbaron, se apresuraron a huir. </a:t>
            </a:r>
          </a:p>
          <a:p>
            <a:pPr algn="just"/>
            <a:r>
              <a:rPr lang="es-MX" dirty="0"/>
              <a:t>Llegaron a la conclusión de que el lugar era demasiado fuerte para tomarlo, demasiado poderoso para ser derrotado.</a:t>
            </a:r>
          </a:p>
          <a:p>
            <a:pPr algn="just"/>
            <a:r>
              <a:rPr lang="es-MX" dirty="0"/>
              <a:t>Versículo 6. Los corazones de los reyes se derritieron ante la ciudad de Dios. </a:t>
            </a:r>
          </a:p>
          <a:p>
            <a:pPr algn="just"/>
            <a:r>
              <a:rPr lang="es-MX" dirty="0"/>
              <a:t>Les tomó allí temblor; dolor como de mujer que da a luz. </a:t>
            </a:r>
            <a:endParaRPr lang="es-ES" dirty="0"/>
          </a:p>
        </p:txBody>
      </p:sp>
    </p:spTree>
    <p:extLst>
      <p:ext uri="{BB962C8B-B14F-4D97-AF65-F5344CB8AC3E}">
        <p14:creationId xmlns:p14="http://schemas.microsoft.com/office/powerpoint/2010/main" val="255172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F89F6B-F520-0767-D5AB-6A18F86E13F2}"/>
              </a:ext>
            </a:extLst>
          </p:cNvPr>
          <p:cNvSpPr>
            <a:spLocks noGrp="1"/>
          </p:cNvSpPr>
          <p:nvPr>
            <p:ph type="title"/>
          </p:nvPr>
        </p:nvSpPr>
        <p:spPr/>
        <p:txBody>
          <a:bodyPr/>
          <a:lstStyle/>
          <a:p>
            <a:r>
              <a:rPr lang="es-ES" dirty="0">
                <a:solidFill>
                  <a:prstClr val="black"/>
                </a:solidFill>
              </a:rPr>
              <a:t>LA CIUDAD ATERRADORA (48.4–8)</a:t>
            </a:r>
            <a:endParaRPr lang="es-ES" dirty="0"/>
          </a:p>
        </p:txBody>
      </p:sp>
      <p:sp>
        <p:nvSpPr>
          <p:cNvPr id="3" name="Marcador de contenido 2">
            <a:extLst>
              <a:ext uri="{FF2B5EF4-FFF2-40B4-BE49-F238E27FC236}">
                <a16:creationId xmlns:a16="http://schemas.microsoft.com/office/drawing/2014/main" id="{CB6D1058-E7E3-81A9-7A90-7A3AFF963B18}"/>
              </a:ext>
            </a:extLst>
          </p:cNvPr>
          <p:cNvSpPr>
            <a:spLocks noGrp="1"/>
          </p:cNvSpPr>
          <p:nvPr>
            <p:ph idx="1"/>
          </p:nvPr>
        </p:nvSpPr>
        <p:spPr/>
        <p:txBody>
          <a:bodyPr/>
          <a:lstStyle/>
          <a:p>
            <a:r>
              <a:rPr lang="es-MX" dirty="0"/>
              <a:t>Se utilizan dos figuras impactantes para describir su reacción ante lo que habían visto: el «dolor» de una mujer que estaba de parto y una tormenta destrozando las naves más fuertes (vv. 6, 7).</a:t>
            </a:r>
          </a:p>
          <a:p>
            <a:r>
              <a:rPr lang="es-MX" dirty="0"/>
              <a:t> La figura de una mujer dando a luz transmite que de repente se sintieron abrumados por el dolor. Al ver el poder de Dios,</a:t>
            </a:r>
          </a:p>
          <a:p>
            <a:r>
              <a:rPr lang="es-MX" dirty="0"/>
              <a:t> instantáneamente sintieron temor porque lograron ver que la posibilidad de capturar la ciudad había desaparecido. Es como si les invadiera el pánico.</a:t>
            </a:r>
            <a:endParaRPr lang="es-ES" dirty="0"/>
          </a:p>
        </p:txBody>
      </p:sp>
    </p:spTree>
    <p:extLst>
      <p:ext uri="{BB962C8B-B14F-4D97-AF65-F5344CB8AC3E}">
        <p14:creationId xmlns:p14="http://schemas.microsoft.com/office/powerpoint/2010/main" val="394136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F3BA97-5767-7F4C-11CB-327EB9FFA8A1}"/>
              </a:ext>
            </a:extLst>
          </p:cNvPr>
          <p:cNvSpPr>
            <a:spLocks noGrp="1"/>
          </p:cNvSpPr>
          <p:nvPr>
            <p:ph type="title"/>
          </p:nvPr>
        </p:nvSpPr>
        <p:spPr/>
        <p:txBody>
          <a:bodyPr/>
          <a:lstStyle/>
          <a:p>
            <a:r>
              <a:rPr kumimoji="0" lang="es-ES" sz="4400" b="0" i="0" u="none" strike="noStrike" kern="1200" cap="none" spc="0" normalizeH="0" baseline="0" noProof="0" dirty="0">
                <a:ln>
                  <a:noFill/>
                </a:ln>
                <a:solidFill>
                  <a:prstClr val="black"/>
                </a:solidFill>
                <a:effectLst/>
                <a:uLnTx/>
                <a:uFillTx/>
                <a:latin typeface="Aptos Display" panose="02110004020202020204"/>
                <a:ea typeface="+mj-ea"/>
                <a:cs typeface="+mj-cs"/>
              </a:rPr>
              <a:t>LA CIUDAD ATERRADORA (48.4–8</a:t>
            </a:r>
            <a:endParaRPr lang="es-ES" dirty="0"/>
          </a:p>
        </p:txBody>
      </p:sp>
      <p:sp>
        <p:nvSpPr>
          <p:cNvPr id="3" name="Marcador de contenido 2">
            <a:extLst>
              <a:ext uri="{FF2B5EF4-FFF2-40B4-BE49-F238E27FC236}">
                <a16:creationId xmlns:a16="http://schemas.microsoft.com/office/drawing/2014/main" id="{6E61FA54-1189-4699-5A65-DC3EC2B58612}"/>
              </a:ext>
            </a:extLst>
          </p:cNvPr>
          <p:cNvSpPr>
            <a:spLocks noGrp="1"/>
          </p:cNvSpPr>
          <p:nvPr>
            <p:ph idx="1"/>
          </p:nvPr>
        </p:nvSpPr>
        <p:spPr/>
        <p:txBody>
          <a:bodyPr/>
          <a:lstStyle/>
          <a:p>
            <a:pPr algn="just"/>
            <a:r>
              <a:rPr lang="es-MX" dirty="0"/>
              <a:t>Versículo 7. La segunda figura sugiere la facilidad con la que Dios repelió a los enemigos de la ciudad. Con viento solano quiebras tú las naves de Tarsis. Las «naves de Tarsis» eran las más fuertes y admiradas entre las naciones marineras. </a:t>
            </a:r>
            <a:endParaRPr lang="es-ES" dirty="0"/>
          </a:p>
        </p:txBody>
      </p:sp>
    </p:spTree>
    <p:extLst>
      <p:ext uri="{BB962C8B-B14F-4D97-AF65-F5344CB8AC3E}">
        <p14:creationId xmlns:p14="http://schemas.microsoft.com/office/powerpoint/2010/main" val="292569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8CD8A-E282-5CFE-BDBC-273692E938EE}"/>
              </a:ext>
            </a:extLst>
          </p:cNvPr>
          <p:cNvSpPr>
            <a:spLocks noGrp="1"/>
          </p:cNvSpPr>
          <p:nvPr>
            <p:ph type="title"/>
          </p:nvPr>
        </p:nvSpPr>
        <p:spPr/>
        <p:txBody>
          <a:bodyPr>
            <a:normAutofit/>
          </a:bodyPr>
          <a:lstStyle/>
          <a:p>
            <a:r>
              <a:rPr lang="es-MX" sz="3600" dirty="0"/>
              <a:t>CUANDO PENSAMOS EN SU MISERICORDIA (48.9–14)</a:t>
            </a:r>
            <a:endParaRPr lang="es-ES" sz="3600" dirty="0"/>
          </a:p>
        </p:txBody>
      </p:sp>
      <p:sp>
        <p:nvSpPr>
          <p:cNvPr id="3" name="Marcador de contenido 2">
            <a:extLst>
              <a:ext uri="{FF2B5EF4-FFF2-40B4-BE49-F238E27FC236}">
                <a16:creationId xmlns:a16="http://schemas.microsoft.com/office/drawing/2014/main" id="{F989C5EC-F78D-E6CD-B3B8-C188FD726714}"/>
              </a:ext>
            </a:extLst>
          </p:cNvPr>
          <p:cNvSpPr>
            <a:spLocks noGrp="1"/>
          </p:cNvSpPr>
          <p:nvPr>
            <p:ph idx="1"/>
          </p:nvPr>
        </p:nvSpPr>
        <p:spPr/>
        <p:txBody>
          <a:bodyPr/>
          <a:lstStyle/>
          <a:p>
            <a:pPr algn="just"/>
            <a:r>
              <a:rPr lang="es-MX" dirty="0"/>
              <a:t>Versículo 9. El pueblo piadoso de la ciudad meditó en lo que habían visto y oído acerca de las obras poderosas de Dios. Nos acordamos de tu misericordia, oh Dios, en medio de tu templo.</a:t>
            </a:r>
          </a:p>
          <a:p>
            <a:pPr algn="just"/>
            <a:r>
              <a:rPr lang="es-MX" dirty="0"/>
              <a:t>Versículo 10. Reconocieron que los tratos misericordiosos de Dios están en armonía con Su nombre. Conforme a tu nombre, oh Dios, así es tu loor hasta los fines de la tierra; de justicia está llena tu diestra.</a:t>
            </a:r>
            <a:endParaRPr lang="es-ES" dirty="0"/>
          </a:p>
        </p:txBody>
      </p:sp>
    </p:spTree>
    <p:extLst>
      <p:ext uri="{BB962C8B-B14F-4D97-AF65-F5344CB8AC3E}">
        <p14:creationId xmlns:p14="http://schemas.microsoft.com/office/powerpoint/2010/main" val="325848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095E90-1788-B84A-4170-1DA24ACC30DC}"/>
              </a:ext>
            </a:extLst>
          </p:cNvPr>
          <p:cNvSpPr>
            <a:spLocks noGrp="1"/>
          </p:cNvSpPr>
          <p:nvPr>
            <p:ph type="title"/>
          </p:nvPr>
        </p:nvSpPr>
        <p:spPr/>
        <p:txBody>
          <a:bodyPr>
            <a:normAutofit/>
          </a:bodyPr>
          <a:lstStyle/>
          <a:p>
            <a:r>
              <a:rPr lang="es-MX" sz="3600" dirty="0"/>
              <a:t>CUANDO PENSAMOS EN SU MISERICORDIA (48.9–14</a:t>
            </a:r>
            <a:endParaRPr lang="es-ES" sz="3600" dirty="0"/>
          </a:p>
        </p:txBody>
      </p:sp>
      <p:sp>
        <p:nvSpPr>
          <p:cNvPr id="3" name="Marcador de contenido 2">
            <a:extLst>
              <a:ext uri="{FF2B5EF4-FFF2-40B4-BE49-F238E27FC236}">
                <a16:creationId xmlns:a16="http://schemas.microsoft.com/office/drawing/2014/main" id="{514D6FD9-E1B4-0DAE-6681-9A49FD345C5E}"/>
              </a:ext>
            </a:extLst>
          </p:cNvPr>
          <p:cNvSpPr>
            <a:spLocks noGrp="1"/>
          </p:cNvSpPr>
          <p:nvPr>
            <p:ph idx="1"/>
          </p:nvPr>
        </p:nvSpPr>
        <p:spPr/>
        <p:txBody>
          <a:bodyPr/>
          <a:lstStyle/>
          <a:p>
            <a:r>
              <a:rPr lang="es-MX" dirty="0"/>
              <a:t>Las naciones que atacaron Jerusalén reaccionaron ante Dios con temor; los ciudadanos de Sion prorrumpieron en himnos de acción de gracias a Él. Se regocijan tanto que sus alabanzas pueden escucharse o sentirse en toda la tierra</a:t>
            </a:r>
          </a:p>
          <a:p>
            <a:r>
              <a:rPr lang="es-MX" dirty="0"/>
              <a:t>Versículo 11. Por consiguiente, el liderazgo de Dios trae gozo, un gozo que automáticamente se esparce. Este regocijo de los ciudadanos de Sion se extiende desde Jerusalén por toda Judá. Jerusalén, el lugar de morada y adoración de Dios, constituye el punto desde el cual la felicidad en el Señor irradia a toda Judá.</a:t>
            </a:r>
            <a:endParaRPr lang="es-ES" dirty="0"/>
          </a:p>
        </p:txBody>
      </p:sp>
    </p:spTree>
    <p:extLst>
      <p:ext uri="{BB962C8B-B14F-4D97-AF65-F5344CB8AC3E}">
        <p14:creationId xmlns:p14="http://schemas.microsoft.com/office/powerpoint/2010/main" val="244059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4EC108-608B-1CF6-E0D1-4627963C7E08}"/>
              </a:ext>
            </a:extLst>
          </p:cNvPr>
          <p:cNvSpPr>
            <a:spLocks noGrp="1"/>
          </p:cNvSpPr>
          <p:nvPr>
            <p:ph type="title"/>
          </p:nvPr>
        </p:nvSpPr>
        <p:spPr/>
        <p:txBody>
          <a:bodyPr>
            <a:normAutofit/>
          </a:bodyPr>
          <a:lstStyle/>
          <a:p>
            <a:r>
              <a:rPr lang="es-MX" sz="3600" dirty="0"/>
              <a:t>CUANDO PENSAMOS EN SU MISERICORDIA (48.9–14</a:t>
            </a:r>
            <a:endParaRPr lang="es-ES" sz="3600" dirty="0"/>
          </a:p>
        </p:txBody>
      </p:sp>
      <p:sp>
        <p:nvSpPr>
          <p:cNvPr id="3" name="Marcador de contenido 2">
            <a:extLst>
              <a:ext uri="{FF2B5EF4-FFF2-40B4-BE49-F238E27FC236}">
                <a16:creationId xmlns:a16="http://schemas.microsoft.com/office/drawing/2014/main" id="{6F228396-C3B0-B05E-3D41-48AE0F7706BF}"/>
              </a:ext>
            </a:extLst>
          </p:cNvPr>
          <p:cNvSpPr>
            <a:spLocks noGrp="1"/>
          </p:cNvSpPr>
          <p:nvPr>
            <p:ph idx="1"/>
          </p:nvPr>
        </p:nvSpPr>
        <p:spPr/>
        <p:txBody>
          <a:bodyPr/>
          <a:lstStyle/>
          <a:p>
            <a:pPr algn="just"/>
            <a:r>
              <a:rPr lang="es-MX" dirty="0"/>
              <a:t>Es tiempo de alabar a Dios. Se alegrará el monte de Sion; se gozarán las hijas de Judá por tus juicios. Las «hijas de Judá» es una expresión idiomática para los pueblos de Judá.</a:t>
            </a:r>
          </a:p>
          <a:p>
            <a:pPr algn="just"/>
            <a:r>
              <a:rPr lang="es-MX" dirty="0"/>
              <a:t>Versículos 12, 13. Se insta a los habitantes de Jerusalén a caminar alrededor de la ciudad y examinarla. Andad alrededor de Sion, y rodeadla; contad sus torres. Considerad atentamente su antemuro, mirad sus palacios; para que lo contéis a la generación venidera.</a:t>
            </a:r>
            <a:endParaRPr lang="es-ES" dirty="0"/>
          </a:p>
        </p:txBody>
      </p:sp>
    </p:spTree>
    <p:extLst>
      <p:ext uri="{BB962C8B-B14F-4D97-AF65-F5344CB8AC3E}">
        <p14:creationId xmlns:p14="http://schemas.microsoft.com/office/powerpoint/2010/main" val="374528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205AA3-CC70-9DDF-18CA-E559E7A32982}"/>
              </a:ext>
            </a:extLst>
          </p:cNvPr>
          <p:cNvSpPr>
            <a:spLocks noGrp="1"/>
          </p:cNvSpPr>
          <p:nvPr>
            <p:ph type="title"/>
          </p:nvPr>
        </p:nvSpPr>
        <p:spPr/>
        <p:txBody>
          <a:bodyPr>
            <a:normAutofit/>
          </a:bodyPr>
          <a:lstStyle/>
          <a:p>
            <a:r>
              <a:rPr lang="es-MX" sz="3600" dirty="0"/>
              <a:t>CUANDO PENSAMOS EN SU MISERICORDIA (48.9–14</a:t>
            </a:r>
            <a:endParaRPr lang="es-ES" sz="3600" dirty="0"/>
          </a:p>
        </p:txBody>
      </p:sp>
      <p:sp>
        <p:nvSpPr>
          <p:cNvPr id="3" name="Marcador de contenido 2">
            <a:extLst>
              <a:ext uri="{FF2B5EF4-FFF2-40B4-BE49-F238E27FC236}">
                <a16:creationId xmlns:a16="http://schemas.microsoft.com/office/drawing/2014/main" id="{761B4870-E582-E850-D801-D8BFC6CDE33E}"/>
              </a:ext>
            </a:extLst>
          </p:cNvPr>
          <p:cNvSpPr>
            <a:spLocks noGrp="1"/>
          </p:cNvSpPr>
          <p:nvPr>
            <p:ph idx="1"/>
          </p:nvPr>
        </p:nvSpPr>
        <p:spPr/>
        <p:txBody>
          <a:bodyPr/>
          <a:lstStyle/>
          <a:p>
            <a:pPr algn="just"/>
            <a:r>
              <a:rPr lang="es-MX" dirty="0"/>
              <a:t>Versículo 14. ¿Cómo entonces tratará Dios a Su pueblo? ¿Qué esperanza pueden tener para el futuro? Porque este Dios es Dios nuestro eternamente y para siempre; él nos guiará aun más allá de la muerte.</a:t>
            </a:r>
          </a:p>
          <a:p>
            <a:pPr algn="just"/>
            <a:r>
              <a:rPr lang="es-MX" dirty="0"/>
              <a:t>Cuando nos damos cuenta de que este Dios que rescató a Jerusalén es el que estará con nosotros, podemos regocijarnos, no sólo ahora, sino de ahora en adelante. Dios no fue una fuerza impersonal para Israel</a:t>
            </a:r>
            <a:endParaRPr lang="es-ES" dirty="0"/>
          </a:p>
        </p:txBody>
      </p:sp>
    </p:spTree>
    <p:extLst>
      <p:ext uri="{BB962C8B-B14F-4D97-AF65-F5344CB8AC3E}">
        <p14:creationId xmlns:p14="http://schemas.microsoft.com/office/powerpoint/2010/main" val="65233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E28526-3E4E-C261-94CD-FD9F94E5521E}"/>
              </a:ext>
            </a:extLst>
          </p:cNvPr>
          <p:cNvSpPr>
            <a:spLocks noGrp="1"/>
          </p:cNvSpPr>
          <p:nvPr>
            <p:ph type="title"/>
          </p:nvPr>
        </p:nvSpPr>
        <p:spPr/>
        <p:txBody>
          <a:bodyPr/>
          <a:lstStyle/>
          <a:p>
            <a:r>
              <a:rPr lang="es-ES" dirty="0"/>
              <a:t>APLICACIÓN</a:t>
            </a:r>
          </a:p>
        </p:txBody>
      </p:sp>
      <p:sp>
        <p:nvSpPr>
          <p:cNvPr id="3" name="Marcador de contenido 2">
            <a:extLst>
              <a:ext uri="{FF2B5EF4-FFF2-40B4-BE49-F238E27FC236}">
                <a16:creationId xmlns:a16="http://schemas.microsoft.com/office/drawing/2014/main" id="{8A41223B-14D2-5B5E-4E8A-F092412C8F88}"/>
              </a:ext>
            </a:extLst>
          </p:cNvPr>
          <p:cNvSpPr>
            <a:spLocks noGrp="1"/>
          </p:cNvSpPr>
          <p:nvPr>
            <p:ph idx="1"/>
          </p:nvPr>
        </p:nvSpPr>
        <p:spPr>
          <a:xfrm>
            <a:off x="838200" y="1405890"/>
            <a:ext cx="10515600" cy="4771073"/>
          </a:xfrm>
        </p:spPr>
        <p:txBody>
          <a:bodyPr/>
          <a:lstStyle/>
          <a:p>
            <a:pPr algn="just"/>
            <a:r>
              <a:rPr lang="es-MX" dirty="0"/>
              <a:t>¿Qué sucede cuando uno habita en la comunión de Dios? Se asume la gloria de Dios. La ciudad, Jerusalén, era gloriosa porque Dios vivía en ella. La ciudad quedó cubierta por Su resplandor. El rostro de Moisés resplandeció porque había estado en compañía de Dios</a:t>
            </a:r>
          </a:p>
          <a:p>
            <a:pPr algn="just"/>
            <a:r>
              <a:rPr lang="es-MX" dirty="0"/>
              <a:t>Se asume el carácter de Dios. Por su caminar con Dios, el cristiano adquiere Su semejanza y bondad infinita. Es natural que los hijos del Dios de misericordia sean personas misericordiosas</a:t>
            </a:r>
          </a:p>
          <a:p>
            <a:pPr algn="just"/>
            <a:r>
              <a:rPr lang="es-MX" dirty="0"/>
              <a:t>Dios, nuestro Rey Yahvé, el Rey de Su pueblo, se le debe alabar de manera continua. En los primeros tres versículos de este salmo se detectan cuatro elementos de Su grandeza</a:t>
            </a:r>
            <a:endParaRPr lang="es-ES" dirty="0"/>
          </a:p>
        </p:txBody>
      </p:sp>
    </p:spTree>
    <p:extLst>
      <p:ext uri="{BB962C8B-B14F-4D97-AF65-F5344CB8AC3E}">
        <p14:creationId xmlns:p14="http://schemas.microsoft.com/office/powerpoint/2010/main" val="210201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EF544-1B43-7DE3-15CA-64FCDF39501F}"/>
              </a:ext>
            </a:extLst>
          </p:cNvPr>
          <p:cNvSpPr>
            <a:spLocks noGrp="1"/>
          </p:cNvSpPr>
          <p:nvPr>
            <p:ph type="title"/>
          </p:nvPr>
        </p:nvSpPr>
        <p:spPr/>
        <p:txBody>
          <a:bodyPr/>
          <a:lstStyle/>
          <a:p>
            <a:pPr algn="just"/>
            <a:r>
              <a:rPr lang="es-MX" dirty="0"/>
              <a:t>Conclusión </a:t>
            </a:r>
            <a:endParaRPr lang="es-ES" dirty="0"/>
          </a:p>
        </p:txBody>
      </p:sp>
      <p:sp>
        <p:nvSpPr>
          <p:cNvPr id="3" name="Marcador de contenido 2">
            <a:extLst>
              <a:ext uri="{FF2B5EF4-FFF2-40B4-BE49-F238E27FC236}">
                <a16:creationId xmlns:a16="http://schemas.microsoft.com/office/drawing/2014/main" id="{FD0E1275-D09C-CBE2-04D4-015E8C2513CC}"/>
              </a:ext>
            </a:extLst>
          </p:cNvPr>
          <p:cNvSpPr>
            <a:spLocks noGrp="1"/>
          </p:cNvSpPr>
          <p:nvPr>
            <p:ph idx="1"/>
          </p:nvPr>
        </p:nvSpPr>
        <p:spPr/>
        <p:txBody>
          <a:bodyPr/>
          <a:lstStyle/>
          <a:p>
            <a:pPr lvl="0" algn="just">
              <a:defRPr/>
            </a:pPr>
            <a:r>
              <a:rPr lang="es-MX" dirty="0"/>
              <a:t>El Salmo 48 proclama que “este Dios es nuestro Dios eternamente y para siempre” (v.14). La seguridad de Jerusalén es un reflejo de la seguridad que tenemos en Cristo, quien es nuestro refugio y fortaleza.</a:t>
            </a:r>
          </a:p>
          <a:p>
            <a:pPr lvl="0" algn="just">
              <a:defRPr/>
            </a:pPr>
            <a:r>
              <a:rPr lang="es-MX" dirty="0"/>
              <a:t>El Salmo 48, en su contexto histórico, celebra la liberación de Jerusalén frente a enemigos y afirma que la verdadera seguridad del pueblo de Dios está en su presencia y fidelidad</a:t>
            </a:r>
            <a:endParaRPr lang="es-ES" dirty="0"/>
          </a:p>
        </p:txBody>
      </p:sp>
    </p:spTree>
    <p:extLst>
      <p:ext uri="{BB962C8B-B14F-4D97-AF65-F5344CB8AC3E}">
        <p14:creationId xmlns:p14="http://schemas.microsoft.com/office/powerpoint/2010/main" val="341699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649</TotalTime>
  <Words>1367</Words>
  <Application>Microsoft Office PowerPoint</Application>
  <PresentationFormat>Panorámica</PresentationFormat>
  <Paragraphs>60</Paragraphs>
  <Slides>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Aptos</vt:lpstr>
      <vt:lpstr>Aptos Display</vt:lpstr>
      <vt:lpstr>Arial</vt:lpstr>
      <vt:lpstr>Tema de Office</vt:lpstr>
      <vt:lpstr>Presentación de PowerPoint</vt:lpstr>
      <vt:lpstr>Salmos 48 </vt:lpstr>
      <vt:lpstr>INTRODUCCION:</vt:lpstr>
      <vt:lpstr>INTRODUCCION:</vt:lpstr>
      <vt:lpstr> Grandeza  de jehová muestra su hermusura.1-3 </vt:lpstr>
      <vt:lpstr>Grandeza  de jehová muestra su hermusura.1-3</vt:lpstr>
      <vt:lpstr>LA CIUDAD ATERRADORA (48.4–8)</vt:lpstr>
      <vt:lpstr>LA CIUDAD ATERRADORA (48.4–8)</vt:lpstr>
      <vt:lpstr>LA CIUDAD ATERRADORA (48.4–8)</vt:lpstr>
      <vt:lpstr>LA CIUDAD ATERRADORA (48.4–8</vt:lpstr>
      <vt:lpstr>CUANDO PENSAMOS EN SU MISERICORDIA (48.9–14)</vt:lpstr>
      <vt:lpstr>CUANDO PENSAMOS EN SU MISERICORDIA (48.9–14</vt:lpstr>
      <vt:lpstr>CUANDO PENSAMOS EN SU MISERICORDIA (48.9–14</vt:lpstr>
      <vt:lpstr>CUANDO PENSAMOS EN SU MISERICORDIA (48.9–14</vt:lpstr>
      <vt:lpstr>APLICACIÓN</vt:lpstr>
      <vt:lpstr>Conclusión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Hoswaldo antonio Hoswaldo Moreno</dc:creator>
  <cp:lastModifiedBy>Hoswaldo antonio Hoswaldo Moreno</cp:lastModifiedBy>
  <cp:revision>2</cp:revision>
  <dcterms:created xsi:type="dcterms:W3CDTF">2025-12-08T14:05:53Z</dcterms:created>
  <dcterms:modified xsi:type="dcterms:W3CDTF">2025-12-09T01:22:30Z</dcterms:modified>
</cp:coreProperties>
</file>