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0" r:id="rId4"/>
    <p:sldId id="281" r:id="rId5"/>
    <p:sldId id="258" r:id="rId6"/>
    <p:sldId id="282" r:id="rId7"/>
    <p:sldId id="283" r:id="rId8"/>
    <p:sldId id="259" r:id="rId9"/>
    <p:sldId id="260" r:id="rId10"/>
    <p:sldId id="261" r:id="rId11"/>
    <p:sldId id="269" r:id="rId12"/>
    <p:sldId id="270" r:id="rId13"/>
    <p:sldId id="271" r:id="rId14"/>
    <p:sldId id="262" r:id="rId15"/>
    <p:sldId id="263" r:id="rId16"/>
    <p:sldId id="264" r:id="rId17"/>
    <p:sldId id="265" r:id="rId18"/>
    <p:sldId id="272" r:id="rId19"/>
    <p:sldId id="273" r:id="rId20"/>
    <p:sldId id="274" r:id="rId21"/>
    <p:sldId id="266" r:id="rId22"/>
    <p:sldId id="267" r:id="rId23"/>
    <p:sldId id="275" r:id="rId24"/>
    <p:sldId id="276" r:id="rId25"/>
    <p:sldId id="268" r:id="rId26"/>
    <p:sldId id="277" r:id="rId27"/>
    <p:sldId id="278" r:id="rId28"/>
    <p:sldId id="279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8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9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11/2/2025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5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11/2/2025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8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11/2/2025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2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11/2/2025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4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11/2/2025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6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11/2/2025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5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0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01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Un patrón de acuarela abstracto azul sobre un fondo blanco">
            <a:extLst>
              <a:ext uri="{FF2B5EF4-FFF2-40B4-BE49-F238E27FC236}">
                <a16:creationId xmlns:a16="http://schemas.microsoft.com/office/drawing/2014/main" id="{2E88037E-4219-5FEB-521B-4E084A83CC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44" b="1086"/>
          <a:stretch>
            <a:fillRect/>
          </a:stretch>
        </p:blipFill>
        <p:spPr>
          <a:xfrm>
            <a:off x="-7662" y="11"/>
            <a:ext cx="12192000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4D0CF6-2901-5349-2980-AE97BE5FC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990599"/>
            <a:ext cx="6881094" cy="4849091"/>
          </a:xfrm>
        </p:spPr>
        <p:txBody>
          <a:bodyPr anchor="ctr"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 La Humildad: Tesoro del Corazón Cristiano</a:t>
            </a:r>
            <a:br>
              <a:rPr lang="es-MX" dirty="0">
                <a:solidFill>
                  <a:srgbClr val="FFFFFF"/>
                </a:solidFill>
              </a:rPr>
            </a:b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3A369B8-52D7-F932-4C8C-E7EA9C4AE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4095" y="1447799"/>
            <a:ext cx="4286015" cy="4076699"/>
          </a:xfrm>
        </p:spPr>
        <p:txBody>
          <a:bodyPr anchor="ctr">
            <a:normAutofit/>
          </a:bodyPr>
          <a:lstStyle/>
          <a:p>
            <a:r>
              <a:rPr lang="es-ES" sz="4800" b="1" dirty="0">
                <a:solidFill>
                  <a:srgbClr val="FFFFFF"/>
                </a:solidFill>
              </a:rPr>
              <a:t>Salmos 138:6</a:t>
            </a:r>
          </a:p>
          <a:p>
            <a:endParaRPr lang="es-ES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791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59E23B-4224-62C0-0E4E-2A1C82E69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Salmos 138:6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D25F78-87E2-C751-F14D-9ACBE4532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EC061BB-5CDC-9907-794B-C758E364AED6}"/>
              </a:ext>
            </a:extLst>
          </p:cNvPr>
          <p:cNvSpPr/>
          <p:nvPr/>
        </p:nvSpPr>
        <p:spPr>
          <a:xfrm>
            <a:off x="700635" y="1748790"/>
            <a:ext cx="10790730" cy="436854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0000"/>
              </a:lnSpc>
              <a:spcBef>
                <a:spcPts val="1000"/>
              </a:spcBef>
            </a:pPr>
            <a:r>
              <a:rPr lang="es-ES" sz="4400" b="1" dirty="0">
                <a:solidFill>
                  <a:schemeClr val="tx1"/>
                </a:solidFill>
              </a:rPr>
              <a:t>Salmos 138:6 </a:t>
            </a:r>
            <a:r>
              <a:rPr lang="es-MX" sz="4000" i="1" dirty="0">
                <a:solidFill>
                  <a:schemeClr val="tx1"/>
                </a:solidFill>
              </a:rPr>
              <a:t>Porque Jehová es excelso, y atiende al humilde, Mas al altivo mira de lejos.</a:t>
            </a:r>
            <a:endParaRPr lang="es-E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5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2963D-B9B0-9D22-899D-F36517EA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Salmos 138:6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616FC1-F85C-3E1C-EF78-A60584783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sz="3200" dirty="0"/>
              <a:t>La humildad es la actitud que acerca nuestro corazón al de Dios. Mientras el mundo exalta la autosuficiencia, Dios se inclina hacia quienes reconoce</a:t>
            </a:r>
          </a:p>
          <a:p>
            <a:r>
              <a:rPr lang="es-MX" sz="3200" dirty="0"/>
              <a:t>Vivimos en una cultura que premia el orgullo, la autosuficiencia y la vanagloria.</a:t>
            </a:r>
          </a:p>
          <a:p>
            <a:r>
              <a:rPr lang="es-MX" sz="3200" dirty="0"/>
              <a:t> Sin embargo, Dios tiene una perspectiva radicalmente distinta: Él se acerca al humilde y se aleja del altivo. </a:t>
            </a:r>
          </a:p>
          <a:p>
            <a:r>
              <a:rPr lang="es-MX" sz="3200" dirty="0"/>
              <a:t>Este versículo nos revela una verdad profunda sobre el carácter de Dios y cómo Él se relaciona con nosotros. su necesidad de Él.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28664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B3EACC-8F22-4D4C-122D-B0804695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Dios se revela a los corazones quebrantados y contritos (Isaías 57:15).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57B9EB-18E6-0B86-8C83-D305B341C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37906CC-73E6-B6D1-78AF-4F0516CA11B6}"/>
              </a:ext>
            </a:extLst>
          </p:cNvPr>
          <p:cNvSpPr/>
          <p:nvPr/>
        </p:nvSpPr>
        <p:spPr>
          <a:xfrm>
            <a:off x="700635" y="2221992"/>
            <a:ext cx="10858500" cy="4345686"/>
          </a:xfrm>
          <a:prstGeom prst="roundRect">
            <a:avLst>
              <a:gd name="adj" fmla="val 11531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3600" dirty="0">
                <a:solidFill>
                  <a:schemeClr val="tx1"/>
                </a:solidFill>
              </a:rPr>
              <a:t>Porque así dijo el Alto y Sublime, el que habita la eternidad, y cuyo nombre es el Santo: Yo habito en la altura y la santidad, y con el quebrantado y humilde de espíritu, para hacer vivir el espíritu de los humildes, y para vivificar el corazón de los quebrantados. 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87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F28DF-97CE-0A94-0C62-69612D332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Introducción: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346146-CCB0-F202-DB37-4BA1E66CA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200" dirty="0"/>
              <a:t>La humildad es una de las  actitudes  que atrae la atención de Dios en todos sus hijos .</a:t>
            </a:r>
          </a:p>
          <a:p>
            <a:r>
              <a:rPr lang="es-MX" sz="3200" dirty="0"/>
              <a:t>Aunque el mundo valora el poder y la influencia, Dios mira al humilde con agrado.</a:t>
            </a:r>
          </a:p>
          <a:p>
            <a:r>
              <a:rPr lang="es-MX" sz="3200" dirty="0"/>
              <a:t>La humildad no es debilidad, sino fortaleza espiritual.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23534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F1DED-4191-3EC1-D68D-5B1EB0780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El orgullo crea distancia espiritual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30E98F-578A-45E7-38D3-F4C87EAD1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/>
              <a:t>“Al altivo mira de lejos” no es solo una observación, es una advertencia.</a:t>
            </a:r>
          </a:p>
          <a:p>
            <a:pPr marL="0" indent="0">
              <a:buNone/>
            </a:pPr>
            <a:r>
              <a:rPr lang="es-MX" sz="3200" dirty="0"/>
              <a:t>El orgullo endurece el corazón y bloquea la comunión con Dios.</a:t>
            </a:r>
          </a:p>
          <a:p>
            <a:pPr marL="0" indent="0">
              <a:buNone/>
            </a:pPr>
            <a:r>
              <a:rPr lang="es-MX" sz="3200" dirty="0"/>
              <a:t>Ejemplo: El rey Uzías fue apartado por su soberbia (2 Crónicas 26:16–21).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92729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8B4760-1390-2C15-ACF2-45B52885A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685800"/>
          </a:xfrm>
        </p:spPr>
        <p:txBody>
          <a:bodyPr>
            <a:normAutofit fontScale="90000"/>
          </a:bodyPr>
          <a:lstStyle/>
          <a:p>
            <a:r>
              <a:rPr lang="es-MX" dirty="0"/>
              <a:t>2 Crónicas 26:16–21).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0FCC33-7372-7AF3-3BC5-6D1BE2BAE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2D9DAAA-C0A7-B117-C28F-236ED18D2557}"/>
              </a:ext>
            </a:extLst>
          </p:cNvPr>
          <p:cNvSpPr/>
          <p:nvPr/>
        </p:nvSpPr>
        <p:spPr>
          <a:xfrm>
            <a:off x="388620" y="1600200"/>
            <a:ext cx="11532870" cy="5257800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  <a:t>16 Mas cuando ya era fuerte, su corazón se enalteció para su ruina; porque se rebeló contra Jehová su Dios, entrando en el templo de Jehová para quemar incienso en el altar del incienso. </a:t>
            </a:r>
            <a:b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  <a:t>17 Y entró tras él el sacerdote Azarías, y con él ochenta sacerdotes de Jehová, varones valientes. </a:t>
            </a:r>
            <a:b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  <a:t>18 Y se pusieron contra el rey Uzías, y le dijeron: No te corresponde a ti, oh Uzías, el quemar incienso a Jehová, sino a los sacerdotes hijos de Aarón, que son consagrados para </a:t>
            </a:r>
            <a:r>
              <a:rPr lang="es-MX" sz="2000" dirty="0" err="1">
                <a:solidFill>
                  <a:schemeClr val="tx1"/>
                </a:solidFill>
                <a:latin typeface="Georgia" panose="02040502050405020303" pitchFamily="18" charset="0"/>
              </a:rPr>
              <a:t>quemarlo.Sal</a:t>
            </a:r>
            <a: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  <a:t> del santuario, por que has prevaricado, y no te será para gloria delante de Jehová Dios. 19 Entonces Uzías, teniendo </a:t>
            </a:r>
            <a:r>
              <a:rPr lang="es-MX" sz="2000" dirty="0" err="1">
                <a:solidFill>
                  <a:schemeClr val="tx1"/>
                </a:solidFill>
                <a:latin typeface="Georgia" panose="02040502050405020303" pitchFamily="18" charset="0"/>
              </a:rPr>
              <a:t>enla</a:t>
            </a:r>
            <a: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  <a:t> mano un </a:t>
            </a:r>
            <a:r>
              <a:rPr lang="es-MX" sz="2000" dirty="0" err="1">
                <a:solidFill>
                  <a:schemeClr val="tx1"/>
                </a:solidFill>
                <a:latin typeface="Georgia" panose="02040502050405020303" pitchFamily="18" charset="0"/>
              </a:rPr>
              <a:t>incensariopar</a:t>
            </a:r>
            <a: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  <a:t> ofrecer incienso, se llenó de ira; y en su ira contra los sacerdotes, la lepra le brotó en la frente delante de los sacerdotes en la casa de Jehová, junto al altar del incienso. 20 Y le miró el sumo sacerdote Azarías, y todos los sacerdotes, y he aquí la lepra estaba en su frente; e le hicieron salir apresuradamente de aquel lugar; y él también se dio prisa a salir, porque Jehová lo había herido. 21 Así el rey Uzías fue leproso hasta el día de su muerte, y habitó leproso en una casa apartada, por lo cual fue excluido de la casa de Jehová; y </a:t>
            </a:r>
            <a:r>
              <a:rPr lang="es-MX" sz="2000" dirty="0" err="1">
                <a:solidFill>
                  <a:schemeClr val="tx1"/>
                </a:solidFill>
                <a:latin typeface="Georgia" panose="02040502050405020303" pitchFamily="18" charset="0"/>
              </a:rPr>
              <a:t>Jotam</a:t>
            </a:r>
            <a:r>
              <a:rPr lang="es-MX" sz="2000" dirty="0">
                <a:solidFill>
                  <a:schemeClr val="tx1"/>
                </a:solidFill>
                <a:latin typeface="Georgia" panose="02040502050405020303" pitchFamily="18" charset="0"/>
              </a:rPr>
              <a:t> su hijo tuvo cargo de la casa real, gobernando al pueblo de la tierra. </a:t>
            </a:r>
            <a:endParaRPr lang="es-E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18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D469D-6BC2-289F-0F6B-7668D116D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ejemplo de Moisés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7FC73D-CF88-57E5-0F1F-283AE0199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Moisés fue llamado el hombre más manso de la tierra (Números 12:3).</a:t>
            </a:r>
            <a:endParaRPr lang="es-ES" sz="36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F10D2B0-EC0B-3728-3741-9497F399FCBC}"/>
              </a:ext>
            </a:extLst>
          </p:cNvPr>
          <p:cNvSpPr/>
          <p:nvPr/>
        </p:nvSpPr>
        <p:spPr>
          <a:xfrm>
            <a:off x="5452110" y="2937510"/>
            <a:ext cx="5939790" cy="3006090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</a:rPr>
              <a:t> Números 12:3 Y aquel varón Moisés era muy manso, más que todos los hombres que había sobre la tierra</a:t>
            </a:r>
            <a:r>
              <a:rPr lang="es-MX" dirty="0">
                <a:solidFill>
                  <a:schemeClr val="tx1"/>
                </a:solidFill>
              </a:rPr>
              <a:t>. 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8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CCD247-EAFB-985E-852F-6319A854D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El corazón humilde sirve sin esperar reconocimiento.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05ABB8-5BDA-B574-5413-10790D627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¿Cómo sirves en La  iglesia ?</a:t>
            </a:r>
          </a:p>
          <a:p>
            <a:r>
              <a:rPr lang="es-MX" sz="3600" dirty="0"/>
              <a:t> ¿ Sirve a Dios sin buscar aplausos y reconocimientos de los hombres ?</a:t>
            </a:r>
          </a:p>
          <a:p>
            <a:r>
              <a:rPr lang="es-MX" sz="3600" dirty="0"/>
              <a:t>Dios exalta al humilde y resiste al soberbio.</a:t>
            </a:r>
          </a:p>
          <a:p>
            <a:r>
              <a:rPr lang="es-MX" sz="3600" dirty="0"/>
              <a:t>Santiago 4:6.</a:t>
            </a:r>
          </a:p>
          <a:p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422240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0C4D9-5A54-C9DD-64F2-3654768F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SANTIAGO 4:6 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BE3ECF-6EF6-17D1-6005-58040CCBB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sz="36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2701CE6-291A-CE86-3DE2-2C6DF2BE5D65}"/>
              </a:ext>
            </a:extLst>
          </p:cNvPr>
          <p:cNvSpPr/>
          <p:nvPr/>
        </p:nvSpPr>
        <p:spPr>
          <a:xfrm>
            <a:off x="4446270" y="2221992"/>
            <a:ext cx="6945630" cy="3451860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chemeClr val="tx1"/>
                </a:solidFill>
                <a:latin typeface="Georgia" panose="02040502050405020303" pitchFamily="18" charset="0"/>
              </a:rPr>
              <a:t> Santiago 4:6</a:t>
            </a:r>
          </a:p>
          <a:p>
            <a:pPr algn="ctr"/>
            <a:r>
              <a:rPr lang="es-MX" sz="3600" b="1" dirty="0">
                <a:solidFill>
                  <a:schemeClr val="tx1"/>
                </a:solidFill>
                <a:latin typeface="Georgia" panose="02040502050405020303" pitchFamily="18" charset="0"/>
              </a:rPr>
              <a:t> Pero él da mayor gracia. Por esto dice: Dios resiste a los soberbios, y da gracia a los humildes</a:t>
            </a:r>
            <a:r>
              <a:rPr lang="es-MX" b="1" dirty="0">
                <a:solidFill>
                  <a:schemeClr val="tx1"/>
                </a:solidFill>
                <a:latin typeface="Georgia" panose="02040502050405020303" pitchFamily="18" charset="0"/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9FC47-D03F-3527-A096-44CD56325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SANTIAGO 4:6   el Texto griego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7770A5-7E13-42B4-96FD-0E7718416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3600" b="1" i="1" dirty="0"/>
              <a:t>Da gracia a los humildes (</a:t>
            </a:r>
            <a:r>
              <a:rPr lang="es-MX" sz="3600" b="1" i="1" dirty="0" err="1"/>
              <a:t>tapeinois</a:t>
            </a:r>
            <a:r>
              <a:rPr lang="es-MX" sz="3600" b="1" i="1" dirty="0"/>
              <a:t> de </a:t>
            </a:r>
            <a:r>
              <a:rPr lang="es-MX" sz="3600" b="1" i="1" dirty="0" err="1"/>
              <a:t>didösin</a:t>
            </a:r>
            <a:r>
              <a:rPr lang="es-MX" sz="3600" b="1" i="1" dirty="0"/>
              <a:t> </a:t>
            </a:r>
            <a:r>
              <a:rPr lang="es-MX" sz="3600" b="1" i="1" dirty="0" err="1"/>
              <a:t>charin</a:t>
            </a:r>
            <a:r>
              <a:rPr lang="es-MX" sz="3600" b="1" i="1" dirty="0"/>
              <a:t>).</a:t>
            </a:r>
            <a:r>
              <a:rPr lang="es-MX" sz="3600" dirty="0"/>
              <a:t> Otra vez el adjetivo carente de artículo, «a personas humildes», para lo cual véase </a:t>
            </a:r>
            <a:r>
              <a:rPr lang="es-MX" sz="3600" u="sng" dirty="0"/>
              <a:t>Stg_1:9 s. Cf. Stg_2:5-7;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401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54C4D-EA9F-3929-3D03-9707C07CA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u="sng" dirty="0"/>
              <a:t>Stg_1:9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A29CB0-FDE0-B1A3-06E8-5FFFA6560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950AADC-0679-1B44-E8C7-D532CBCD1675}"/>
              </a:ext>
            </a:extLst>
          </p:cNvPr>
          <p:cNvSpPr/>
          <p:nvPr/>
        </p:nvSpPr>
        <p:spPr>
          <a:xfrm>
            <a:off x="577516" y="2127184"/>
            <a:ext cx="10378440" cy="350901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chemeClr val="tx1"/>
                </a:solidFill>
                <a:latin typeface="Georgia" panose="02040502050405020303" pitchFamily="18" charset="0"/>
              </a:rPr>
              <a:t>El hermano que es de humilde condición, gloríese en su exaltación</a:t>
            </a:r>
            <a:r>
              <a:rPr lang="es-MX" b="1" dirty="0">
                <a:solidFill>
                  <a:schemeClr val="tx1"/>
                </a:solidFill>
                <a:latin typeface="Georgia" panose="02040502050405020303" pitchFamily="18" charset="0"/>
              </a:rPr>
              <a:t>; 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9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C994D-91B4-BC73-36BA-CF930927E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u="sng" dirty="0"/>
              <a:t>Stg_2:5-7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BEC7BC-BDB4-E0F9-DD3C-6CE47A7EA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D9BA221-0A98-A58C-FA44-8FC30F60EFCF}"/>
              </a:ext>
            </a:extLst>
          </p:cNvPr>
          <p:cNvSpPr/>
          <p:nvPr/>
        </p:nvSpPr>
        <p:spPr>
          <a:xfrm>
            <a:off x="360947" y="1974382"/>
            <a:ext cx="11130418" cy="423511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3200" b="1" dirty="0">
                <a:solidFill>
                  <a:schemeClr val="tx1"/>
                </a:solidFill>
              </a:rPr>
              <a:t>5 Hermanos míos amados, oíd: ¿No ha elegido Dios a los pobres de este mundo, para que sean ricos en fe y herederos del reino que ha prometido a los que le aman? 6 Pero vosotros habéis afrentado al pobre. ¿No os oprimen los ricos, y no son ellos los mismos que os arrastran a los tribunales? 7 ¿No blasfeman ellos el buen nombre que fue invocado sobre vosotros? 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73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ABC02-5BD5-DF8B-D7C4-D147D65B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1Pe_5:5-6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6D61C0-E33A-AA58-052D-AFE655051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200" dirty="0"/>
              <a:t>El orgullo nos hace egocéntricos y nos lleva a pensar que tenemos derecho a todo lo que podemos ver, tocar o imaginar</a:t>
            </a:r>
            <a:r>
              <a:rPr lang="es-MX" dirty="0"/>
              <a:t>. </a:t>
            </a:r>
          </a:p>
          <a:p>
            <a:pPr algn="just"/>
            <a:r>
              <a:rPr lang="es-MX" sz="3200" dirty="0"/>
              <a:t>Podemos ser librados de nuestros deseos egocéntricos al humillarnos delante de Dios, tomando conciencia de que lo único que necesitamos es su aprobación. </a:t>
            </a:r>
            <a:r>
              <a:rPr lang="es-ES" sz="3200" u="sng" dirty="0"/>
              <a:t>1Pe_5:5-6</a:t>
            </a:r>
            <a:endParaRPr lang="es-ES" u="sng" dirty="0"/>
          </a:p>
          <a:p>
            <a:pPr algn="just"/>
            <a:endParaRPr lang="es-MX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744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E71C6-B7B9-D02E-B06B-01A7ACD24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3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sto MT"/>
                <a:ea typeface="+mn-ea"/>
                <a:cs typeface="+mn-cs"/>
              </a:rPr>
              <a:t>1Pe_5:5-6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9B5F48-4D4C-E7DD-B2E5-E8ADCEBFF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7A2DDFD-240F-ED12-8B9B-688EE193EC0A}"/>
              </a:ext>
            </a:extLst>
          </p:cNvPr>
          <p:cNvSpPr/>
          <p:nvPr/>
        </p:nvSpPr>
        <p:spPr>
          <a:xfrm>
            <a:off x="491490" y="2320290"/>
            <a:ext cx="10812780" cy="344043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5 Igualmente, jóvenes, estad sujetos a los ancianos; y todos, sumisos unos a otros, revestíos de humildad; porque: </a:t>
            </a:r>
            <a:br>
              <a:rPr lang="es-MX" sz="2400" b="1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s-MX" sz="2400" b="1" i="1" dirty="0">
                <a:solidFill>
                  <a:schemeClr val="tx1"/>
                </a:solidFill>
                <a:latin typeface="Georgia" panose="02040502050405020303" pitchFamily="18" charset="0"/>
              </a:rPr>
              <a:t>Dios resiste a los soberbios, Y da gracia a los humildes</a:t>
            </a:r>
            <a:r>
              <a:rPr lang="es-MX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.</a:t>
            </a:r>
            <a:br>
              <a:rPr lang="es-MX" sz="2400" b="1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s-MX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6 Humillaos, pues, bajo la poderosa mano de Dios, para que él os exalte cuando fuere tiempo;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1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BA9162-0D8A-4425-E7DE-EB78B5DF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u="sng" dirty="0"/>
              <a:t>1Pe_5:5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F33892-D7D2-E34A-2258-511DA004D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115FD4A-CDBC-4489-36DA-FDCE900BBF0E}"/>
              </a:ext>
            </a:extLst>
          </p:cNvPr>
          <p:cNvSpPr/>
          <p:nvPr/>
        </p:nvSpPr>
        <p:spPr>
          <a:xfrm>
            <a:off x="468630" y="2221992"/>
            <a:ext cx="11258550" cy="4395978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3200" u="sng" dirty="0">
                <a:solidFill>
                  <a:schemeClr val="tx1"/>
                </a:solidFill>
              </a:rPr>
              <a:t>— </a:t>
            </a:r>
            <a:r>
              <a:rPr lang="es-MX" sz="3200" dirty="0">
                <a:solidFill>
                  <a:schemeClr val="tx1"/>
                </a:solidFill>
              </a:rPr>
              <a:t>"Igualmente". Los ancianos no deben ser altivos, sino dados a ser ejemplos para los demás, para recibir la corona de gloria, los jóvenes "de igual manera" y si no hay ancianos en la iglesia los hermanos varones debemos (de ser humildes y sumisos) para recibir la exaltación en el debido tiempo.</a:t>
            </a:r>
          </a:p>
        </p:txBody>
      </p:sp>
    </p:spTree>
    <p:extLst>
      <p:ext uri="{BB962C8B-B14F-4D97-AF65-F5344CB8AC3E}">
        <p14:creationId xmlns:p14="http://schemas.microsoft.com/office/powerpoint/2010/main" val="137711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43FC4-B47A-141E-21F5-BE47A4F0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937260"/>
          </a:xfrm>
        </p:spPr>
        <p:txBody>
          <a:bodyPr/>
          <a:lstStyle/>
          <a:p>
            <a:r>
              <a:rPr lang="es-MX" u="sng" dirty="0"/>
              <a:t>1Pe_5:5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1F44B9-4D95-5BC5-452B-625477218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9ECBC33-60AB-D766-38CD-B66C5B719D93}"/>
              </a:ext>
            </a:extLst>
          </p:cNvPr>
          <p:cNvSpPr/>
          <p:nvPr/>
        </p:nvSpPr>
        <p:spPr>
          <a:xfrm>
            <a:off x="281940" y="1954530"/>
            <a:ext cx="11910060" cy="4697730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800" dirty="0">
                <a:solidFill>
                  <a:schemeClr val="tx1"/>
                </a:solidFill>
              </a:rPr>
              <a:t>"y todos,... de humildad". Dice unas versiones de la biblia ., "y vosotros todos sujetaos unos a otros, 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</a:rPr>
              <a:t>Debemos llevar el traje de humildad".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</a:rPr>
              <a:t> La Ver. Mod. dice, "y todos vosotros ceñíos de humildad para (servir) los unos a los otros". </a:t>
            </a:r>
          </a:p>
          <a:p>
            <a:pPr algn="just"/>
            <a:r>
              <a:rPr lang="es-MX" sz="2800" dirty="0">
                <a:solidFill>
                  <a:schemeClr val="tx1"/>
                </a:solidFill>
              </a:rPr>
              <a:t>La humildad, debe de ser el vestuario, de hijo de Dios este debe estar bien puesto y bien atado al cuerpo (para que no se le "caiga"), y bien visible a todo el mundo. Compárese el caso de </a:t>
            </a:r>
            <a:r>
              <a:rPr lang="es-MX" sz="2800" u="sng" dirty="0">
                <a:solidFill>
                  <a:schemeClr val="tx1"/>
                </a:solidFill>
              </a:rPr>
              <a:t>Jua_13:4-5, en que Jesús se ciñó una toalla para lavar los pies (acto de humildad) de sus discípulos</a:t>
            </a:r>
            <a:r>
              <a:rPr lang="es-MX" sz="3200" u="sng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4067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2D43A-33B2-77ED-E0D1-95DEE29D5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Juan 13:4-5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A78C9-64AE-F21A-B6E2-E3D63660A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7E28776B-EF40-561D-EDBB-547315ACDDAA}"/>
              </a:ext>
            </a:extLst>
          </p:cNvPr>
          <p:cNvSpPr/>
          <p:nvPr/>
        </p:nvSpPr>
        <p:spPr>
          <a:xfrm>
            <a:off x="617220" y="2000250"/>
            <a:ext cx="11292840" cy="4366260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3200" dirty="0">
                <a:solidFill>
                  <a:schemeClr val="tx1"/>
                </a:solidFill>
                <a:latin typeface="Georgia" panose="02040502050405020303" pitchFamily="18" charset="0"/>
              </a:rPr>
              <a:t>4 se levantó de la cena, y se quitó su manto, y tomando una toalla, se la ciñó. 5 Luego puso agua en un lebrillo, y comenzó a lavar los pies de los discípulos, y a enjugarlos con la toalla con que estaba ceñido. 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7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646E9B-539C-E7D9-382A-B248CF5B6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Juan 13:4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D95838-42CC-C0CD-A3DE-13D18545A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21992"/>
            <a:ext cx="10691265" cy="414451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MX" sz="3500" b="1" dirty="0"/>
              <a:t>y tomando una toalla, se la ciñó</a:t>
            </a:r>
            <a:r>
              <a:rPr lang="es-MX" sz="3500" dirty="0"/>
              <a:t> (compárese </a:t>
            </a:r>
            <a:r>
              <a:rPr lang="es-MX" sz="3500" u="sng" dirty="0"/>
              <a:t>1Pe_5:5, "ceñíos de humildad", </a:t>
            </a:r>
          </a:p>
          <a:p>
            <a:pPr algn="just"/>
            <a:r>
              <a:rPr lang="es-MX" sz="3500" u="sng" dirty="0"/>
              <a:t>VM).</a:t>
            </a:r>
            <a:r>
              <a:rPr lang="es-MX" sz="3500" b="1" u="sng" dirty="0"/>
              <a:t> —</a:t>
            </a:r>
            <a:r>
              <a:rPr lang="es-MX" sz="3500" u="sng" dirty="0"/>
              <a:t> Cronológicamente este texto cabe después de Luc_22:24-30, texto que presenta la disputa de los apóstoles acerca de quién sería el mayor en el reino. </a:t>
            </a:r>
          </a:p>
          <a:p>
            <a:pPr algn="just"/>
            <a:r>
              <a:rPr lang="es-MX" sz="3500" u="sng" dirty="0"/>
              <a:t>Creían que muy pronto Jesús iba a establecer un reino terrenal y ellos querían ser oficiales de alto rango.</a:t>
            </a:r>
          </a:p>
          <a:p>
            <a:pPr algn="just"/>
            <a:r>
              <a:rPr lang="es-MX" sz="3500" u="sng" dirty="0"/>
              <a:t> Por lo tanto, Jesús lavó los pies de los apóstoles para corregir sus conceptos falsos. Véase también Mat_20:25-28.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46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C876B-D41E-659C-6033-066696C06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Lucas 22:24-30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1EE0F6-A8A7-3342-02C4-C5A23C926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9696931-6F39-CDF2-077B-A27A5E6D263E}"/>
              </a:ext>
            </a:extLst>
          </p:cNvPr>
          <p:cNvSpPr/>
          <p:nvPr/>
        </p:nvSpPr>
        <p:spPr>
          <a:xfrm>
            <a:off x="320040" y="1920240"/>
            <a:ext cx="11635740" cy="4537710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algn="just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rgbClr val="000000"/>
                </a:solidFill>
              </a:rPr>
              <a:t>24 Hubo también entre ellos una disputa sobre quién de ellos sería el mayor.</a:t>
            </a:r>
            <a:br>
              <a:rPr lang="es-MX" sz="2400" dirty="0">
                <a:solidFill>
                  <a:srgbClr val="000000"/>
                </a:solidFill>
              </a:rPr>
            </a:br>
            <a:r>
              <a:rPr lang="es-MX" sz="2400" dirty="0">
                <a:solidFill>
                  <a:srgbClr val="000000"/>
                </a:solidFill>
              </a:rPr>
              <a:t>25 Pero él les dijo: Los reyes de las naciones se enseñorean de ellas, y los que sobre ellas tienen autoridad son llamados bienhechores; 26 </a:t>
            </a:r>
            <a:r>
              <a:rPr lang="es-MX" sz="2400" dirty="0">
                <a:solidFill>
                  <a:srgbClr val="000000"/>
                </a:solidFill>
                <a:highlight>
                  <a:srgbClr val="FFFF00"/>
                </a:highlight>
              </a:rPr>
              <a:t>mas no así vosotros, sino sea el mayor entre vosotros como el más joven, y el que dirige, como el que sirve</a:t>
            </a:r>
            <a:r>
              <a:rPr lang="es-MX" sz="2400" dirty="0">
                <a:solidFill>
                  <a:srgbClr val="000000"/>
                </a:solidFill>
              </a:rPr>
              <a:t>.27 Porque, ¿cuál es mayor, el que se sienta a la mesa, o el que sirve? ¿No es el que se sienta a la mesa? </a:t>
            </a:r>
            <a:r>
              <a:rPr lang="es-MX" sz="2400" dirty="0">
                <a:solidFill>
                  <a:srgbClr val="000000"/>
                </a:solidFill>
                <a:highlight>
                  <a:srgbClr val="FFFF00"/>
                </a:highlight>
              </a:rPr>
              <a:t>Mas yo estoy entre vosotros como el que sirve</a:t>
            </a:r>
            <a:r>
              <a:rPr lang="es-MX" sz="2400" dirty="0">
                <a:solidFill>
                  <a:srgbClr val="000000"/>
                </a:solidFill>
              </a:rPr>
              <a:t>.28 Pero vosotros sois los que habéis permanecido conmigo en mis pruebas. </a:t>
            </a:r>
            <a:br>
              <a:rPr lang="es-MX" sz="2400" dirty="0">
                <a:solidFill>
                  <a:srgbClr val="000000"/>
                </a:solidFill>
              </a:rPr>
            </a:br>
            <a:r>
              <a:rPr lang="es-MX" sz="2400" dirty="0">
                <a:solidFill>
                  <a:srgbClr val="000000"/>
                </a:solidFill>
              </a:rPr>
              <a:t>29 Yo, pues, os asigno un reino, como mi Padre me lo asignó a mí, 30 para que comáis y bebáis a mi mesa en mi reino, y os sentéis en tronos juzgando a las doce tribus de Israel.</a:t>
            </a:r>
            <a:endParaRPr lang="es-E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60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F9091-ED09-63E1-9B8F-BE5FA02C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Mateo 20:25-28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2BCF0B-7CC5-354C-7F3B-D9069373A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B882C39-EC37-4905-8FD0-56ECA67ACC47}"/>
              </a:ext>
            </a:extLst>
          </p:cNvPr>
          <p:cNvSpPr/>
          <p:nvPr/>
        </p:nvSpPr>
        <p:spPr>
          <a:xfrm>
            <a:off x="502920" y="2221992"/>
            <a:ext cx="11327130" cy="412165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800" dirty="0">
                <a:solidFill>
                  <a:schemeClr val="tx1"/>
                </a:solidFill>
              </a:rPr>
              <a:t>24 Cuando los diez oyeron esto, se enojaron contra los dos hermanos.25 Entonces Jesús, llamándolos, dijo: Sabéis que los gobernantes de las naciones se enseñorean de ellas, y los que son grandes ejercen sobre ellas potestad.26 </a:t>
            </a:r>
            <a:r>
              <a:rPr lang="es-MX" sz="2800" dirty="0">
                <a:solidFill>
                  <a:schemeClr val="tx1"/>
                </a:solidFill>
                <a:highlight>
                  <a:srgbClr val="FFFF00"/>
                </a:highlight>
              </a:rPr>
              <a:t>Mas entre vosotros no será así, sino que el que quiera hacerse grande entre vosotros será vuestro servidor</a:t>
            </a:r>
            <a:r>
              <a:rPr lang="es-MX" sz="2800" dirty="0">
                <a:solidFill>
                  <a:schemeClr val="tx1"/>
                </a:solidFill>
              </a:rPr>
              <a:t>,27 </a:t>
            </a:r>
            <a:r>
              <a:rPr lang="es-MX" sz="2800" dirty="0">
                <a:solidFill>
                  <a:schemeClr val="tx1"/>
                </a:solidFill>
                <a:highlight>
                  <a:srgbClr val="FFFF00"/>
                </a:highlight>
              </a:rPr>
              <a:t>y el que quiera ser el primero entre vosotros será vuestro siervo;</a:t>
            </a:r>
            <a:r>
              <a:rPr lang="es-MX" sz="2800" dirty="0">
                <a:solidFill>
                  <a:schemeClr val="tx1"/>
                </a:solidFill>
              </a:rPr>
              <a:t>28 como el Hijo del Hombre no vino para ser servido, </a:t>
            </a:r>
            <a:r>
              <a:rPr lang="es-MX" sz="2800" dirty="0">
                <a:solidFill>
                  <a:schemeClr val="tx1"/>
                </a:solidFill>
                <a:highlight>
                  <a:srgbClr val="FFFF00"/>
                </a:highlight>
              </a:rPr>
              <a:t>sino para servir, y para dar su vida en rescate por muchos.</a:t>
            </a:r>
            <a:endParaRPr lang="es-ES" sz="28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3040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80682-8FD7-81AE-1DAC-87797EE7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El Poder de la Humildad: Ejemplo de Cristo</a:t>
            </a:r>
            <a:br>
              <a:rPr lang="es-MX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4092D1-FF1B-7CFC-8871-758C472F1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s-ES" sz="32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E2E8E91-8C92-68AE-9700-A3DA0CE15D8A}"/>
              </a:ext>
            </a:extLst>
          </p:cNvPr>
          <p:cNvSpPr/>
          <p:nvPr/>
        </p:nvSpPr>
        <p:spPr>
          <a:xfrm>
            <a:off x="262890" y="1760220"/>
            <a:ext cx="11590020" cy="454914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3600" dirty="0">
                <a:solidFill>
                  <a:schemeClr val="tx1"/>
                </a:solidFill>
              </a:rPr>
              <a:t>Filipenses 2:3–4</a:t>
            </a:r>
          </a:p>
          <a:p>
            <a:endParaRPr lang="es-MX" sz="3600" dirty="0">
              <a:solidFill>
                <a:schemeClr val="tx1"/>
              </a:solidFill>
            </a:endParaRPr>
          </a:p>
          <a:p>
            <a:pPr algn="just"/>
            <a:r>
              <a:rPr lang="es-MX" sz="3600" dirty="0">
                <a:solidFill>
                  <a:schemeClr val="tx1"/>
                </a:solidFill>
              </a:rPr>
              <a:t>3 Nada hagáis por contienda o por vanagloria; antes bien con humildad, estimando cada uno a los demás como superiores a él mismo; 4 no mirando cada uno por lo suyo propio, sino cada cual también por lo de los otros. 5 Haya, pues, en vosotros este sentir que hubo también en Cristo Jesús, 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4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ECB24-6B1E-C8E8-2716-817EAAF7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Filipenses 2:3–4</a:t>
            </a:r>
            <a:br>
              <a:rPr lang="es-MX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CD45E1-0A8C-5C02-F7EA-83E58C471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La humildad como reflejo del carácter de Cristo.</a:t>
            </a:r>
          </a:p>
          <a:p>
            <a:r>
              <a:rPr lang="es-MX" sz="3600" dirty="0"/>
              <a:t>En una cultura que exalta el ego, Cristo nos enseña a despojarnos por amor.</a:t>
            </a:r>
          </a:p>
          <a:p>
            <a:r>
              <a:rPr lang="es-ES" sz="3600" dirty="0"/>
              <a:t> Cristo se humilló voluntariamente.</a:t>
            </a:r>
          </a:p>
          <a:p>
            <a:r>
              <a:rPr lang="es-MX" sz="3600" dirty="0"/>
              <a:t>¿Qué estás dispuesto a dejar por amor a otros?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96241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2308A-DE4D-3347-5D32-DC5268D5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Filipenses 2:3–4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6D9E13-2CA5-73FC-93F8-0E26EB458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Considerar a los demás como superiores.</a:t>
            </a:r>
          </a:p>
          <a:p>
            <a:r>
              <a:rPr lang="es-MX" sz="3600" dirty="0"/>
              <a:t>La humildad abre puertas al servicio genuino.</a:t>
            </a:r>
          </a:p>
          <a:p>
            <a:r>
              <a:rPr lang="es-MX" sz="3600" dirty="0"/>
              <a:t>La humildad nos acerca a Dios.</a:t>
            </a:r>
          </a:p>
          <a:p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26138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918BC-4847-8394-0462-BE673CA1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Conclusión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29525-B0D7-D2EE-3ACB-453C09933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543050"/>
            <a:ext cx="10691265" cy="4418838"/>
          </a:xfrm>
        </p:spPr>
        <p:txBody>
          <a:bodyPr>
            <a:normAutofit lnSpcReduction="10000"/>
          </a:bodyPr>
          <a:lstStyle/>
          <a:p>
            <a:r>
              <a:rPr lang="es-MX" sz="3200" dirty="0"/>
              <a:t>La biblia nos enseña  mucho sobre la humildad</a:t>
            </a:r>
          </a:p>
          <a:p>
            <a:r>
              <a:rPr lang="es-MX" sz="3200" dirty="0"/>
              <a:t>Hemos considerado dos ejemplos de humildad </a:t>
            </a:r>
          </a:p>
          <a:p>
            <a:r>
              <a:rPr lang="es-MX" sz="3200" dirty="0"/>
              <a:t>El de Moisés </a:t>
            </a:r>
          </a:p>
          <a:p>
            <a:r>
              <a:rPr lang="es-MX" sz="3200" dirty="0"/>
              <a:t>El de Cristo</a:t>
            </a:r>
          </a:p>
          <a:p>
            <a:r>
              <a:rPr lang="es-MX" sz="3200" dirty="0"/>
              <a:t>Debemos seguir el ejemplo de los ancianos y debemos sujetarnos unos a otros   en el temor a Dios </a:t>
            </a:r>
          </a:p>
          <a:p>
            <a:r>
              <a:rPr lang="es-MX" sz="3200" dirty="0"/>
              <a:t>Por Hoswaldo Moreno P.     www.creiporlocualhable.com</a:t>
            </a:r>
          </a:p>
          <a:p>
            <a:endParaRPr lang="es-MX" sz="3200" dirty="0"/>
          </a:p>
          <a:p>
            <a:endParaRPr lang="es-MX" sz="3200" dirty="0"/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1085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C2D737-199E-6ABE-1CB4-6F7B54824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El publicano y el fariseo (Lucas 18:9–14). </a:t>
            </a:r>
            <a:br>
              <a:rPr lang="es-MX" dirty="0"/>
            </a:br>
            <a:r>
              <a:rPr lang="es-MX" dirty="0"/>
              <a:t>¿Quién fue justificado?</a:t>
            </a:r>
            <a:br>
              <a:rPr lang="es-MX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797125-61CB-EAC3-3E24-8F4FDE0DC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2019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6CE1D-7D5B-E234-FC8D-1F584F92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AF5CB8-6AA4-051C-3E2A-2BEA2B5E4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411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F8CEC-C98D-9D62-D899-FA891351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3F7D08-1610-A47D-AE65-526CAD336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3908177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1763</Words>
  <Application>Microsoft Office PowerPoint</Application>
  <PresentationFormat>Panorámica</PresentationFormat>
  <Paragraphs>83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Calisto MT</vt:lpstr>
      <vt:lpstr>Georgia</vt:lpstr>
      <vt:lpstr>Univers Condensed</vt:lpstr>
      <vt:lpstr>ChronicleVTI</vt:lpstr>
      <vt:lpstr> La Humildad: Tesoro del Corazón Cristiano </vt:lpstr>
      <vt:lpstr>Salmos 138:6 </vt:lpstr>
      <vt:lpstr>Salmos 138:6 </vt:lpstr>
      <vt:lpstr>Dios se revela a los corazones quebrantados y contritos (Isaías 57:15).</vt:lpstr>
      <vt:lpstr>Introducción:</vt:lpstr>
      <vt:lpstr> El orgullo crea distancia espiritual</vt:lpstr>
      <vt:lpstr>2 Crónicas 26:16–21).</vt:lpstr>
      <vt:lpstr>El ejemplo de Moisés </vt:lpstr>
      <vt:lpstr>El corazón humilde sirve sin esperar reconocimiento.</vt:lpstr>
      <vt:lpstr>SANTIAGO 4:6  </vt:lpstr>
      <vt:lpstr>SANTIAGO 4:6   el Texto griego </vt:lpstr>
      <vt:lpstr>Stg_1:9</vt:lpstr>
      <vt:lpstr>Stg_2:5-7</vt:lpstr>
      <vt:lpstr>1Pe_5:5-6</vt:lpstr>
      <vt:lpstr>1Pe_5:5-6</vt:lpstr>
      <vt:lpstr>1Pe_5:5 </vt:lpstr>
      <vt:lpstr>1Pe_5:5 </vt:lpstr>
      <vt:lpstr>Juan 13:4-5</vt:lpstr>
      <vt:lpstr>Juan 13:4</vt:lpstr>
      <vt:lpstr>Lucas 22:24-30</vt:lpstr>
      <vt:lpstr>Mateo 20:25-28</vt:lpstr>
      <vt:lpstr>El Poder de la Humildad: Ejemplo de Cristo </vt:lpstr>
      <vt:lpstr>Filipenses 2:3–4 </vt:lpstr>
      <vt:lpstr>Filipenses 2:3–4</vt:lpstr>
      <vt:lpstr>Conclusión </vt:lpstr>
      <vt:lpstr>El publicano y el fariseo (Lucas 18:9–14).  ¿Quién fue justificado?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Hoswaldo antonio Hoswaldo Moreno</dc:creator>
  <cp:lastModifiedBy>owner</cp:lastModifiedBy>
  <cp:revision>2</cp:revision>
  <dcterms:created xsi:type="dcterms:W3CDTF">2025-11-02T00:51:59Z</dcterms:created>
  <dcterms:modified xsi:type="dcterms:W3CDTF">2025-11-02T13:05:07Z</dcterms:modified>
</cp:coreProperties>
</file>