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23C7FE-7821-A899-3356-59AA75E0E6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ADA4AF-2D8E-1CB1-5569-ACA56F698C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AE5E01-A834-CFF5-998C-C1FDE4B39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055B9-9654-4883-81F2-134B7F98F481}" type="datetimeFigureOut">
              <a:rPr lang="es-NI" smtClean="0"/>
              <a:t>28/2/2025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5E7554-5702-FF48-5954-C60605A3F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B92052-1EEA-0F2C-F57C-0DD54188A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B0618-CB21-472E-AE7F-08B42E765C0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21614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0F5510-4B72-11CF-9937-C71800C79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54A89E-2980-1C78-18A9-FF14CB7B9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DCF337-CE8A-4F7F-2D9F-910203728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055B9-9654-4883-81F2-134B7F98F481}" type="datetimeFigureOut">
              <a:rPr lang="es-NI" smtClean="0"/>
              <a:t>28/2/2025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50F0C2-4473-C139-C06D-9746D27B4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75A947-140B-1EAC-8C3C-61260F9EC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B0618-CB21-472E-AE7F-08B42E765C0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94012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F60A9-81F4-834B-B050-EE46DD70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CB916A-FB70-8AE7-70A5-A8712288B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4CE0C2-DA2D-368E-6107-34892CF3C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055B9-9654-4883-81F2-134B7F98F481}" type="datetimeFigureOut">
              <a:rPr lang="es-NI" smtClean="0"/>
              <a:t>28/2/2025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3C0FBF-C02D-9361-A884-0DD0CE240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B5AEBD-D8ED-CB90-AEFA-4E8D619BB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B0618-CB21-472E-AE7F-08B42E765C0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769354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5BBEF-F287-DE8E-4BF0-B0C845CA5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57E0CC-E8A1-1D0A-10BB-D70157A3B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A442575-71FD-A55E-466D-D36685839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F5F6DE-C51C-4BCD-29A0-A22871EAE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055B9-9654-4883-81F2-134B7F98F481}" type="datetimeFigureOut">
              <a:rPr lang="es-NI" smtClean="0"/>
              <a:t>28/2/2025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C2710-EF1E-CBBA-C3E6-8D8140080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B76F27-59B6-D3A5-7610-64AAC6389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B0618-CB21-472E-AE7F-08B42E765C0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61546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633840-113D-B881-70A7-8D019C811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0173FA-FDDD-3488-A1B4-420B52F4E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84DA159-E6BF-9F96-2650-43AA66880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3712101-E588-CB52-FC89-CBCC642989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BD63AE1-E52C-1956-0FE9-EA00978B76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A55380-602A-1B3E-75EC-D298E1152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055B9-9654-4883-81F2-134B7F98F481}" type="datetimeFigureOut">
              <a:rPr lang="es-NI" smtClean="0"/>
              <a:t>28/2/2025</a:t>
            </a:fld>
            <a:endParaRPr lang="es-NI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FACA67-E7DD-03EB-8736-4E353C51C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153CB47-B58A-82E4-9027-140E32A6F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B0618-CB21-472E-AE7F-08B42E765C0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670822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7F39A-E68E-1909-CF29-C33B039CC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DEBD3AE-B470-2D5E-DBD5-DC08DB94E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055B9-9654-4883-81F2-134B7F98F481}" type="datetimeFigureOut">
              <a:rPr lang="es-NI" smtClean="0"/>
              <a:t>28/2/2025</a:t>
            </a:fld>
            <a:endParaRPr lang="es-NI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6792EBC-06B8-3AE2-EE63-12184B314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8B1F85-FF1E-A8C8-CA3C-0B6AA2C2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B0618-CB21-472E-AE7F-08B42E765C0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981048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B14330-8FAA-A119-BB19-12223CF84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055B9-9654-4883-81F2-134B7F98F481}" type="datetimeFigureOut">
              <a:rPr lang="es-NI" smtClean="0"/>
              <a:t>28/2/2025</a:t>
            </a:fld>
            <a:endParaRPr lang="es-NI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FB38628-1852-1E8E-DEB1-91F60E3D6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AAF7E0-DF0F-611C-90DF-D572B986B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B0618-CB21-472E-AE7F-08B42E765C0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56997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8897B7-5AC4-70BB-B5FE-8BEC7DFBD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344554-9118-565A-5B5B-4F6B82D19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3C73FA-6316-C6C8-6F49-9C67C1E58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654A87-C66C-023A-EEF8-326214821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055B9-9654-4883-81F2-134B7F98F481}" type="datetimeFigureOut">
              <a:rPr lang="es-NI" smtClean="0"/>
              <a:t>28/2/2025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D9A107-29AF-E973-62F3-049F2865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4938AC-190C-62A3-818A-2321733B1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B0618-CB21-472E-AE7F-08B42E765C0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391352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C4C6A1-6AD2-7BBD-34AA-D7F1F2DA2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0543782-7A06-1432-6618-03E0F12F6E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C8802C5-51F2-2F8C-4423-F604C55E7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355C63-CE08-15DA-22BC-5B57F541A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055B9-9654-4883-81F2-134B7F98F481}" type="datetimeFigureOut">
              <a:rPr lang="es-NI" smtClean="0"/>
              <a:t>28/2/2025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8CF432-5F3B-9EF8-DD34-DF2EE1ADE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72D8CB-B7F8-96B9-06C3-4DF363695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B0618-CB21-472E-AE7F-08B42E765C0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74033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C9C567-F91F-D92A-178D-BE8E60860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747518-BF50-62A1-C23C-B7C0C48EBF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0ABAED-3D97-2CA0-F545-8A0066E44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055B9-9654-4883-81F2-134B7F98F481}" type="datetimeFigureOut">
              <a:rPr lang="es-NI" smtClean="0"/>
              <a:t>28/2/2025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97D96A-D6C5-8648-233B-6EDE34EA2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398F1B-23B4-399A-514F-BEB5F9C3B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B0618-CB21-472E-AE7F-08B42E765C0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861308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93AC615-7AB2-9567-D6F2-479EE47089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1C535A-4D3B-315F-9A84-F60E196410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A1B8B-D04E-A408-86FC-D8C147C05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055B9-9654-4883-81F2-134B7F98F481}" type="datetimeFigureOut">
              <a:rPr lang="es-NI" smtClean="0"/>
              <a:t>28/2/2025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ACF746-4A17-B8C5-0E1E-5DC7D1EA9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6AC20D-DAB9-C37F-7E3A-9FB986C1C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B0618-CB21-472E-AE7F-08B42E765C0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203961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FCD742F-151E-9972-C5F7-83C261C80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F21B7D-9879-B810-10E9-9F4DDAA2F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202819-B88F-4A62-6B3E-E70A28B49E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055B9-9654-4883-81F2-134B7F98F481}" type="datetimeFigureOut">
              <a:rPr lang="es-NI" smtClean="0"/>
              <a:t>28/2/2025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B261B1-74B0-3F53-A699-8D970DF79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8F8524-098D-231C-DB67-4D7B59D46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B0618-CB21-472E-AE7F-08B42E765C0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9466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iporlocualhable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6DCBF2-3FEB-0B58-B547-A538E0444BA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endParaRPr lang="es-NI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BB99C8-CC5A-AEC3-4A4F-E3880E96C94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522415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148D9EB-BDA9-17BA-7442-F1BFA8F04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09191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4753953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4517622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7557615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1089198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31709203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06608345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137145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01867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47497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225236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081506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913B06AC-739C-8C3E-844B-BC57A5DDB159}"/>
              </a:ext>
            </a:extLst>
          </p:cNvPr>
          <p:cNvSpPr txBox="1"/>
          <p:nvPr/>
        </p:nvSpPr>
        <p:spPr>
          <a:xfrm>
            <a:off x="0" y="445341"/>
            <a:ext cx="8096865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“CUÁL ERA LA FE DEL JOVÉN DANIEL”</a:t>
            </a:r>
          </a:p>
          <a:p>
            <a:pPr algn="ctr"/>
            <a:r>
              <a:rPr lang="es-E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(Daniel.6: 4)</a:t>
            </a:r>
          </a:p>
          <a:p>
            <a:pPr algn="just"/>
            <a:r>
              <a:rPr lang="es-E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INTRODUCCIÓN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</a:t>
            </a:r>
          </a:p>
          <a:p>
            <a:pPr marL="457200" indent="-280988" algn="just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El nombre Daniel significa Dios es mi juez….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Fue una persona de una fe profunda y permanente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Como un joven, propuso en su corazón de no contaminarse </a:t>
            </a:r>
            <a:r>
              <a:rPr lang="es-ES" sz="1900" b="1" dirty="0">
                <a:latin typeface="Arial Narrow" panose="020B0606020202030204" pitchFamily="34" charset="0"/>
              </a:rPr>
              <a:t>(Dan.1: 8)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Cuando fue viejito, persistía en servirle a Dios a pesar de las amenazas contra su vida </a:t>
            </a:r>
            <a:r>
              <a:rPr lang="es-ES" sz="1900" b="1" dirty="0">
                <a:latin typeface="Arial Narrow" panose="020B0606020202030204" pitchFamily="34" charset="0"/>
              </a:rPr>
              <a:t>(Dan.6: 10)</a:t>
            </a:r>
          </a:p>
          <a:p>
            <a:pPr marL="442913" indent="-277813" algn="just">
              <a:buFont typeface="+mj-lt"/>
              <a:buAutoNum type="alphaUcPeriod" startAt="2"/>
            </a:pPr>
            <a:r>
              <a:rPr lang="es-ES" sz="1900" dirty="0">
                <a:latin typeface="Arial Narrow" panose="020B0606020202030204" pitchFamily="34" charset="0"/>
              </a:rPr>
              <a:t>Dios bendijo a Daniel debido a su profunda fe…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Fue levantado a grandes alturas en el reino de Babilonia y de Persia.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Servía como un gran gobernante {Sátrapas}, hombre consejero del estado, y un profeta de Dios.</a:t>
            </a:r>
          </a:p>
          <a:p>
            <a:pPr marL="442913" indent="-266700" algn="just">
              <a:buFont typeface="+mj-lt"/>
              <a:buAutoNum type="alphaUcPeriod" startAt="3"/>
            </a:pPr>
            <a:r>
              <a:rPr lang="es-ES" sz="1900" dirty="0">
                <a:latin typeface="Arial Narrow" panose="020B0606020202030204" pitchFamily="34" charset="0"/>
              </a:rPr>
              <a:t>Daniel sirvió como profeta ante los cautivos en Babilonia desde 605 </a:t>
            </a:r>
            <a:r>
              <a:rPr lang="es-ES" sz="1900" dirty="0" err="1">
                <a:latin typeface="Arial Narrow" panose="020B0606020202030204" pitchFamily="34" charset="0"/>
              </a:rPr>
              <a:t>a.C</a:t>
            </a:r>
            <a:r>
              <a:rPr lang="es-ES" sz="1900" dirty="0">
                <a:latin typeface="Arial Narrow" panose="020B0606020202030204" pitchFamily="34" charset="0"/>
              </a:rPr>
              <a:t>….</a:t>
            </a:r>
          </a:p>
          <a:p>
            <a:pPr marL="633413" indent="-279400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Cuando el pueblo de Judá estaba cautivo en una tierra extraña y se sentía descorazonado.</a:t>
            </a:r>
          </a:p>
          <a:p>
            <a:pPr marL="633413" indent="-279400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Pero Dios tenía un mensaje para su pueblo. </a:t>
            </a:r>
          </a:p>
          <a:p>
            <a:pPr marL="811213" indent="-280988" algn="just">
              <a:buFont typeface="+mj-lt"/>
              <a:buAutoNum type="alphaLcParenR"/>
            </a:pPr>
            <a:r>
              <a:rPr lang="es-ES" sz="1900" dirty="0">
                <a:latin typeface="Arial Narrow" panose="020B0606020202030204" pitchFamily="34" charset="0"/>
              </a:rPr>
              <a:t>Que él es Dios soberano sobre la historia humana la pasada, la presente y la futura, Dios es el eterno soberano.</a:t>
            </a:r>
          </a:p>
          <a:p>
            <a:pPr marL="811213" indent="-280988" algn="just">
              <a:buFont typeface="+mj-lt"/>
              <a:buAutoNum type="alphaLcParenR"/>
            </a:pPr>
            <a:r>
              <a:rPr lang="es-ES" sz="1900" dirty="0">
                <a:latin typeface="Arial Narrow" panose="020B0606020202030204" pitchFamily="34" charset="0"/>
              </a:rPr>
              <a:t>Dios es El que gobierna los reinos de los hombres </a:t>
            </a:r>
            <a:r>
              <a:rPr lang="es-ES" sz="1900" b="1" dirty="0">
                <a:latin typeface="Arial Narrow" panose="020B0606020202030204" pitchFamily="34" charset="0"/>
              </a:rPr>
              <a:t>(Dan.2: 21; 4: 17, 25, 32, 34, 35; 5: 21)</a:t>
            </a:r>
            <a:endParaRPr lang="es-NI" sz="1900" b="1" dirty="0">
              <a:latin typeface="Arial Narrow" panose="020B0606020202030204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29B1C09C-1505-A48C-9A2D-F5710E20355C}"/>
              </a:ext>
            </a:extLst>
          </p:cNvPr>
          <p:cNvSpPr/>
          <p:nvPr/>
        </p:nvSpPr>
        <p:spPr>
          <a:xfrm>
            <a:off x="8332839" y="4100052"/>
            <a:ext cx="3731342" cy="25072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Entonces los gobernadores y sátrapas buscaban ocasión para acusar a Daniel en lo relacionado al reino; mas no podían hallar ocasión alguna o falta, porque él era fiel, y ningún vicio ni falta fue hallado en él.</a:t>
            </a:r>
            <a:endParaRPr lang="es-NI"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9BBCF6AC-30D3-968A-0AC7-638D7D65E6FD}"/>
              </a:ext>
            </a:extLst>
          </p:cNvPr>
          <p:cNvSpPr/>
          <p:nvPr/>
        </p:nvSpPr>
        <p:spPr>
          <a:xfrm>
            <a:off x="8332839" y="4100052"/>
            <a:ext cx="3731342" cy="25072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Daniel propuso en su corazón no contaminarse con la porción de la comida del rey, ni con el vino que él bebía; pidió, por tanto, al jefe de los eunucos que no se le obligase a contaminarse</a:t>
            </a:r>
            <a:endParaRPr lang="es-NI"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04BA3B4A-BDE0-2F8E-8B2F-6624C40F433C}"/>
              </a:ext>
            </a:extLst>
          </p:cNvPr>
          <p:cNvSpPr/>
          <p:nvPr/>
        </p:nvSpPr>
        <p:spPr>
          <a:xfrm>
            <a:off x="8332840" y="4100052"/>
            <a:ext cx="3731342" cy="25072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Cuando Daniel supo que el edicto había sido firmado, entró en su casa, y abiertas las ventanas de su cámara que daban hacia Jerusalén, se arrodillaba tres veces al día, y oraba y daba gracias delante de su Dios, como lo solía hacer antes.</a:t>
            </a:r>
            <a:endParaRPr lang="es-NI"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9B17754-21D5-75A3-A247-562248A4D52F}"/>
              </a:ext>
            </a:extLst>
          </p:cNvPr>
          <p:cNvSpPr/>
          <p:nvPr/>
        </p:nvSpPr>
        <p:spPr>
          <a:xfrm>
            <a:off x="8332838" y="4100052"/>
            <a:ext cx="3731343" cy="25072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 revela lo profundo y lo escondido; conoce lo que está en tinieblas, y con él mora la luz.</a:t>
            </a:r>
            <a:endParaRPr lang="es-NI"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2D25B5E4-362A-D55C-3CCE-FF8AC08C6DEF}"/>
              </a:ext>
            </a:extLst>
          </p:cNvPr>
          <p:cNvSpPr/>
          <p:nvPr/>
        </p:nvSpPr>
        <p:spPr>
          <a:xfrm>
            <a:off x="8332837" y="4100052"/>
            <a:ext cx="3731344" cy="25072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La sentencia es por decreto de los vigilantes, y por dicho de los santos la resolución, para que conozcan los vivientes que el Altísimo gobierna el reino de los hombres, y que a quien él quiere lo da, y constituye sobre él al más bajo de los hombres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89D93A3C-7A50-8750-FF57-4FD68A74FB4F}"/>
              </a:ext>
            </a:extLst>
          </p:cNvPr>
          <p:cNvSpPr/>
          <p:nvPr/>
        </p:nvSpPr>
        <p:spPr>
          <a:xfrm>
            <a:off x="8332836" y="3429000"/>
            <a:ext cx="3731345" cy="33773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Que te echarán de entre los hombres, y con las bestias del campo será tu morada, y con hierba del campo te apacentarán como a los bueyes, y con el rocío del cielo serás bañado; y siete tiempos pasarán sobre ti, hasta que conozcas que el Altísimo tiene dominio en el reino de los hombres, y que lo da a quien él quiere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E762C332-4F87-B9B6-893D-C01377831DD7}"/>
              </a:ext>
            </a:extLst>
          </p:cNvPr>
          <p:cNvSpPr/>
          <p:nvPr/>
        </p:nvSpPr>
        <p:spPr>
          <a:xfrm>
            <a:off x="8332835" y="3429000"/>
            <a:ext cx="3731342" cy="33773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de entre los hombres te arrojarán, y con las bestias del campo será tu habitación, y como a los bueyes te apacentarán; y siete tiempos pasarán sobre ti, hasta que reconozcas que el Altísimo tiene el dominio en el reino de los hombres, y lo da a quien él quiere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FE0BAEEB-EDF8-65FF-EF95-450B5AC21F52}"/>
              </a:ext>
            </a:extLst>
          </p:cNvPr>
          <p:cNvSpPr/>
          <p:nvPr/>
        </p:nvSpPr>
        <p:spPr>
          <a:xfrm>
            <a:off x="8332832" y="3429000"/>
            <a:ext cx="3731345" cy="33773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Mas al fin del tiempo yo Nabucodonosor alcé mis ojos al cielo, y mi razón me fue devuelta; y bendije al Altísimo, y alabé y glorifiqué al que vive para siempre, cuyo dominio es sempiterno, y su reino por todas las edades. 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FF705F54-259B-048C-D226-9D74AB2D34EE}"/>
              </a:ext>
            </a:extLst>
          </p:cNvPr>
          <p:cNvSpPr/>
          <p:nvPr/>
        </p:nvSpPr>
        <p:spPr>
          <a:xfrm>
            <a:off x="8332828" y="3429000"/>
            <a:ext cx="3731349" cy="33773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Todos los habitantes de la tierra son considerados como nada; y él hace según su voluntad en el ejército del cielo, y en los habitantes de la tierra, y no hay quien detenga su mano, y le diga: ¿Qué haces? 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FD3DAD88-130B-CC35-DBD1-F67EC9985F87}"/>
              </a:ext>
            </a:extLst>
          </p:cNvPr>
          <p:cNvSpPr/>
          <p:nvPr/>
        </p:nvSpPr>
        <p:spPr>
          <a:xfrm>
            <a:off x="8332824" y="3215148"/>
            <a:ext cx="3731353" cy="3591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 fue echado de entre los hijos de los hombres, y su mente se hizo semejante a la de las bestias, y con los asnos monteses fue su morada. Hierba le hicieron comer como a buey, y su cuerpo fue mojado con el rocío del cielo, hasta que reconoció que el Altísimo Dios tiene dominio sobre el reino de los hombres, y que pone sobre él al que le place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049EA45-FD43-E069-227C-7B35F741D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429" y="133657"/>
            <a:ext cx="3806006" cy="299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6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53219F4-A507-4D44-3872-EBE87F7D7F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15142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7111439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9814933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113808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0527098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921989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29131975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904467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96075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564878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465855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449519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38812760-8CB5-E123-6A57-596B5FC5C11C}"/>
              </a:ext>
            </a:extLst>
          </p:cNvPr>
          <p:cNvSpPr txBox="1"/>
          <p:nvPr/>
        </p:nvSpPr>
        <p:spPr>
          <a:xfrm>
            <a:off x="0" y="0"/>
            <a:ext cx="8067368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80988" algn="just">
              <a:buFont typeface="+mj-lt"/>
              <a:buAutoNum type="alphaUcPeriod" startAt="4"/>
            </a:pPr>
            <a:r>
              <a:rPr lang="es-ES" sz="1900" dirty="0">
                <a:latin typeface="Arial Narrow" panose="020B0606020202030204" pitchFamily="34" charset="0"/>
              </a:rPr>
              <a:t>En esta hora Dios nos tiene un mensaje.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Que debemos pasar menos tiempo preguntándonos cuándo sucederán los acontecimientos futuros.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Y más tiempo aprendiendo la forma en que debemos vivir ahora.</a:t>
            </a:r>
          </a:p>
          <a:p>
            <a:pPr algn="just"/>
            <a:endParaRPr lang="es-ES" sz="1000" dirty="0">
              <a:latin typeface="Arial Narrow" panose="020B0606020202030204" pitchFamily="34" charset="0"/>
            </a:endParaRPr>
          </a:p>
          <a:p>
            <a:pPr marL="354013" indent="-354013" algn="just">
              <a:buFont typeface="Wingdings" panose="05000000000000000000" pitchFamily="2" charset="2"/>
              <a:buChar char="v"/>
            </a:pPr>
            <a:r>
              <a:rPr lang="es-ES" sz="1900" dirty="0">
                <a:latin typeface="Arial Narrow" panose="020B0606020202030204" pitchFamily="34" charset="0"/>
              </a:rPr>
              <a:t>Y lo debemos hacer como Daniel con fe, por eso, observemos primero…</a:t>
            </a:r>
            <a:endParaRPr lang="es-NI" sz="1900" dirty="0">
              <a:latin typeface="Arial Narrow" panose="020B0606020202030204" pitchFamily="34" charset="0"/>
            </a:endParaRPr>
          </a:p>
          <a:p>
            <a:pPr algn="just"/>
            <a:endParaRPr lang="es-NI" sz="1000" dirty="0">
              <a:latin typeface="Arial Narrow" panose="020B0606020202030204" pitchFamily="34" charset="0"/>
            </a:endParaRPr>
          </a:p>
          <a:p>
            <a:pPr marL="265113" indent="-265113" algn="just">
              <a:buFont typeface="+mj-lt"/>
              <a:buAutoNum type="romanUcPeriod"/>
            </a:pPr>
            <a:r>
              <a:rPr lang="es-E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UNA FE CON PROPOSITO</a:t>
            </a:r>
          </a:p>
          <a:p>
            <a:pPr marL="457200" indent="-280988" algn="just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Daniel y sus amigos tomaron la decisión de ser fieles a las leyes de Dios </a:t>
            </a:r>
            <a:r>
              <a:rPr lang="es-ES" sz="1900" b="1" dirty="0">
                <a:latin typeface="Arial Narrow" panose="020B0606020202030204" pitchFamily="34" charset="0"/>
              </a:rPr>
              <a:t>(Dan.1: 8)</a:t>
            </a:r>
          </a:p>
          <a:p>
            <a:pPr marL="457200" indent="-280988" algn="just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Daniel y sus tres amigos son ejemplos.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Ejemplo de dedicación y consagración.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Ejemplo de domino propio dueño de sí mismo.</a:t>
            </a:r>
          </a:p>
          <a:p>
            <a:pPr marL="457200" indent="-280988" algn="just">
              <a:buFont typeface="+mj-lt"/>
              <a:buAutoNum type="alphaUcPeriod" startAt="3"/>
            </a:pPr>
            <a:r>
              <a:rPr lang="es-ES" sz="1900" dirty="0">
                <a:latin typeface="Arial Narrow" panose="020B0606020202030204" pitchFamily="34" charset="0"/>
              </a:rPr>
              <a:t>Daniel “propuso en su corazón no contaminarse”…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Estas son palabras fuertes que expresan fidelidad a los principios de Dios.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Al igual son palabra de determinación a seguir un curso de acción.</a:t>
            </a:r>
          </a:p>
          <a:p>
            <a:pPr marL="457200" indent="-280988" algn="just">
              <a:buFont typeface="+mj-lt"/>
              <a:buAutoNum type="alphaUcPeriod" startAt="4"/>
            </a:pPr>
            <a:r>
              <a:rPr lang="es-ES" sz="1900" dirty="0">
                <a:latin typeface="Arial Narrow" panose="020B0606020202030204" pitchFamily="34" charset="0"/>
              </a:rPr>
              <a:t>Cuando Daniel determinó que no iba a contaminarse…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Estaba siendo fiel a Dios y siempre de hacer lo correcto y no ceder a las presiones del medio en cual se encontraba.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Nosotros debemos entender que no basta con preferir o desear hacer la voluntad de Dios para resistir los embates de la tentación.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Como Daniel, debemos proponernos obedecer a Dios.</a:t>
            </a:r>
          </a:p>
          <a:p>
            <a:pPr marL="442913" indent="-280988" algn="just">
              <a:buFont typeface="+mj-lt"/>
              <a:buAutoNum type="alphaUcPeriod" startAt="5"/>
            </a:pPr>
            <a:r>
              <a:rPr lang="es-ES" sz="1900" dirty="0">
                <a:latin typeface="Arial Narrow" panose="020B0606020202030204" pitchFamily="34" charset="0"/>
              </a:rPr>
              <a:t>Estos jóvenes determinaron a servir a Dios a pesar de las consecuencias….</a:t>
            </a:r>
          </a:p>
          <a:p>
            <a:pPr marL="633413" indent="-279400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No se rindieron ante las presiones de una sociedad pagana </a:t>
            </a:r>
          </a:p>
          <a:p>
            <a:pPr marL="633413" indent="-279400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Debido a que ellos tenían un propósito claro en la vida.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65AA80C6-E0C9-D387-4F6C-D47FD6B204D9}"/>
              </a:ext>
            </a:extLst>
          </p:cNvPr>
          <p:cNvSpPr/>
          <p:nvPr/>
        </p:nvSpPr>
        <p:spPr>
          <a:xfrm>
            <a:off x="8288594" y="4138047"/>
            <a:ext cx="3784586" cy="233649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Daniel propuso en su corazón no contaminarse con la porción de la comida del rey, ni con el vino que él bebía; pidió, por tanto, al jefe de los eunucos que no se le obligase a contaminarse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2866C70-5DA5-59D7-7266-204183588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6168" y="201478"/>
            <a:ext cx="3827011" cy="393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6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3D9B9A6-FDC5-6C9A-5360-A48B0F6B20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41898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6070831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9680818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132697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4274489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57495867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79871407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83966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053069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649317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735795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980938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96F3D789-A7DA-17F5-2847-C2155FA7B53D}"/>
              </a:ext>
            </a:extLst>
          </p:cNvPr>
          <p:cNvSpPr txBox="1"/>
          <p:nvPr/>
        </p:nvSpPr>
        <p:spPr>
          <a:xfrm>
            <a:off x="0" y="212735"/>
            <a:ext cx="8037871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80988" algn="just">
              <a:buFont typeface="+mj-lt"/>
              <a:buAutoNum type="alphaUcPeriod" startAt="6"/>
            </a:pPr>
            <a:r>
              <a:rPr lang="es-ES" sz="1900" dirty="0">
                <a:latin typeface="Arial Narrow" panose="020B0606020202030204" pitchFamily="34" charset="0"/>
              </a:rPr>
              <a:t>Daniel sirvió durante setenta años en una tierra extranjera y hostil a Dios…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Este hombre {Daniel} vivía en un lugar como el de Lot </a:t>
            </a:r>
            <a:r>
              <a:rPr lang="es-ES" sz="1900" b="1" dirty="0">
                <a:latin typeface="Arial Narrow" panose="020B0606020202030204" pitchFamily="34" charset="0"/>
              </a:rPr>
              <a:t>(2Ped.2: 7 – 9)</a:t>
            </a:r>
            <a:r>
              <a:rPr lang="es-ES" sz="1900" dirty="0">
                <a:latin typeface="Arial Narrow" panose="020B0606020202030204" pitchFamily="34" charset="0"/>
              </a:rPr>
              <a:t> el nunca cedió en cuanto a su fe en Dios.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Fue leal, persistió en la oración </a:t>
            </a:r>
            <a:r>
              <a:rPr lang="es-ES" sz="1900" b="1" dirty="0">
                <a:latin typeface="Arial Narrow" panose="020B0606020202030204" pitchFamily="34" charset="0"/>
              </a:rPr>
              <a:t>(Dan.6: 10)</a:t>
            </a:r>
            <a:r>
              <a:rPr lang="es-ES" sz="1900" dirty="0">
                <a:latin typeface="Arial Narrow" panose="020B0606020202030204" pitchFamily="34" charset="0"/>
              </a:rPr>
              <a:t>, y no tuvo interés en obtener poder para gloria propia. </a:t>
            </a:r>
          </a:p>
          <a:p>
            <a:pPr marL="6318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A pesar de que Daniel conocía la ley en contra de la oración </a:t>
            </a:r>
            <a:r>
              <a:rPr lang="es-ES" sz="1900" b="1" dirty="0">
                <a:latin typeface="Arial Narrow" panose="020B0606020202030204" pitchFamily="34" charset="0"/>
              </a:rPr>
              <a:t>(Dan.6: 7)</a:t>
            </a:r>
            <a:r>
              <a:rPr lang="es-ES" sz="1900" dirty="0">
                <a:latin typeface="Arial Narrow" panose="020B0606020202030204" pitchFamily="34" charset="0"/>
              </a:rPr>
              <a:t> </a:t>
            </a:r>
          </a:p>
          <a:p>
            <a:pPr marL="809625" indent="-279400" algn="just">
              <a:buFont typeface="+mj-lt"/>
              <a:buAutoNum type="alphaLcParenR"/>
            </a:pPr>
            <a:r>
              <a:rPr lang="es-ES" sz="1900" dirty="0">
                <a:latin typeface="Arial Narrow" panose="020B0606020202030204" pitchFamily="34" charset="0"/>
              </a:rPr>
              <a:t>Nos muestra que siguió orando tres veces al día </a:t>
            </a:r>
            <a:r>
              <a:rPr lang="es-ES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“como de costumbre”</a:t>
            </a:r>
            <a:r>
              <a:rPr lang="es-ES" sz="1900" dirty="0">
                <a:latin typeface="Arial Narrow" panose="020B0606020202030204" pitchFamily="34" charset="0"/>
              </a:rPr>
              <a:t>. </a:t>
            </a:r>
          </a:p>
          <a:p>
            <a:pPr marL="809625" indent="-279400" algn="just">
              <a:buFont typeface="+mj-lt"/>
              <a:buAutoNum type="alphaLcParenR"/>
            </a:pPr>
            <a:r>
              <a:rPr lang="es-ES" sz="1900" dirty="0">
                <a:latin typeface="Arial Narrow" panose="020B0606020202030204" pitchFamily="34" charset="0"/>
              </a:rPr>
              <a:t>Todos los funcionarios conocían la característica distintiva de Daniel, su firme {o inquebrantable}, consagración a Dios.</a:t>
            </a:r>
          </a:p>
          <a:p>
            <a:pPr marL="88900" algn="just"/>
            <a:endParaRPr lang="es-ES" sz="1000" dirty="0">
              <a:latin typeface="Arial Narrow" panose="020B0606020202030204" pitchFamily="34" charset="0"/>
            </a:endParaRPr>
          </a:p>
          <a:p>
            <a:pPr marL="354013" indent="-354013" algn="just">
              <a:buFont typeface="Wingdings" panose="05000000000000000000" pitchFamily="2" charset="2"/>
              <a:buChar char="v"/>
            </a:pPr>
            <a:r>
              <a:rPr lang="es-ES" sz="1900" dirty="0">
                <a:latin typeface="Arial Narrow" panose="020B0606020202030204" pitchFamily="34" charset="0"/>
              </a:rPr>
              <a:t>Daniel no sólo es un ejemplo de lo que es tener “una fe con propósito”, como hemos visto, sino también nos ejemplifica la necesidad de tener…</a:t>
            </a:r>
          </a:p>
          <a:p>
            <a:pPr algn="just"/>
            <a:endParaRPr lang="es-ES" sz="1000" dirty="0">
              <a:latin typeface="Arial Narrow" panose="020B0606020202030204" pitchFamily="34" charset="0"/>
            </a:endParaRPr>
          </a:p>
          <a:p>
            <a:pPr marL="354013" indent="-338138" algn="just">
              <a:buFont typeface="+mj-lt"/>
              <a:buAutoNum type="romanUcPeriod" startAt="2"/>
            </a:pPr>
            <a:r>
              <a:rPr lang="es-E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UNA FE CON PERSEVERANCIA.</a:t>
            </a:r>
          </a:p>
          <a:p>
            <a:pPr marL="442913" indent="-280988" algn="just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Nuestras oraciones a menudo son interrumpidas no por amenazas, sino simplemente por la presión de nuestras agendas </a:t>
            </a:r>
            <a:r>
              <a:rPr lang="es-ES" sz="1900" b="1" dirty="0">
                <a:latin typeface="Arial Narrow" panose="020B0606020202030204" pitchFamily="34" charset="0"/>
              </a:rPr>
              <a:t>(Fil.4: 6)</a:t>
            </a:r>
          </a:p>
          <a:p>
            <a:pPr marL="442913" indent="-280988" algn="just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No permita que las amenazas ni las presiones interrumpan su tiempo de oración…</a:t>
            </a:r>
          </a:p>
          <a:p>
            <a:pPr marL="633413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Ore con regularidad, sin importar lo que suceda. La oración es su conexión vital con Dios.</a:t>
            </a:r>
          </a:p>
          <a:p>
            <a:pPr marL="633413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Daniel tenía una vida de oración disciplinada.</a:t>
            </a:r>
          </a:p>
          <a:p>
            <a:pPr marL="88900" algn="just"/>
            <a:endParaRPr lang="es-ES" sz="1000" dirty="0">
              <a:latin typeface="Arial Narrow" panose="020B0606020202030204" pitchFamily="34" charset="0"/>
            </a:endParaRPr>
          </a:p>
          <a:p>
            <a:pPr marL="354013" indent="-354013" algn="just">
              <a:buFont typeface="Wingdings" panose="05000000000000000000" pitchFamily="2" charset="2"/>
              <a:buChar char="v"/>
            </a:pPr>
            <a:r>
              <a:rPr lang="es-ES" sz="1900" dirty="0">
                <a:latin typeface="Arial Narrow" panose="020B0606020202030204" pitchFamily="34" charset="0"/>
              </a:rPr>
              <a:t>Daniel no solo es un ejemplo de lo que es tener una </a:t>
            </a:r>
            <a:r>
              <a:rPr lang="es-ES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“fe con propósito”</a:t>
            </a:r>
            <a:r>
              <a:rPr lang="es-ES" sz="1900" dirty="0">
                <a:latin typeface="Arial Narrow" panose="020B0606020202030204" pitchFamily="34" charset="0"/>
              </a:rPr>
              <a:t> y una </a:t>
            </a:r>
            <a:r>
              <a:rPr lang="es-ES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“fe con perseverancia”</a:t>
            </a:r>
            <a:r>
              <a:rPr lang="es-ES" sz="1900" dirty="0">
                <a:latin typeface="Arial Narrow" panose="020B0606020202030204" pitchFamily="34" charset="0"/>
              </a:rPr>
              <a:t>, sino también nos ejemplifica la necesidad de tener una…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27C2F30-3E79-E0D1-DC94-08D1709789CE}"/>
              </a:ext>
            </a:extLst>
          </p:cNvPr>
          <p:cNvSpPr/>
          <p:nvPr/>
        </p:nvSpPr>
        <p:spPr>
          <a:xfrm>
            <a:off x="8307092" y="3429000"/>
            <a:ext cx="3673098" cy="32162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 libró al justo Lot, abrumado por la nefanda conducta de los malvados</a:t>
            </a:r>
            <a:r>
              <a:rPr lang="es-ES" sz="1900" i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  (porque este justo, que moraba entre ellos, afligía cada día su alma justa, viendo y oyendo los hechos inicuos de ellos),  9  sabe el Señor librar de tentación a los piadosos, y reservar a los injustos para ser castigados en el día del juicio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525BE126-B481-4F2C-3AE4-2B4539643736}"/>
              </a:ext>
            </a:extLst>
          </p:cNvPr>
          <p:cNvSpPr/>
          <p:nvPr/>
        </p:nvSpPr>
        <p:spPr>
          <a:xfrm>
            <a:off x="8307092" y="3429000"/>
            <a:ext cx="3673097" cy="32162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Cuando Daniel supo que el edicto había sido firmado, entró en su casa, y abiertas las ventanas de su cámara que daban hacia Jerusalén, se arrodillaba tres veces al día, y oraba y daba gracias delante de su Dios, como lo solía hacer antes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8BCC0ABB-5A08-8B33-4BC8-04303DFC2015}"/>
              </a:ext>
            </a:extLst>
          </p:cNvPr>
          <p:cNvSpPr/>
          <p:nvPr/>
        </p:nvSpPr>
        <p:spPr>
          <a:xfrm>
            <a:off x="8307091" y="3301140"/>
            <a:ext cx="3673097" cy="33441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Todos los gobernadores del reino, magistrados, sátrapas, príncipes y capitanes han acordado por consejo que promulgues un edicto real y lo confirmes, que cualquiera que en el espacio de treinta días demande petición de cualquier dios u hombre fuera de ti, oh rey, sea echado en el foso de los leones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EC64B75-B271-EF2F-B17A-906E87DDD059}"/>
              </a:ext>
            </a:extLst>
          </p:cNvPr>
          <p:cNvSpPr/>
          <p:nvPr/>
        </p:nvSpPr>
        <p:spPr>
          <a:xfrm>
            <a:off x="8307089" y="3301140"/>
            <a:ext cx="3673099" cy="33441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Por nada estéis afanosos, sino sean conocidas vuestras peticiones delante de Dios en toda oración y ruego, con acción de gracias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73EB3F9-6653-8E22-D7B4-EDDE9C993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2108" y="46113"/>
            <a:ext cx="4011286" cy="334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0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608B9E9-6FD2-8C8A-F178-54B5A4FD4D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8564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81628231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8736913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338010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48003953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1070679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17199434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590713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43283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21814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698354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400742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29EAB0A5-5030-C239-EB7B-5039EB0DF1E7}"/>
              </a:ext>
            </a:extLst>
          </p:cNvPr>
          <p:cNvSpPr txBox="1"/>
          <p:nvPr/>
        </p:nvSpPr>
        <p:spPr>
          <a:xfrm>
            <a:off x="0" y="235974"/>
            <a:ext cx="8052619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38138" algn="just">
              <a:buFont typeface="+mj-lt"/>
              <a:buAutoNum type="romanUcPeriod" startAt="3"/>
            </a:pPr>
            <a:r>
              <a:rPr lang="es-E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UNA FE EN DIOS, CONFIABA EN SU FIDELIDAD.</a:t>
            </a:r>
          </a:p>
          <a:p>
            <a:pPr marL="457200" indent="-280988" algn="just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Dios fue fiel en la vida de Daniel…</a:t>
            </a:r>
          </a:p>
          <a:p>
            <a:pPr marL="633413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Lo liberó de la prisión, de un foso con Leones </a:t>
            </a:r>
            <a:r>
              <a:rPr lang="es-ES" sz="1900" b="1" dirty="0">
                <a:latin typeface="Arial Narrow" panose="020B0606020202030204" pitchFamily="34" charset="0"/>
              </a:rPr>
              <a:t>(Dan.6: 16 – 23)</a:t>
            </a:r>
            <a:r>
              <a:rPr lang="es-ES" sz="1900" dirty="0">
                <a:latin typeface="Arial Narrow" panose="020B0606020202030204" pitchFamily="34" charset="0"/>
              </a:rPr>
              <a:t> </a:t>
            </a:r>
          </a:p>
          <a:p>
            <a:pPr marL="633413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Así como de los enemigos que lo odiaban </a:t>
            </a:r>
            <a:r>
              <a:rPr lang="es-ES" sz="1900" b="1" dirty="0">
                <a:latin typeface="Arial Narrow" panose="020B0606020202030204" pitchFamily="34" charset="0"/>
              </a:rPr>
              <a:t>(Dan.6: 24)</a:t>
            </a:r>
          </a:p>
          <a:p>
            <a:pPr marL="457200" indent="-280988" algn="just">
              <a:buFont typeface="+mj-lt"/>
              <a:buAutoNum type="alphaUcPeriod" startAt="2"/>
            </a:pPr>
            <a:r>
              <a:rPr lang="es-ES" sz="1900" dirty="0">
                <a:latin typeface="Arial Narrow" panose="020B0606020202030204" pitchFamily="34" charset="0"/>
              </a:rPr>
              <a:t>Dios protege a su pueblo y trabaja pacientemente con ellos </a:t>
            </a:r>
            <a:r>
              <a:rPr lang="es-ES" sz="1900" b="1" dirty="0">
                <a:latin typeface="Arial Narrow" panose="020B0606020202030204" pitchFamily="34" charset="0"/>
              </a:rPr>
              <a:t>(Dan.6: 22)</a:t>
            </a:r>
          </a:p>
          <a:p>
            <a:pPr marL="633413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Aun los incrédulos notaron la firmeza de Daniel. </a:t>
            </a:r>
          </a:p>
          <a:p>
            <a:pPr marL="633413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Durante su vida de servicio, Daniel había demostrado fiel devoción a Dios </a:t>
            </a:r>
            <a:r>
              <a:rPr lang="es-ES" sz="1900" b="1" dirty="0">
                <a:latin typeface="Arial Narrow" panose="020B0606020202030204" pitchFamily="34" charset="0"/>
              </a:rPr>
              <a:t>(Dan.6: 16)</a:t>
            </a:r>
            <a:r>
              <a:rPr lang="es-ES" sz="1900" dirty="0">
                <a:latin typeface="Arial Narrow" panose="020B0606020202030204" pitchFamily="34" charset="0"/>
              </a:rPr>
              <a:t> ¿Qué pueden los incrédulos decir de su vida?</a:t>
            </a:r>
          </a:p>
          <a:p>
            <a:pPr marL="442913" indent="-266700" algn="just">
              <a:buFont typeface="+mj-lt"/>
              <a:buAutoNum type="alphaUcPeriod" startAt="3"/>
            </a:pPr>
            <a:r>
              <a:rPr lang="es-ES" sz="1900" dirty="0">
                <a:latin typeface="Arial Narrow" panose="020B0606020202030204" pitchFamily="34" charset="0"/>
              </a:rPr>
              <a:t>La persona que confía en Dios y le obedece es intocable hasta que Dios se lo lleve. </a:t>
            </a:r>
          </a:p>
          <a:p>
            <a:pPr marL="633413" indent="-279400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Como Enoc era un hombre justo, </a:t>
            </a:r>
            <a:r>
              <a:rPr lang="es-ES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“caminó con </a:t>
            </a:r>
            <a:r>
              <a:rPr lang="es-ES" sz="19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Yahvéh</a:t>
            </a:r>
            <a:r>
              <a:rPr lang="es-ES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”</a:t>
            </a:r>
            <a:r>
              <a:rPr lang="es-ES" sz="1900" dirty="0">
                <a:latin typeface="Arial Narrow" panose="020B0606020202030204" pitchFamily="34" charset="0"/>
              </a:rPr>
              <a:t>, vivió 365 años, y desapareció, porque Yahveh se lo llevó sin que muriera </a:t>
            </a:r>
            <a:r>
              <a:rPr lang="es-ES" sz="1900" b="1" dirty="0">
                <a:latin typeface="Arial Narrow" panose="020B0606020202030204" pitchFamily="34" charset="0"/>
              </a:rPr>
              <a:t>(Gén.5: 22 – 24)</a:t>
            </a:r>
            <a:r>
              <a:rPr lang="es-ES" sz="1900" dirty="0">
                <a:latin typeface="Arial Narrow" panose="020B0606020202030204" pitchFamily="34" charset="0"/>
              </a:rPr>
              <a:t> </a:t>
            </a:r>
          </a:p>
          <a:p>
            <a:pPr marL="633413" indent="-279400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Confiar en Dios equivale a tener una paz inmensurable.</a:t>
            </a:r>
          </a:p>
          <a:p>
            <a:pPr marL="457200" indent="-280988" algn="just">
              <a:buFont typeface="+mj-lt"/>
              <a:buAutoNum type="alphaUcPeriod" startAt="4"/>
            </a:pPr>
            <a:r>
              <a:rPr lang="es-ES" sz="1900" dirty="0">
                <a:latin typeface="Arial Narrow" panose="020B0606020202030204" pitchFamily="34" charset="0"/>
              </a:rPr>
              <a:t>Dios, que libró a Daniel, lo librará a usted ¿Confíe hasta la muerte? </a:t>
            </a:r>
            <a:r>
              <a:rPr lang="es-ES" sz="1900" b="1" dirty="0">
                <a:latin typeface="Arial Narrow" panose="020B0606020202030204" pitchFamily="34" charset="0"/>
              </a:rPr>
              <a:t>(Apoc.2: 10)</a:t>
            </a:r>
            <a:r>
              <a:rPr lang="es-ES" sz="1900" dirty="0">
                <a:latin typeface="Arial Narrow" panose="020B0606020202030204" pitchFamily="34" charset="0"/>
              </a:rPr>
              <a:t>…</a:t>
            </a:r>
          </a:p>
          <a:p>
            <a:pPr marL="633413" indent="-279400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Nabucodonosor creyó en Dios por la fidelidad de Daniel y sus amigos </a:t>
            </a:r>
            <a:r>
              <a:rPr lang="es-ES" sz="1900" b="1" dirty="0">
                <a:latin typeface="Arial Narrow" panose="020B0606020202030204" pitchFamily="34" charset="0"/>
              </a:rPr>
              <a:t>(Dan.4: 34 – 37)</a:t>
            </a:r>
          </a:p>
          <a:p>
            <a:pPr marL="633413" indent="-279400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Darío también estaba convencido del poder de Dios debido a que Daniel fue fiel y Dios lo rescató </a:t>
            </a:r>
            <a:r>
              <a:rPr lang="es-ES" sz="1900" b="1" dirty="0">
                <a:latin typeface="Arial Narrow" panose="020B0606020202030204" pitchFamily="34" charset="0"/>
              </a:rPr>
              <a:t>(Dan.6: 25 – 28)</a:t>
            </a:r>
          </a:p>
          <a:p>
            <a:pPr marL="457200" indent="-280988" algn="just">
              <a:buFont typeface="+mj-lt"/>
              <a:buAutoNum type="alphaUcPeriod" startAt="5"/>
            </a:pPr>
            <a:r>
              <a:rPr lang="es-ES" sz="1900" dirty="0">
                <a:latin typeface="Arial Narrow" panose="020B0606020202030204" pitchFamily="34" charset="0"/>
              </a:rPr>
              <a:t>A pesar de que Daniel estaba cautivo en una tierra extraña, su devoción a Dios fue un testimonio ante poderosos gobernantes…</a:t>
            </a:r>
          </a:p>
          <a:p>
            <a:pPr marL="633413" indent="-279400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Si usted se encuentra en lugares nuevos, aproveche la oportunidad para hablar del poder de Dios en su vida. </a:t>
            </a:r>
          </a:p>
          <a:p>
            <a:pPr marL="633413" indent="-279400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Sea fiel a Dios para que Dios pueda utilizarlo para alcanzar a otros</a:t>
            </a:r>
            <a:endParaRPr lang="es-NI" sz="1900" dirty="0">
              <a:latin typeface="Arial Narrow" panose="020B0606020202030204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F982A0D2-C8AD-251D-0B86-54139F4CED1B}"/>
              </a:ext>
            </a:extLst>
          </p:cNvPr>
          <p:cNvSpPr/>
          <p:nvPr/>
        </p:nvSpPr>
        <p:spPr>
          <a:xfrm>
            <a:off x="8239265" y="3316638"/>
            <a:ext cx="3766088" cy="33321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Entonces el rey mandó, y trajeron a Daniel, y le echaron en el foso de los leones. Y el rey dijo a Daniel: El Dios tuyo, a quien tú continuamente sirves, él te libre. 17  Y fue traída una piedra y puesta sobre la puerta del foso, la cual selló el rey con su anillo y con el anillo de sus príncipes, para que el acuerdo acerca de Daniel no se alterase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621E20D-FBF4-0D65-52EC-3256CD45AB56}"/>
              </a:ext>
            </a:extLst>
          </p:cNvPr>
          <p:cNvSpPr/>
          <p:nvPr/>
        </p:nvSpPr>
        <p:spPr>
          <a:xfrm>
            <a:off x="8239265" y="3316638"/>
            <a:ext cx="3766088" cy="33321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Luego el rey se fue a su palacio, y se acostó ayuno; ni instrumentos de música fueron traídos delante de él, y se le fue el sueño.19  El rey, pues, se levantó muy de mañana, y fue apresuradamente al foso de los leones. 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3E7C52D6-E315-BCBE-4E18-9B3D9D1FACFA}"/>
              </a:ext>
            </a:extLst>
          </p:cNvPr>
          <p:cNvSpPr/>
          <p:nvPr/>
        </p:nvSpPr>
        <p:spPr>
          <a:xfrm>
            <a:off x="8239265" y="3316638"/>
            <a:ext cx="3766088" cy="33321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19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  </a:t>
            </a:r>
            <a:r>
              <a:rPr kumimoji="0" lang="es-ES" sz="19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 acercándose al foso llamó a voces a Daniel con voz triste, y le dijo: Daniel, siervo del Dios viviente, el Dios tuyo, a quien tú continuamente sirves, ¿te ha podido librar de los leones? Entonces Daniel respondió al rey: Oh rey, vive para siempre. </a:t>
            </a:r>
            <a:endParaRPr lang="es-NI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8405DE26-509E-C926-1853-22896874B5E7}"/>
              </a:ext>
            </a:extLst>
          </p:cNvPr>
          <p:cNvSpPr/>
          <p:nvPr/>
        </p:nvSpPr>
        <p:spPr>
          <a:xfrm>
            <a:off x="8239265" y="2839546"/>
            <a:ext cx="3766088" cy="39520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22 Mi Dios envió su ángel, el cual cerró la boca de los leones, para que no me hiciesen daño, porque ante él fui hallado inocente; y aun delante de ti, oh rey, yo no he hecho nada malo. 23  Entonces se alegró el rey en gran manera a causa de él, y mandó sacar a Daniel del foso; y fue Daniel sacado del foso, y ninguna lesión se halló en él, porque había confiado en su Dios.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AA9D41BB-0290-F3A2-BC3A-002781F991FF}"/>
              </a:ext>
            </a:extLst>
          </p:cNvPr>
          <p:cNvSpPr/>
          <p:nvPr/>
        </p:nvSpPr>
        <p:spPr>
          <a:xfrm>
            <a:off x="8239265" y="2839546"/>
            <a:ext cx="3766087" cy="39520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 dio orden el rey, y fueron traídos aquellos hombres que habían acusado a Daniel, y fueron echados en el foso de los leones ellos, sus hijos y sus mujeres; y aún no habían llegado al fondo del foso, cuando los leones se apoderaron de ellos y quebraron todos sus huesos.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E088142-3389-FDBB-1ECF-566C6D9ACBC0}"/>
              </a:ext>
            </a:extLst>
          </p:cNvPr>
          <p:cNvSpPr/>
          <p:nvPr/>
        </p:nvSpPr>
        <p:spPr>
          <a:xfrm>
            <a:off x="8239265" y="2839546"/>
            <a:ext cx="3766087" cy="39520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Entonces el rey mandó, y trajeron a Daniel, y le echaron en el foso de los leones. Y el rey dijo a Daniel: El Dios tuyo, a quien tú continuamente sirves, él te libre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5223E5F3-7B96-386F-C13F-4168FA6F8CB3}"/>
              </a:ext>
            </a:extLst>
          </p:cNvPr>
          <p:cNvSpPr/>
          <p:nvPr/>
        </p:nvSpPr>
        <p:spPr>
          <a:xfrm>
            <a:off x="8239264" y="2839546"/>
            <a:ext cx="3766088" cy="39520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caminó Enoc con Dios, después que engendró a Matusalén, trescientos años, y engendró hijos e hijas. 23  Y fueron todos los días de Enoc trescientos sesenta y cinco años. 24  Caminó, pues, Enoc con Dios, y desapareció, porque le llevó Dios. 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6792EF5B-0545-A489-1C16-33644C932E84}"/>
              </a:ext>
            </a:extLst>
          </p:cNvPr>
          <p:cNvSpPr/>
          <p:nvPr/>
        </p:nvSpPr>
        <p:spPr>
          <a:xfrm>
            <a:off x="8239263" y="2839546"/>
            <a:ext cx="3766089" cy="39520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900" b="0" i="1" u="none" strike="noStrike" baseline="0" dirty="0"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 temas en nada lo que vas a padecer. He aquí, el diablo echará a algunos de vosotros en la cárcel, para que seáis probados, y tendréis tribulación por diez días. Sé fiel hasta la muerte, y yo te daré la corona de la vida</a:t>
            </a:r>
            <a:endParaRPr lang="es-NI"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3F93551E-DECB-859D-528C-67D31AE11E95}"/>
              </a:ext>
            </a:extLst>
          </p:cNvPr>
          <p:cNvSpPr/>
          <p:nvPr/>
        </p:nvSpPr>
        <p:spPr>
          <a:xfrm>
            <a:off x="8239262" y="2231756"/>
            <a:ext cx="3766090" cy="45598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Mas al fin del tiempo yo Nabucodonosor alcé mis ojos al cielo, y mi razón me fue devuelta; y bendije al Altísimo, y alabé y glorifiqué al que vive para siempre, cuyo dominio es sempiterno, y su reino por todas las edades. 35  Todos los habitantes de la tierra son considerados como nada; y él hace según su voluntad en el ejército del cielo, y en los habitantes de la tierra, y no hay quien detenga su mano, y le diga: ¿Qué haces? 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960B310E-54EB-394E-63F5-D622A82E234F}"/>
              </a:ext>
            </a:extLst>
          </p:cNvPr>
          <p:cNvSpPr/>
          <p:nvPr/>
        </p:nvSpPr>
        <p:spPr>
          <a:xfrm>
            <a:off x="8239261" y="2231756"/>
            <a:ext cx="3766091" cy="45598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1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36  En el mismo tiempo mi razón me fue devuelta, y la majestad de mi reino, mi dignidad y mi grandeza volvieron a mí, y mis gobernadores y mis consejeros me buscaron; y fui restablecido en mi reino, y mayor grandeza me fue añadida. 37  Ahora yo Nabucodonosor alabo, engrandezco y glorifico al Rey del cielo, porque todas sus obras son verdaderas, y sus caminos justos; y él puede humillar a los que andan con soberbia</a:t>
            </a:r>
            <a:endParaRPr lang="es-NI" dirty="0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D86C4BD7-C32A-CF1B-4826-621ACBE44558}"/>
              </a:ext>
            </a:extLst>
          </p:cNvPr>
          <p:cNvSpPr/>
          <p:nvPr/>
        </p:nvSpPr>
        <p:spPr>
          <a:xfrm>
            <a:off x="8239261" y="2231756"/>
            <a:ext cx="3766091" cy="45598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1900" b="0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Entonces el rey Darío escribió a todos los pueblos, naciones y lenguas que habitan en toda la tierra: Paz os sea multiplicada. 26  De parte mía es puesta esta ordenanza: Que en todo el dominio de mi reino todos teman y tiemblen ante la presencia del Dios de Daniel; porque él es el Dios viviente y permanece por todos los siglos, y su reino no será jamás destruido, y su dominio perdurará hasta el fin. </a:t>
            </a:r>
            <a:endParaRPr lang="es-NI" sz="19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EC00A040-1BE8-71DD-B88B-6AEFD4971F5C}"/>
              </a:ext>
            </a:extLst>
          </p:cNvPr>
          <p:cNvSpPr/>
          <p:nvPr/>
        </p:nvSpPr>
        <p:spPr>
          <a:xfrm>
            <a:off x="8239260" y="2231756"/>
            <a:ext cx="3766092" cy="45598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1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27  El salva y libra, y hace señales y maravillas en el cielo y en la tierra; él ha librado a Daniel del poder de los leones. 28  Y este Daniel prosperó durante el reinado de Darío y durante el reinado de Ciro el persa</a:t>
            </a:r>
            <a:endParaRPr lang="es-NI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F75CF7B0-D664-B571-FE21-C60152BEA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260" y="0"/>
            <a:ext cx="3766087" cy="223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4BD5F89-511D-54A2-E77B-AFAD99C53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77421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5386066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9336445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8928596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8590571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65346241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314482746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576864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7262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595234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90947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>
                    <a:solidFill>
                      <a:schemeClr val="accent6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670968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39D7D331-9A0A-6A08-C613-D2F3313F40DA}"/>
              </a:ext>
            </a:extLst>
          </p:cNvPr>
          <p:cNvSpPr txBox="1"/>
          <p:nvPr/>
        </p:nvSpPr>
        <p:spPr>
          <a:xfrm>
            <a:off x="196229" y="1265612"/>
            <a:ext cx="796412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CONCLUCION</a:t>
            </a:r>
            <a:r>
              <a:rPr lang="es-E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</a:t>
            </a:r>
          </a:p>
          <a:p>
            <a:pPr marL="457200" indent="-280988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¿Tiene usted él propósito de ser fiel? </a:t>
            </a:r>
          </a:p>
          <a:p>
            <a:pPr marL="457200" indent="-280988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¿Es usted perseverante en su vida? </a:t>
            </a:r>
          </a:p>
          <a:p>
            <a:pPr marL="457200" indent="-280988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¿Confía usted en Dios?</a:t>
            </a:r>
          </a:p>
          <a:p>
            <a:endParaRPr lang="es-ES" sz="1900" dirty="0">
              <a:latin typeface="Arial Narrow" panose="020B0606020202030204" pitchFamily="34" charset="0"/>
            </a:endParaRPr>
          </a:p>
          <a:p>
            <a:endParaRPr lang="es-ES" sz="1900" dirty="0">
              <a:latin typeface="Arial Narrow" panose="020B0606020202030204" pitchFamily="34" charset="0"/>
            </a:endParaRPr>
          </a:p>
          <a:p>
            <a:pPr algn="ctr"/>
            <a:r>
              <a:rPr lang="es-ES" sz="2000" dirty="0">
                <a:latin typeface="Arial Narrow" panose="020B0606020202030204" pitchFamily="34" charset="0"/>
              </a:rPr>
              <a:t>Por: </a:t>
            </a:r>
            <a:r>
              <a:rPr lang="es-ES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Hoswaldo</a:t>
            </a:r>
            <a:r>
              <a:rPr lang="es-E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Moreno Parrales</a:t>
            </a:r>
          </a:p>
          <a:p>
            <a:pPr algn="ctr"/>
            <a:r>
              <a:rPr lang="es-ES" sz="2000" dirty="0">
                <a:latin typeface="Arial Narrow" panose="020B0606020202030204" pitchFamily="34" charset="0"/>
              </a:rPr>
              <a:t>Evangelista</a:t>
            </a:r>
          </a:p>
          <a:p>
            <a:pPr algn="ctr"/>
            <a:r>
              <a:rPr lang="es-ES" sz="2000" dirty="0">
                <a:latin typeface="Arial Narrow" panose="020B0606020202030204" pitchFamily="34" charset="0"/>
                <a:hlinkClick r:id="rId2"/>
              </a:rPr>
              <a:t>www.creiporlocualhable.com</a:t>
            </a:r>
            <a:r>
              <a:rPr lang="es-ES" sz="2000" dirty="0">
                <a:latin typeface="Arial Narrow" panose="020B0606020202030204" pitchFamily="34" charset="0"/>
              </a:rPr>
              <a:t> </a:t>
            </a:r>
            <a:endParaRPr lang="es-NI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55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2589</Words>
  <Application>Microsoft Office PowerPoint</Application>
  <PresentationFormat>Panorámica</PresentationFormat>
  <Paragraphs>104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barneymejia.q@gmail.com</dc:creator>
  <cp:lastModifiedBy>Hoswaldo Moreno</cp:lastModifiedBy>
  <cp:revision>3</cp:revision>
  <dcterms:created xsi:type="dcterms:W3CDTF">2025-03-01T02:34:27Z</dcterms:created>
  <dcterms:modified xsi:type="dcterms:W3CDTF">2025-03-01T04:15:07Z</dcterms:modified>
</cp:coreProperties>
</file>