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3" d="100"/>
          <a:sy n="53" d="100"/>
        </p:scale>
        <p:origin x="10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3/15/2025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creiporlocualhabl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71719E8-0AE0-3DEC-2EC4-49A17B30BCB7}"/>
              </a:ext>
            </a:extLst>
          </p:cNvPr>
          <p:cNvSpPr txBox="1"/>
          <p:nvPr/>
        </p:nvSpPr>
        <p:spPr>
          <a:xfrm>
            <a:off x="1769806" y="574372"/>
            <a:ext cx="7182465" cy="60016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000" b="1" i="1" u="none" strike="noStrike" kern="1200" cap="none" spc="0" normalizeH="0" baseline="0" noProof="0" dirty="0">
                <a:ln>
                  <a:noFill/>
                </a:ln>
                <a:effectLst>
                  <a:outerShdw blurRad="38100" dist="38100" dir="2700000" algn="tl">
                    <a:srgbClr val="000000">
                      <a:alpha val="43137"/>
                    </a:srgbClr>
                  </a:outerShdw>
                </a:effectLst>
                <a:uLnTx/>
                <a:uFillTx/>
                <a:latin typeface="Arial Narrow" panose="020B0606020202030204" pitchFamily="34" charset="0"/>
                <a:ea typeface="+mn-ea"/>
                <a:cs typeface="+mn-cs"/>
              </a:rPr>
              <a:t>“LA DISCIPLINA CONGREGACIONAL”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1" u="none" strike="noStrike" kern="1200" cap="none" spc="0" normalizeH="0" baseline="0" noProof="0" dirty="0">
                <a:ln>
                  <a:noFill/>
                </a:ln>
                <a:effectLst>
                  <a:outerShdw blurRad="38100" dist="38100" dir="2700000" algn="tl">
                    <a:srgbClr val="000000">
                      <a:alpha val="43137"/>
                    </a:srgbClr>
                  </a:outerShdw>
                </a:effectLst>
                <a:uLnTx/>
                <a:uFillTx/>
                <a:latin typeface="Arial Narrow" panose="020B0606020202030204" pitchFamily="34" charset="0"/>
                <a:ea typeface="+mn-ea"/>
                <a:cs typeface="+mn-cs"/>
              </a:rPr>
              <a:t>(1Corintio.5: 1 – 13)</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600" b="0" i="0" u="none" strike="noStrike" kern="1200" cap="none" spc="0" normalizeH="0" baseline="0" noProof="0" dirty="0">
              <a:ln>
                <a:noFill/>
              </a:ln>
              <a:effectLst/>
              <a:uLnTx/>
              <a:uFillTx/>
              <a:latin typeface="Arial Narrow" panose="020B0606020202030204" pitchFamily="34"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2000" b="1" i="0" u="sng" strike="noStrike" kern="1200" cap="none" spc="0" normalizeH="0" baseline="0" noProof="0" dirty="0">
                <a:ln>
                  <a:noFill/>
                </a:ln>
                <a:effectLst>
                  <a:outerShdw blurRad="38100" dist="38100" dir="2700000" algn="tl">
                    <a:srgbClr val="000000">
                      <a:alpha val="43137"/>
                    </a:srgbClr>
                  </a:outerShdw>
                </a:effectLst>
                <a:uLnTx/>
                <a:uFillTx/>
                <a:latin typeface="Arial Narrow" panose="020B0606020202030204" pitchFamily="34" charset="0"/>
                <a:ea typeface="+mn-ea"/>
                <a:cs typeface="+mn-cs"/>
              </a:rPr>
              <a:t>INTRODUCCIÓN</a:t>
            </a:r>
            <a:r>
              <a:rPr kumimoji="0" lang="es-ES" sz="2000" b="1" i="0" u="none" strike="noStrike" kern="1200" cap="none" spc="0" normalizeH="0" baseline="0" noProof="0" dirty="0">
                <a:ln>
                  <a:noFill/>
                </a:ln>
                <a:effectLst>
                  <a:outerShdw blurRad="38100" dist="38100" dir="2700000" algn="tl">
                    <a:srgbClr val="000000">
                      <a:alpha val="43137"/>
                    </a:srgbClr>
                  </a:outerShdw>
                </a:effectLst>
                <a:uLnTx/>
                <a:uFillTx/>
                <a:latin typeface="Arial Narrow" panose="020B0606020202030204" pitchFamily="34" charset="0"/>
                <a:ea typeface="+mn-ea"/>
                <a:cs typeface="+mn-cs"/>
              </a:rPr>
              <a:t>:</a:t>
            </a:r>
          </a:p>
          <a:p>
            <a:pPr marL="354013" marR="0" lvl="0" indent="-280988" algn="just" defTabSz="457200" rtl="0" eaLnBrk="1" fontAlgn="auto" latinLnBrk="0" hangingPunct="1">
              <a:lnSpc>
                <a:spcPct val="100000"/>
              </a:lnSpc>
              <a:spcBef>
                <a:spcPts val="0"/>
              </a:spcBef>
              <a:spcAft>
                <a:spcPts val="0"/>
              </a:spcAft>
              <a:buClrTx/>
              <a:buSzTx/>
              <a:buFont typeface="+mj-lt"/>
              <a:buAutoNum type="alphaU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Esta carta fue escrita a la iglesia de Dios que está en corintio </a:t>
            </a:r>
            <a:r>
              <a:rPr kumimoji="0" lang="es-ES" sz="1900" b="1" i="0" u="none" strike="noStrike" kern="1200" cap="none" spc="0" normalizeH="0" baseline="0" noProof="0" dirty="0">
                <a:ln>
                  <a:noFill/>
                </a:ln>
                <a:effectLst/>
                <a:uLnTx/>
                <a:uFillTx/>
                <a:latin typeface="Arial Narrow" panose="020B0606020202030204" pitchFamily="34" charset="0"/>
                <a:ea typeface="+mn-ea"/>
                <a:cs typeface="+mn-cs"/>
              </a:rPr>
              <a:t>(1Cor.1: 2)</a:t>
            </a: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a:t>
            </a:r>
          </a:p>
          <a:p>
            <a:pPr marL="530225" marR="0" lvl="0" indent="-280988"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El capitulo uno, nos habla de la división que existía en la iglesia de corinto </a:t>
            </a:r>
            <a:r>
              <a:rPr kumimoji="0" lang="es-ES" sz="1900" b="1" i="0" u="none" strike="noStrike" kern="1200" cap="none" spc="0" normalizeH="0" baseline="0" noProof="0" dirty="0">
                <a:ln>
                  <a:noFill/>
                </a:ln>
                <a:effectLst/>
                <a:uLnTx/>
                <a:uFillTx/>
                <a:latin typeface="Arial Narrow" panose="020B0606020202030204" pitchFamily="34" charset="0"/>
                <a:ea typeface="+mn-ea"/>
                <a:cs typeface="+mn-cs"/>
              </a:rPr>
              <a:t>(1Cor.1: 10)</a:t>
            </a:r>
          </a:p>
          <a:p>
            <a:pPr marL="530225" marR="0" lvl="0" indent="-280988"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EL capitulo dos, nos habla de la sabiduría de Dios en contraste con la sabiduría del mundo </a:t>
            </a:r>
            <a:r>
              <a:rPr kumimoji="0" lang="es-ES" sz="1900" b="1" i="0" u="none" strike="noStrike" kern="1200" cap="none" spc="0" normalizeH="0" baseline="0" noProof="0" dirty="0">
                <a:ln>
                  <a:noFill/>
                </a:ln>
                <a:effectLst/>
                <a:uLnTx/>
                <a:uFillTx/>
                <a:latin typeface="Arial Narrow" panose="020B0606020202030204" pitchFamily="34" charset="0"/>
                <a:ea typeface="+mn-ea"/>
                <a:cs typeface="+mn-cs"/>
              </a:rPr>
              <a:t>(1Cor.2: 1 – 8)</a:t>
            </a:r>
          </a:p>
          <a:p>
            <a:pPr marL="530225" marR="0" lvl="0" indent="-280988"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El capitulo tres, nos hablas de la carnalidad de los corintios </a:t>
            </a:r>
            <a:r>
              <a:rPr kumimoji="0" lang="es-ES" sz="1900" b="1" i="0" u="none" strike="noStrike" kern="1200" cap="none" spc="0" normalizeH="0" baseline="0" noProof="0" dirty="0">
                <a:ln>
                  <a:noFill/>
                </a:ln>
                <a:effectLst/>
                <a:uLnTx/>
                <a:uFillTx/>
                <a:latin typeface="Arial Narrow" panose="020B0606020202030204" pitchFamily="34" charset="0"/>
                <a:ea typeface="+mn-ea"/>
                <a:cs typeface="+mn-cs"/>
              </a:rPr>
              <a:t>(1Cor.3: 3)</a:t>
            </a:r>
          </a:p>
          <a:p>
            <a:pPr marL="530225" marR="0" lvl="0" indent="-280988"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El capitulo cuatro, nos habla del mal concepto que tenia los hermanos en cuanto a los predicadores </a:t>
            </a:r>
            <a:r>
              <a:rPr kumimoji="0" lang="es-ES" sz="1900" b="1" i="0" u="none" strike="noStrike" kern="1200" cap="none" spc="0" normalizeH="0" baseline="0" noProof="0" dirty="0">
                <a:ln>
                  <a:noFill/>
                </a:ln>
                <a:effectLst/>
                <a:uLnTx/>
                <a:uFillTx/>
                <a:latin typeface="Arial Narrow" panose="020B0606020202030204" pitchFamily="34" charset="0"/>
                <a:ea typeface="+mn-ea"/>
                <a:cs typeface="+mn-cs"/>
              </a:rPr>
              <a:t>(1Cor.4: 1 – 4)</a:t>
            </a:r>
          </a:p>
          <a:p>
            <a:pPr marL="354013" marR="0" lvl="0" indent="-261938" algn="just" defTabSz="457200" rtl="0" eaLnBrk="1" fontAlgn="auto" latinLnBrk="0" hangingPunct="1">
              <a:lnSpc>
                <a:spcPct val="100000"/>
              </a:lnSpc>
              <a:spcBef>
                <a:spcPts val="0"/>
              </a:spcBef>
              <a:spcAft>
                <a:spcPts val="0"/>
              </a:spcAft>
              <a:buClrTx/>
              <a:buSzTx/>
              <a:buFont typeface="+mj-lt"/>
              <a:buAutoNum type="alphaUcPeriod" startAt="2"/>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Al llegar al capitulo cinco, nos encontramos con un caso de inmoralidad en la iglesia, que debía ser corregido…</a:t>
            </a:r>
          </a:p>
          <a:p>
            <a:pPr marL="549275" marR="0" lvl="0" indent="-284163"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Pablo instruye a la iglesia en Corinto como hacerlo.</a:t>
            </a:r>
          </a:p>
          <a:p>
            <a:pPr marL="549275" marR="0" lvl="0" indent="-284163"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Les entrega instrucciones para limpiarse de la vieja levadura.</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effectLst/>
              <a:uLnTx/>
              <a:uFillTx/>
              <a:latin typeface="Arial Narrow" panose="020B0606020202030204" pitchFamily="34" charset="0"/>
              <a:ea typeface="+mn-ea"/>
              <a:cs typeface="+mn-cs"/>
            </a:endParaRPr>
          </a:p>
          <a:p>
            <a:pPr marL="354013" marR="0" lvl="0" indent="-342900" algn="just"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1900" b="0" i="0" u="none" strike="noStrike" kern="1200" cap="none" spc="0" normalizeH="0" baseline="0" noProof="0" dirty="0">
                <a:ln>
                  <a:noFill/>
                </a:ln>
                <a:effectLst/>
                <a:uLnTx/>
                <a:uFillTx/>
                <a:latin typeface="Arial Narrow" panose="020B0606020202030204" pitchFamily="34" charset="0"/>
                <a:ea typeface="+mn-ea"/>
                <a:cs typeface="+mn-cs"/>
              </a:rPr>
              <a:t>Nos encontramos ante un caso de disciplina congregacional en la iglesia de Cristo que está en Corinto, y ha de ser de nuestro interés conocerla para aplicarla entre nosotros y ser limpios de la vieja levadura….  </a:t>
            </a:r>
            <a:endParaRPr kumimoji="0" lang="es-NI" sz="1900" b="0" i="0" u="none" strike="noStrike" kern="1200" cap="none" spc="0" normalizeH="0" baseline="0" noProof="0" dirty="0">
              <a:ln>
                <a:noFill/>
              </a:ln>
              <a:effectLst/>
              <a:uLnTx/>
              <a:uFillTx/>
              <a:latin typeface="Arial Narrow" panose="020B0606020202030204" pitchFamily="34" charset="0"/>
              <a:ea typeface="+mn-ea"/>
              <a:cs typeface="+mn-cs"/>
            </a:endParaRPr>
          </a:p>
        </p:txBody>
      </p:sp>
      <p:sp>
        <p:nvSpPr>
          <p:cNvPr id="5" name="Rectángulo: esquinas redondeadas 4">
            <a:extLst>
              <a:ext uri="{FF2B5EF4-FFF2-40B4-BE49-F238E27FC236}">
                <a16:creationId xmlns:a16="http://schemas.microsoft.com/office/drawing/2014/main" id="{781BB192-4FD6-4A88-4AA7-D2011C7ABA59}"/>
              </a:ext>
            </a:extLst>
          </p:cNvPr>
          <p:cNvSpPr/>
          <p:nvPr/>
        </p:nvSpPr>
        <p:spPr>
          <a:xfrm>
            <a:off x="9070258" y="2536723"/>
            <a:ext cx="3121742" cy="403929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cierto se oye que hay entre vosotros fornicación, y tal fornicación cual ni aun se nombra entre los gentiles; tanto que alguno tiene la mujer de su padre.</a:t>
            </a:r>
            <a:r>
              <a:rPr lang="es-ES" sz="1900" i="1" baseline="30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Y vosotros estáis envanecidos. ¿No debierais más bien haberos lamentado, para que fuese quitado de en medio de vosotros el que cometió tal acción?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7" name="Conector recto 6">
            <a:extLst>
              <a:ext uri="{FF2B5EF4-FFF2-40B4-BE49-F238E27FC236}">
                <a16:creationId xmlns:a16="http://schemas.microsoft.com/office/drawing/2014/main" id="{6BAE8345-FB6D-8DCB-168F-BC9BE49E54F4}"/>
              </a:ext>
            </a:extLst>
          </p:cNvPr>
          <p:cNvCxnSpPr/>
          <p:nvPr/>
        </p:nvCxnSpPr>
        <p:spPr>
          <a:xfrm>
            <a:off x="9070258" y="870155"/>
            <a:ext cx="0" cy="5840361"/>
          </a:xfrm>
          <a:prstGeom prst="line">
            <a:avLst/>
          </a:prstGeom>
        </p:spPr>
        <p:style>
          <a:lnRef idx="3">
            <a:schemeClr val="dk1"/>
          </a:lnRef>
          <a:fillRef idx="0">
            <a:schemeClr val="dk1"/>
          </a:fillRef>
          <a:effectRef idx="2">
            <a:schemeClr val="dk1"/>
          </a:effectRef>
          <a:fontRef idx="minor">
            <a:schemeClr val="tx1"/>
          </a:fontRef>
        </p:style>
      </p:cxnSp>
      <p:sp>
        <p:nvSpPr>
          <p:cNvPr id="8" name="Rectángulo: esquinas redondeadas 7">
            <a:extLst>
              <a:ext uri="{FF2B5EF4-FFF2-40B4-BE49-F238E27FC236}">
                <a16:creationId xmlns:a16="http://schemas.microsoft.com/office/drawing/2014/main" id="{06FCBC25-2D84-BDB7-015E-A94F9A2DDFE8}"/>
              </a:ext>
            </a:extLst>
          </p:cNvPr>
          <p:cNvSpPr/>
          <p:nvPr/>
        </p:nvSpPr>
        <p:spPr>
          <a:xfrm>
            <a:off x="9070258" y="2050027"/>
            <a:ext cx="3121742" cy="4525988"/>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3  Ciertamente yo, como ausente en cuerpo, pero presente en espíritu, ya como presente he juzgado al que tal cosa ha hecho. 4  En el nombre de nuestro Señor Jesucristo, reunidos vosotros y mi espíritu, con el poder de nuestro Señor Jesucristo, 5  el tal sea entregado a Satanás para destrucción de la carne, a fin de que el espíritu sea salvo en el día del Señor Jesús. </a:t>
            </a:r>
            <a:endParaRPr lang="es-NI" dirty="0"/>
          </a:p>
        </p:txBody>
      </p:sp>
      <p:sp>
        <p:nvSpPr>
          <p:cNvPr id="9" name="Rectángulo: esquinas redondeadas 8">
            <a:extLst>
              <a:ext uri="{FF2B5EF4-FFF2-40B4-BE49-F238E27FC236}">
                <a16:creationId xmlns:a16="http://schemas.microsoft.com/office/drawing/2014/main" id="{A24006DB-5F9A-927D-1F38-120C721B31A7}"/>
              </a:ext>
            </a:extLst>
          </p:cNvPr>
          <p:cNvSpPr/>
          <p:nvPr/>
        </p:nvSpPr>
        <p:spPr>
          <a:xfrm>
            <a:off x="9070255" y="2050027"/>
            <a:ext cx="3121742" cy="452598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kumimoji="0" lang="es-E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6  No es buena vuestra jactancia. ¿No sabéis que un poco de levadura leuda toda la masa?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Limpiaos, pues, de la vieja levadura, para que seáis nueva masa, sin levadura como sois; porque nuestra pascua, que es Cristo, ya fue sacrificada por nosotros.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BA8FB258-3042-DE0B-C656-69C1E81C437C}"/>
              </a:ext>
            </a:extLst>
          </p:cNvPr>
          <p:cNvSpPr/>
          <p:nvPr/>
        </p:nvSpPr>
        <p:spPr>
          <a:xfrm>
            <a:off x="9070252" y="1856533"/>
            <a:ext cx="3121745"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kumimoji="0" lang="es-E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8  Así que celebremos la fiesta, no con la vieja levadura, ni con la levadura de malicia y de maldad, sino con panes sin levadura, de sinceridad y de verdad. </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9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Os</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he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escrito</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por</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carta, que no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os</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juntéis</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con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los</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sz="1900" b="0"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fornicarios</a:t>
            </a:r>
            <a:r>
              <a:rPr kumimoji="0" lang="en-U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  no absolutamente con los fornicarios de este mundo, o con los avaros, o con los ladrones, o con los idólatras; pues en tal caso os sería necesario salir del mundo.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5ABD7C64-F802-4AD0-8103-1611FD0AFEC3}"/>
              </a:ext>
            </a:extLst>
          </p:cNvPr>
          <p:cNvSpPr/>
          <p:nvPr/>
        </p:nvSpPr>
        <p:spPr>
          <a:xfrm>
            <a:off x="9070249" y="1856533"/>
            <a:ext cx="3121751"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11  Más bien os escribí que no os juntéis con ninguno que, llamándose hermano, fuere fornicario, o avaro, o idólatra, o maldiciente, o borracho, o ladrón; con el tal ni aun comáis. 12  Porque ¿qué razón tendría yo para juzgar a los que están fuera? ¿No juzgáis vosotros a los que están dentro? 13  Porque a los que están fuera, Dios juzgará. Quitad, pues, a ese perverso de entre vosotros</a:t>
            </a:r>
            <a:endParaRPr lang="es-NI" dirty="0"/>
          </a:p>
        </p:txBody>
      </p:sp>
      <p:sp>
        <p:nvSpPr>
          <p:cNvPr id="12" name="Rectángulo: esquinas redondeadas 11">
            <a:extLst>
              <a:ext uri="{FF2B5EF4-FFF2-40B4-BE49-F238E27FC236}">
                <a16:creationId xmlns:a16="http://schemas.microsoft.com/office/drawing/2014/main" id="{7718888D-DC5E-E309-1E52-05F3CC29F2C4}"/>
              </a:ext>
            </a:extLst>
          </p:cNvPr>
          <p:cNvSpPr/>
          <p:nvPr/>
        </p:nvSpPr>
        <p:spPr>
          <a:xfrm>
            <a:off x="9070248" y="1856533"/>
            <a:ext cx="3121752"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la iglesia de Dios que está en Corinto, a los santificados en Cristo Jesús, llamados a ser santos con todos los que en cualquier lugar invocan el nombre de nuestro Señor Jesucristo, Señor de ellos y nuestro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1EDECA0B-02A0-D92F-DCE1-3D2786E22641}"/>
              </a:ext>
            </a:extLst>
          </p:cNvPr>
          <p:cNvSpPr/>
          <p:nvPr/>
        </p:nvSpPr>
        <p:spPr>
          <a:xfrm>
            <a:off x="9070247" y="1856533"/>
            <a:ext cx="3121750"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Os ruego, pues, hermanos, por el nombre de nuestro Señor Jesucristo, que habléis todos una misma cosa, y que no haya entre vosotros divisiones, sino que estéis perfectamente unidos en una misma mente y en un mismo parecer</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AA253A8D-92DB-1871-79D4-386E4AD25AE5}"/>
              </a:ext>
            </a:extLst>
          </p:cNvPr>
          <p:cNvSpPr/>
          <p:nvPr/>
        </p:nvSpPr>
        <p:spPr>
          <a:xfrm>
            <a:off x="9070245" y="1856533"/>
            <a:ext cx="3121752"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que, hermanos, cuando fui a vosotros para anunciaros el testimonio de Dios, no fui con excelencia de palabras o de sabiduría. 2  Pues me propuse no saber entre vosotros cosa alguna sino a Jesucristo, y a éste crucificado. 3  Y estuve entre vosotros con debilidad, y mucho temor y temblor;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93C2F24F-7C84-5627-91D5-8636E5CF2716}"/>
              </a:ext>
            </a:extLst>
          </p:cNvPr>
          <p:cNvSpPr/>
          <p:nvPr/>
        </p:nvSpPr>
        <p:spPr>
          <a:xfrm>
            <a:off x="9070242" y="1856533"/>
            <a:ext cx="3121751"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4  y ni mi palabra ni mi predicación fue con palabras persuasivas de humana sabiduría, sino con demostración del Espíritu y de poder, 5 para que vuestra fe no esté fundada en la sabiduría de los hombres, sino en el poder de Dios. </a:t>
            </a:r>
            <a:endParaRPr lang="es-NI" dirty="0"/>
          </a:p>
        </p:txBody>
      </p:sp>
      <p:sp>
        <p:nvSpPr>
          <p:cNvPr id="16" name="Rectángulo: esquinas redondeadas 15">
            <a:extLst>
              <a:ext uri="{FF2B5EF4-FFF2-40B4-BE49-F238E27FC236}">
                <a16:creationId xmlns:a16="http://schemas.microsoft.com/office/drawing/2014/main" id="{AFEE5E2F-B511-5628-3761-90ADD4B9EDD2}"/>
              </a:ext>
            </a:extLst>
          </p:cNvPr>
          <p:cNvSpPr/>
          <p:nvPr/>
        </p:nvSpPr>
        <p:spPr>
          <a:xfrm>
            <a:off x="9070240" y="1856533"/>
            <a:ext cx="3121760"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 embargo, hablamos sabiduría entre los que han alcanzado madurez; y sabiduría, no de este siglo, ni de los príncipes de este siglo, que perecen. 7  Mas hablamos sabiduría de Dios en misterio, la sabiduría oculta, la cual Dios predestinó antes de los siglos para nuestra gloria,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 name="Rectángulo: esquinas redondeadas 16">
            <a:extLst>
              <a:ext uri="{FF2B5EF4-FFF2-40B4-BE49-F238E27FC236}">
                <a16:creationId xmlns:a16="http://schemas.microsoft.com/office/drawing/2014/main" id="{6B5A420B-98CB-0546-75E1-ADFF28DE6AE6}"/>
              </a:ext>
            </a:extLst>
          </p:cNvPr>
          <p:cNvSpPr/>
          <p:nvPr/>
        </p:nvSpPr>
        <p:spPr>
          <a:xfrm>
            <a:off x="9070238" y="1856533"/>
            <a:ext cx="3121755"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8  la que ninguno de los príncipes de este siglo conoció; porque si la hubieran conocido, nunca habrían crucificado al Señor de gloria</a:t>
            </a:r>
            <a:endParaRPr lang="es-NI" dirty="0"/>
          </a:p>
        </p:txBody>
      </p:sp>
      <p:sp>
        <p:nvSpPr>
          <p:cNvPr id="18" name="Rectángulo: esquinas redondeadas 17">
            <a:extLst>
              <a:ext uri="{FF2B5EF4-FFF2-40B4-BE49-F238E27FC236}">
                <a16:creationId xmlns:a16="http://schemas.microsoft.com/office/drawing/2014/main" id="{7A190601-772E-6ACB-F72B-23BDFBE76D9E}"/>
              </a:ext>
            </a:extLst>
          </p:cNvPr>
          <p:cNvSpPr/>
          <p:nvPr/>
        </p:nvSpPr>
        <p:spPr>
          <a:xfrm>
            <a:off x="9070237" y="1856533"/>
            <a:ext cx="3121756" cy="479145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aún sois carnales; pues habiendo entre vosotros celos, contiendas y disensiones, ¿no sois carnales, y andáis como hombres?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9" name="Rectángulo: esquinas redondeadas 18">
            <a:extLst>
              <a:ext uri="{FF2B5EF4-FFF2-40B4-BE49-F238E27FC236}">
                <a16:creationId xmlns:a16="http://schemas.microsoft.com/office/drawing/2014/main" id="{CC4D9131-586B-7F2C-CD19-C947EDFD03D7}"/>
              </a:ext>
            </a:extLst>
          </p:cNvPr>
          <p:cNvSpPr/>
          <p:nvPr/>
        </p:nvSpPr>
        <p:spPr>
          <a:xfrm>
            <a:off x="9070233" y="1725561"/>
            <a:ext cx="3121760" cy="492243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pues, téngannos los hombres por servidores de Cristo, y administradores de los misterios de Dios. 2  Ahora bien, se requiere de los administradores, que cada uno sea hallado fiel. 3  Yo en muy poco tengo el ser juzgado por vosotros, o por tribunal humano; y ni aun yo me juzgo a mí mismo. 4  Porque aunque de nada tengo mala conciencia, no por eso soy justificado; pero el que me juzga es el Señor.</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3829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randombar(horizont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randombar(horizontal)">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
                                            <p:txEl>
                                              <p:pRg st="3" end="3"/>
                                            </p:txEl>
                                          </p:spTgt>
                                        </p:tgtEl>
                                        <p:attrNameLst>
                                          <p:attrName>style.visibility</p:attrName>
                                        </p:attrNameLst>
                                      </p:cBhvr>
                                      <p:to>
                                        <p:strVal val="visible"/>
                                      </p:to>
                                    </p:set>
                                    <p:anim calcmode="lin" valueType="num">
                                      <p:cBhvr>
                                        <p:cTn id="46"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p:cTn id="5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55" dur="500"/>
                                        <p:tgtEl>
                                          <p:spTgt spid="4">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randombar(horizontal)">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4">
                                            <p:txEl>
                                              <p:pRg st="5" end="5"/>
                                            </p:txEl>
                                          </p:spTgt>
                                        </p:tgtEl>
                                        <p:attrNameLst>
                                          <p:attrName>style.visibility</p:attrName>
                                        </p:attrNameLst>
                                      </p:cBhvr>
                                      <p:to>
                                        <p:strVal val="visible"/>
                                      </p:to>
                                    </p:set>
                                    <p:anim calcmode="lin" valueType="num">
                                      <p:cBhvr additive="base">
                                        <p:cTn id="6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randombar(horizontal)">
                                      <p:cBhvr>
                                        <p:cTn id="71" dur="500"/>
                                        <p:tgtEl>
                                          <p:spTgt spid="13"/>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4">
                                            <p:txEl>
                                              <p:pRg st="6" end="6"/>
                                            </p:txEl>
                                          </p:spTgt>
                                        </p:tgtEl>
                                        <p:attrNameLst>
                                          <p:attrName>style.visibility</p:attrName>
                                        </p:attrNameLst>
                                      </p:cBhvr>
                                      <p:to>
                                        <p:strVal val="visible"/>
                                      </p:to>
                                    </p:set>
                                    <p:anim calcmode="lin" valueType="num">
                                      <p:cBhvr additive="base">
                                        <p:cTn id="76"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grpId="0"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randombar(horizontal)">
                                      <p:cBhvr>
                                        <p:cTn id="82" dur="500"/>
                                        <p:tgtEl>
                                          <p:spTgt spid="14"/>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randombar(horizontal)">
                                      <p:cBhvr>
                                        <p:cTn id="87" dur="500"/>
                                        <p:tgtEl>
                                          <p:spTgt spid="15"/>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randombar(horizontal)">
                                      <p:cBhvr>
                                        <p:cTn id="92" dur="500"/>
                                        <p:tgtEl>
                                          <p:spTgt spid="16"/>
                                        </p:tgtEl>
                                      </p:cBhvr>
                                    </p:animEffect>
                                  </p:childTnLst>
                                </p:cTn>
                              </p:par>
                            </p:childTnLst>
                          </p:cTn>
                        </p:par>
                      </p:childTnLst>
                    </p:cTn>
                  </p:par>
                  <p:par>
                    <p:cTn id="93" fill="hold">
                      <p:stCondLst>
                        <p:cond delay="indefinite"/>
                      </p:stCondLst>
                      <p:childTnLst>
                        <p:par>
                          <p:cTn id="94" fill="hold">
                            <p:stCondLst>
                              <p:cond delay="0"/>
                            </p:stCondLst>
                            <p:childTnLst>
                              <p:par>
                                <p:cTn id="95" presetID="14" presetClass="entr" presetSubtype="1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randombar(horizontal)">
                                      <p:cBhvr>
                                        <p:cTn id="97" dur="500"/>
                                        <p:tgtEl>
                                          <p:spTgt spid="17"/>
                                        </p:tgtEl>
                                      </p:cBhvr>
                                    </p:animEffect>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4">
                                            <p:txEl>
                                              <p:pRg st="7" end="7"/>
                                            </p:txEl>
                                          </p:spTgt>
                                        </p:tgtEl>
                                        <p:attrNameLst>
                                          <p:attrName>style.visibility</p:attrName>
                                        </p:attrNameLst>
                                      </p:cBhvr>
                                      <p:to>
                                        <p:strVal val="visible"/>
                                      </p:to>
                                    </p:set>
                                    <p:anim calcmode="lin" valueType="num">
                                      <p:cBhvr additive="base">
                                        <p:cTn id="102"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randombar(horizontal)">
                                      <p:cBhvr>
                                        <p:cTn id="108"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4">
                                            <p:txEl>
                                              <p:pRg st="8" end="8"/>
                                            </p:txEl>
                                          </p:spTgt>
                                        </p:tgtEl>
                                        <p:attrNameLst>
                                          <p:attrName>style.visibility</p:attrName>
                                        </p:attrNameLst>
                                      </p:cBhvr>
                                      <p:to>
                                        <p:strVal val="visible"/>
                                      </p:to>
                                    </p:set>
                                    <p:anim calcmode="lin" valueType="num">
                                      <p:cBhvr additive="base">
                                        <p:cTn id="11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4" presetClass="entr" presetSubtype="10" fill="hold" grpId="0" nodeType="click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randombar(horizontal)">
                                      <p:cBhvr>
                                        <p:cTn id="119" dur="500"/>
                                        <p:tgtEl>
                                          <p:spTgt spid="19"/>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nodeType="clickEffect">
                                  <p:stCondLst>
                                    <p:cond delay="0"/>
                                  </p:stCondLst>
                                  <p:childTnLst>
                                    <p:set>
                                      <p:cBhvr>
                                        <p:cTn id="123" dur="1" fill="hold">
                                          <p:stCondLst>
                                            <p:cond delay="0"/>
                                          </p:stCondLst>
                                        </p:cTn>
                                        <p:tgtEl>
                                          <p:spTgt spid="4">
                                            <p:txEl>
                                              <p:pRg st="9" end="9"/>
                                            </p:txEl>
                                          </p:spTgt>
                                        </p:tgtEl>
                                        <p:attrNameLst>
                                          <p:attrName>style.visibility</p:attrName>
                                        </p:attrNameLst>
                                      </p:cBhvr>
                                      <p:to>
                                        <p:strVal val="visible"/>
                                      </p:to>
                                    </p:set>
                                    <p:anim calcmode="lin" valueType="num">
                                      <p:cBhvr>
                                        <p:cTn id="124"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125"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126" dur="500"/>
                                        <p:tgtEl>
                                          <p:spTgt spid="4">
                                            <p:txEl>
                                              <p:pRg st="9" end="9"/>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nodeType="clickEffect">
                                  <p:stCondLst>
                                    <p:cond delay="0"/>
                                  </p:stCondLst>
                                  <p:childTnLst>
                                    <p:set>
                                      <p:cBhvr>
                                        <p:cTn id="130" dur="1" fill="hold">
                                          <p:stCondLst>
                                            <p:cond delay="0"/>
                                          </p:stCondLst>
                                        </p:cTn>
                                        <p:tgtEl>
                                          <p:spTgt spid="4">
                                            <p:txEl>
                                              <p:pRg st="10" end="10"/>
                                            </p:txEl>
                                          </p:spTgt>
                                        </p:tgtEl>
                                        <p:attrNameLst>
                                          <p:attrName>style.visibility</p:attrName>
                                        </p:attrNameLst>
                                      </p:cBhvr>
                                      <p:to>
                                        <p:strVal val="visible"/>
                                      </p:to>
                                    </p:set>
                                    <p:anim calcmode="lin" valueType="num">
                                      <p:cBhvr additive="base">
                                        <p:cTn id="13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32"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nodeType="clickEffect">
                                  <p:stCondLst>
                                    <p:cond delay="0"/>
                                  </p:stCondLst>
                                  <p:childTnLst>
                                    <p:set>
                                      <p:cBhvr>
                                        <p:cTn id="136" dur="1" fill="hold">
                                          <p:stCondLst>
                                            <p:cond delay="0"/>
                                          </p:stCondLst>
                                        </p:cTn>
                                        <p:tgtEl>
                                          <p:spTgt spid="4">
                                            <p:txEl>
                                              <p:pRg st="11" end="11"/>
                                            </p:txEl>
                                          </p:spTgt>
                                        </p:tgtEl>
                                        <p:attrNameLst>
                                          <p:attrName>style.visibility</p:attrName>
                                        </p:attrNameLst>
                                      </p:cBhvr>
                                      <p:to>
                                        <p:strVal val="visible"/>
                                      </p:to>
                                    </p:set>
                                    <p:anim calcmode="lin" valueType="num">
                                      <p:cBhvr additive="base">
                                        <p:cTn id="13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138"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nodeType="clickEffect">
                                  <p:stCondLst>
                                    <p:cond delay="0"/>
                                  </p:stCondLst>
                                  <p:childTnLst>
                                    <p:set>
                                      <p:cBhvr>
                                        <p:cTn id="142" dur="1" fill="hold">
                                          <p:stCondLst>
                                            <p:cond delay="0"/>
                                          </p:stCondLst>
                                        </p:cTn>
                                        <p:tgtEl>
                                          <p:spTgt spid="4">
                                            <p:txEl>
                                              <p:pRg st="13" end="13"/>
                                            </p:txEl>
                                          </p:spTgt>
                                        </p:tgtEl>
                                        <p:attrNameLst>
                                          <p:attrName>style.visibility</p:attrName>
                                        </p:attrNameLst>
                                      </p:cBhvr>
                                      <p:to>
                                        <p:strVal val="visible"/>
                                      </p:to>
                                    </p:set>
                                    <p:anim calcmode="lin" valueType="num">
                                      <p:cBhvr>
                                        <p:cTn id="143"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144"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145"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D81163F-960B-C0A6-1511-0AD64AEB7C5F}"/>
              </a:ext>
            </a:extLst>
          </p:cNvPr>
          <p:cNvSpPr txBox="1"/>
          <p:nvPr/>
        </p:nvSpPr>
        <p:spPr>
          <a:xfrm>
            <a:off x="1430593" y="442452"/>
            <a:ext cx="7978878" cy="5678478"/>
          </a:xfrm>
          <a:prstGeom prst="rect">
            <a:avLst/>
          </a:prstGeom>
          <a:noFill/>
        </p:spPr>
        <p:txBody>
          <a:bodyPr wrap="square" rtlCol="0">
            <a:spAutoFit/>
          </a:bodyPr>
          <a:lstStyle/>
          <a:p>
            <a:pPr marL="354013" indent="-338138" algn="just">
              <a:buFont typeface="+mj-lt"/>
              <a:buAutoNum type="romanUcPeriod"/>
            </a:pPr>
            <a:r>
              <a:rPr lang="es-ES" sz="2000" b="1" dirty="0">
                <a:effectLst>
                  <a:outerShdw blurRad="38100" dist="38100" dir="2700000" algn="tl">
                    <a:srgbClr val="000000">
                      <a:alpha val="43137"/>
                    </a:srgbClr>
                  </a:outerShdw>
                </a:effectLst>
                <a:latin typeface="Arial Narrow" panose="020B0606020202030204" pitchFamily="34" charset="0"/>
              </a:rPr>
              <a:t>LA DISCIPLNA ENTRE VOSOTROS SE DEBE APLICAR A HERMANOS QUE PERSISTEN EN EL PECADO (1Cor.5: 1, 2)</a:t>
            </a:r>
          </a:p>
          <a:p>
            <a:pPr marL="457200" indent="-280988" algn="just">
              <a:buFont typeface="+mj-lt"/>
              <a:buAutoNum type="alphaUcPeriod"/>
            </a:pPr>
            <a:r>
              <a:rPr lang="es-ES" sz="1900" dirty="0">
                <a:latin typeface="Arial Narrow" panose="020B0606020202030204" pitchFamily="34" charset="0"/>
              </a:rPr>
              <a:t>En este verso se nos habla de la persistencia del pecado </a:t>
            </a:r>
            <a:r>
              <a:rPr lang="es-ES" sz="1900" b="1" dirty="0">
                <a:latin typeface="Arial Narrow" panose="020B0606020202030204" pitchFamily="34" charset="0"/>
              </a:rPr>
              <a:t>(1Cor.5: 1)</a:t>
            </a:r>
            <a:r>
              <a:rPr lang="es-ES" sz="1900" dirty="0">
                <a:latin typeface="Arial Narrow" panose="020B0606020202030204" pitchFamily="34" charset="0"/>
              </a:rPr>
              <a:t>…</a:t>
            </a:r>
          </a:p>
          <a:p>
            <a:pPr marL="633413" indent="-280988" algn="just">
              <a:buFont typeface="+mj-lt"/>
              <a:buAutoNum type="arabicPeriod"/>
            </a:pPr>
            <a:r>
              <a:rPr lang="es-ES" sz="1900" dirty="0">
                <a:latin typeface="Arial Narrow" panose="020B0606020202030204" pitchFamily="34" charset="0"/>
              </a:rPr>
              <a:t>No nos habla de un de un incidente aislado del cual el hermano ya se arrepintió.</a:t>
            </a:r>
          </a:p>
          <a:p>
            <a:pPr marL="633413" indent="-280988" algn="just">
              <a:buFont typeface="+mj-lt"/>
              <a:buAutoNum type="arabicPeriod"/>
            </a:pPr>
            <a:r>
              <a:rPr lang="es-ES" sz="1900" dirty="0">
                <a:latin typeface="Arial Narrow" panose="020B0606020202030204" pitchFamily="34" charset="0"/>
              </a:rPr>
              <a:t>Pablo habla de la persistencia del pecado, </a:t>
            </a:r>
            <a:r>
              <a:rPr lang="es-ES" sz="1900" i="1" dirty="0">
                <a:effectLst>
                  <a:outerShdw blurRad="38100" dist="38100" dir="2700000" algn="tl">
                    <a:srgbClr val="000000">
                      <a:alpha val="43137"/>
                    </a:srgbClr>
                  </a:outerShdw>
                </a:effectLst>
                <a:latin typeface="Arial Narrow" panose="020B0606020202030204" pitchFamily="34" charset="0"/>
              </a:rPr>
              <a:t>“hay entre”</a:t>
            </a:r>
            <a:r>
              <a:rPr lang="es-ES" sz="1900" dirty="0">
                <a:latin typeface="Arial Narrow" panose="020B0606020202030204" pitchFamily="34" charset="0"/>
              </a:rPr>
              <a:t> y </a:t>
            </a:r>
            <a:r>
              <a:rPr lang="es-ES" sz="1900" i="1" dirty="0">
                <a:effectLst>
                  <a:outerShdw blurRad="38100" dist="38100" dir="2700000" algn="tl">
                    <a:srgbClr val="000000">
                      <a:alpha val="43137"/>
                    </a:srgbClr>
                  </a:outerShdw>
                </a:effectLst>
                <a:latin typeface="Arial Narrow" panose="020B0606020202030204" pitchFamily="34" charset="0"/>
              </a:rPr>
              <a:t>“tiene”,</a:t>
            </a:r>
            <a:r>
              <a:rPr lang="es-ES" sz="1900" dirty="0">
                <a:latin typeface="Arial Narrow" panose="020B0606020202030204" pitchFamily="34" charset="0"/>
              </a:rPr>
              <a:t> está indicando que este hermano aun seguía practicando la fornicación con ella. </a:t>
            </a:r>
          </a:p>
          <a:p>
            <a:pPr marL="811213" indent="-280988" algn="just">
              <a:buFont typeface="Wingdings" panose="05000000000000000000" pitchFamily="2" charset="2"/>
              <a:buChar char="Ø"/>
            </a:pPr>
            <a:r>
              <a:rPr lang="es-ES" sz="1900" dirty="0">
                <a:latin typeface="Arial Narrow" panose="020B0606020202030204" pitchFamily="34" charset="0"/>
              </a:rPr>
              <a:t>El uso del verbo </a:t>
            </a:r>
            <a:r>
              <a:rPr lang="es-ES" sz="1900" i="1" dirty="0">
                <a:effectLst>
                  <a:outerShdw blurRad="38100" dist="38100" dir="2700000" algn="tl">
                    <a:srgbClr val="000000">
                      <a:alpha val="43137"/>
                    </a:srgbClr>
                  </a:outerShdw>
                </a:effectLst>
                <a:latin typeface="Arial Narrow" panose="020B0606020202030204" pitchFamily="34" charset="0"/>
              </a:rPr>
              <a:t>“tener” </a:t>
            </a:r>
            <a:r>
              <a:rPr lang="es-ES" sz="1900" dirty="0">
                <a:latin typeface="Arial Narrow" panose="020B0606020202030204" pitchFamily="34" charset="0"/>
              </a:rPr>
              <a:t>{</a:t>
            </a:r>
            <a:r>
              <a:rPr lang="es-ES" sz="1900" i="1" dirty="0" err="1">
                <a:effectLst>
                  <a:outerShdw blurRad="38100" dist="38100" dir="2700000" algn="tl">
                    <a:srgbClr val="000000">
                      <a:alpha val="43137"/>
                    </a:srgbClr>
                  </a:outerShdw>
                </a:effectLst>
                <a:latin typeface="Arial Narrow" panose="020B0606020202030204" pitchFamily="34" charset="0"/>
              </a:rPr>
              <a:t>Gg</a:t>
            </a:r>
            <a:r>
              <a:rPr lang="es-ES" sz="1900" i="1" dirty="0">
                <a:effectLst>
                  <a:outerShdw blurRad="38100" dist="38100" dir="2700000" algn="tl">
                    <a:srgbClr val="000000">
                      <a:alpha val="43137"/>
                    </a:srgbClr>
                  </a:outerShdw>
                </a:effectLst>
                <a:latin typeface="Arial Narrow" panose="020B0606020202030204" pitchFamily="34" charset="0"/>
              </a:rPr>
              <a:t>. </a:t>
            </a:r>
            <a:r>
              <a:rPr lang="el-GR" sz="1900" i="1" dirty="0">
                <a:effectLst>
                  <a:outerShdw blurRad="38100" dist="38100" dir="2700000" algn="tl">
                    <a:srgbClr val="000000">
                      <a:alpha val="43137"/>
                    </a:srgbClr>
                  </a:outerShdw>
                </a:effectLst>
                <a:latin typeface="Arial Narrow" panose="020B0606020202030204" pitchFamily="34" charset="0"/>
              </a:rPr>
              <a:t>ἔχω</a:t>
            </a:r>
            <a:r>
              <a:rPr lang="es-ES" sz="1900" i="1" dirty="0">
                <a:effectLst>
                  <a:outerShdw blurRad="38100" dist="38100" dir="2700000" algn="tl">
                    <a:srgbClr val="000000">
                      <a:alpha val="43137"/>
                    </a:srgbClr>
                  </a:outerShdw>
                </a:effectLst>
                <a:latin typeface="Arial Narrow" panose="020B0606020202030204" pitchFamily="34" charset="0"/>
              </a:rPr>
              <a:t> = </a:t>
            </a:r>
            <a:r>
              <a:rPr lang="es-ES" sz="19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ES" sz="19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éjo</a:t>
            </a:r>
            <a:r>
              <a:rPr lang="es-ES" sz="19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ES" sz="1900" dirty="0">
                <a:latin typeface="Arial Narrow" panose="020B0606020202030204" pitchFamily="34" charset="0"/>
              </a:rPr>
              <a:t>} en la frase indica una relación continua.</a:t>
            </a:r>
          </a:p>
          <a:p>
            <a:pPr marL="457200" indent="-280988" algn="just">
              <a:buFont typeface="+mj-lt"/>
              <a:buAutoNum type="alphaUcPeriod" startAt="2"/>
            </a:pPr>
            <a:r>
              <a:rPr lang="es-ES" sz="1900" dirty="0">
                <a:latin typeface="Arial Narrow" panose="020B0606020202030204" pitchFamily="34" charset="0"/>
              </a:rPr>
              <a:t>Pablo dice que el pecado de este hermano es del dominio público… </a:t>
            </a:r>
          </a:p>
          <a:p>
            <a:pPr marL="631825" indent="-277813" algn="just">
              <a:buFont typeface="+mj-lt"/>
              <a:buAutoNum type="arabicPeriod"/>
            </a:pPr>
            <a:r>
              <a:rPr lang="es-ES" sz="1900" dirty="0">
                <a:latin typeface="Arial Narrow" panose="020B0606020202030204" pitchFamily="34" charset="0"/>
              </a:rPr>
              <a:t>Esto nos está indicando el conocimiento que los corintios tenían del pecado. </a:t>
            </a:r>
          </a:p>
          <a:p>
            <a:pPr marL="631825" indent="-277813" algn="just">
              <a:buFont typeface="+mj-lt"/>
              <a:buAutoNum type="arabicPeriod"/>
            </a:pPr>
            <a:r>
              <a:rPr lang="es-ES" sz="1900" dirty="0">
                <a:latin typeface="Arial Narrow" panose="020B0606020202030204" pitchFamily="34" charset="0"/>
              </a:rPr>
              <a:t>La falta de acción para disciplinar al pecador no fue por no estar seguros que el hermano estaba realmente practicando pecando. </a:t>
            </a:r>
          </a:p>
          <a:p>
            <a:pPr marL="722313" indent="-279400" algn="just">
              <a:buFont typeface="+mj-lt"/>
              <a:buAutoNum type="alphaLcParenR"/>
            </a:pPr>
            <a:r>
              <a:rPr lang="es-ES" sz="1900" dirty="0">
                <a:latin typeface="Arial Narrow" panose="020B0606020202030204" pitchFamily="34" charset="0"/>
              </a:rPr>
              <a:t>No se trataba de rumores, sino de algo real, existente, a la vista de todos. </a:t>
            </a:r>
          </a:p>
          <a:p>
            <a:pPr marL="722313" indent="-279400" algn="just">
              <a:buFont typeface="+mj-lt"/>
              <a:buAutoNum type="alphaLcParenR"/>
            </a:pPr>
            <a:r>
              <a:rPr lang="es-ES" sz="1900" dirty="0">
                <a:latin typeface="Arial Narrow" panose="020B0606020202030204" pitchFamily="34" charset="0"/>
              </a:rPr>
              <a:t>Era un hecho bien establecido, tanto que, alguno tiene la mujer de su padre.</a:t>
            </a:r>
          </a:p>
          <a:p>
            <a:pPr marL="442913" indent="-266700" algn="just" defTabSz="361950">
              <a:buFont typeface="+mj-lt"/>
              <a:buAutoNum type="alphaUcPeriod" startAt="3"/>
            </a:pPr>
            <a:r>
              <a:rPr lang="es-ES" sz="1900" dirty="0">
                <a:latin typeface="Arial Narrow" panose="020B0606020202030204" pitchFamily="34" charset="0"/>
              </a:rPr>
              <a:t>Este pecado, les dice Pablo, ni aun se nombra entre los del mundo… </a:t>
            </a:r>
          </a:p>
          <a:p>
            <a:pPr marL="633413" indent="-279400" algn="just" defTabSz="361950">
              <a:buFont typeface="+mj-lt"/>
              <a:buAutoNum type="arabicPeriod"/>
            </a:pPr>
            <a:r>
              <a:rPr lang="es-ES" sz="1900" dirty="0">
                <a:latin typeface="Arial Narrow" panose="020B0606020202030204" pitchFamily="34" charset="0"/>
              </a:rPr>
              <a:t>Este pecado de fornicación que ni aun se nombraba entre los gentiles </a:t>
            </a:r>
            <a:r>
              <a:rPr lang="es-ES" sz="1900" b="1" dirty="0">
                <a:latin typeface="Arial Narrow" panose="020B0606020202030204" pitchFamily="34" charset="0"/>
              </a:rPr>
              <a:t>(1Cor.5: 1)</a:t>
            </a:r>
            <a:r>
              <a:rPr lang="es-ES" sz="1900" dirty="0">
                <a:latin typeface="Arial Narrow" panose="020B0606020202030204" pitchFamily="34" charset="0"/>
              </a:rPr>
              <a:t> </a:t>
            </a:r>
          </a:p>
          <a:p>
            <a:pPr marL="633413" indent="-279400" algn="just" defTabSz="361950">
              <a:buFont typeface="+mj-lt"/>
              <a:buAutoNum type="arabicPeriod"/>
            </a:pPr>
            <a:r>
              <a:rPr lang="es-ES" sz="1900" dirty="0">
                <a:latin typeface="Arial Narrow" panose="020B0606020202030204" pitchFamily="34" charset="0"/>
              </a:rPr>
              <a:t>Todo pecado debe ser corregido, hermanos fornicarios, hermanos avaros, hermanos idólatras, hermanos maldicientes, hermanos borrachos, ladrones, </a:t>
            </a:r>
            <a:r>
              <a:rPr lang="es-ES" sz="1900" dirty="0" err="1">
                <a:latin typeface="Arial Narrow" panose="020B0606020202030204" pitchFamily="34" charset="0"/>
              </a:rPr>
              <a:t>etc</a:t>
            </a:r>
            <a:r>
              <a:rPr lang="es-ES" sz="1900" dirty="0">
                <a:latin typeface="Arial Narrow" panose="020B0606020202030204" pitchFamily="34" charset="0"/>
              </a:rPr>
              <a:t> </a:t>
            </a:r>
            <a:r>
              <a:rPr lang="es-ES" sz="1900" b="1" dirty="0">
                <a:latin typeface="Arial Narrow" panose="020B0606020202030204" pitchFamily="34" charset="0"/>
              </a:rPr>
              <a:t>(1Cor.5: 11)</a:t>
            </a:r>
            <a:endParaRPr lang="es-NI" sz="1900" b="1" dirty="0">
              <a:latin typeface="Arial Narrow" panose="020B0606020202030204" pitchFamily="34" charset="0"/>
            </a:endParaRPr>
          </a:p>
        </p:txBody>
      </p:sp>
      <p:cxnSp>
        <p:nvCxnSpPr>
          <p:cNvPr id="6" name="Conector recto 5">
            <a:extLst>
              <a:ext uri="{FF2B5EF4-FFF2-40B4-BE49-F238E27FC236}">
                <a16:creationId xmlns:a16="http://schemas.microsoft.com/office/drawing/2014/main" id="{6F92D2DE-4486-1944-9A51-43E5DEFEDA48}"/>
              </a:ext>
            </a:extLst>
          </p:cNvPr>
          <p:cNvCxnSpPr/>
          <p:nvPr/>
        </p:nvCxnSpPr>
        <p:spPr>
          <a:xfrm>
            <a:off x="9409471" y="442452"/>
            <a:ext cx="0" cy="6268064"/>
          </a:xfrm>
          <a:prstGeom prst="line">
            <a:avLst/>
          </a:prstGeom>
        </p:spPr>
        <p:style>
          <a:lnRef idx="3">
            <a:schemeClr val="dk1"/>
          </a:lnRef>
          <a:fillRef idx="0">
            <a:schemeClr val="dk1"/>
          </a:fillRef>
          <a:effectRef idx="2">
            <a:schemeClr val="dk1"/>
          </a:effectRef>
          <a:fontRef idx="minor">
            <a:schemeClr val="tx1"/>
          </a:fontRef>
        </p:style>
      </p:cxnSp>
      <p:sp>
        <p:nvSpPr>
          <p:cNvPr id="7" name="Rectángulo: esquinas redondeadas 6">
            <a:extLst>
              <a:ext uri="{FF2B5EF4-FFF2-40B4-BE49-F238E27FC236}">
                <a16:creationId xmlns:a16="http://schemas.microsoft.com/office/drawing/2014/main" id="{B442CEBD-38F8-B30A-C5A3-59CF20F261FC}"/>
              </a:ext>
            </a:extLst>
          </p:cNvPr>
          <p:cNvSpPr/>
          <p:nvPr/>
        </p:nvSpPr>
        <p:spPr>
          <a:xfrm>
            <a:off x="9409471" y="1740310"/>
            <a:ext cx="2782529" cy="485221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cierto se oye que hay entre vosotros fornicación, y tal fornicación cual ni aun se nombra entre los gentiles; tanto que alguno tiene la mujer de su padre.</a:t>
            </a:r>
            <a:r>
              <a:rPr lang="es-ES" sz="1900" i="1" baseline="30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Y vosotros estáis envanecidos. ¿No debierais más bien haberos lamentado, para que fuese quitado de en medio de vosotros el que cometió tal acción?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4DB25213-C6F1-1685-7F10-7922B2794BC1}"/>
              </a:ext>
            </a:extLst>
          </p:cNvPr>
          <p:cNvSpPr/>
          <p:nvPr/>
        </p:nvSpPr>
        <p:spPr>
          <a:xfrm>
            <a:off x="9409471" y="1740310"/>
            <a:ext cx="2782530" cy="485221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 cierto se oye que hay entre vosotros fornicación, y tal fornicación cual ni aun se nombra entre los gentiles; tanto que alguno tiene la mujer de su padre</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C07CFF6C-0FF5-583D-8D86-2DB5369A4500}"/>
              </a:ext>
            </a:extLst>
          </p:cNvPr>
          <p:cNvSpPr/>
          <p:nvPr/>
        </p:nvSpPr>
        <p:spPr>
          <a:xfrm>
            <a:off x="9409471" y="1740310"/>
            <a:ext cx="2782530" cy="4852219"/>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Más bien os escribí que no os juntéis con ninguno que, llamándose hermano, fuere fornicario, o avaro, o idólatra, o maldiciente, o borracho, o ladrón; con el tal ni aun comáis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1778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Effect transition="in" filter="barn(inVertical)">
                                      <p:cBhvr>
                                        <p:cTn id="43" dur="500"/>
                                        <p:tgtEl>
                                          <p:spTgt spid="4">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 calcmode="lin" valueType="num">
                                      <p:cBhvr>
                                        <p:cTn id="4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50" dur="500"/>
                                        <p:tgtEl>
                                          <p:spTgt spid="4">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 calcmode="lin" valueType="num">
                                      <p:cBhvr additive="base">
                                        <p:cTn id="5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7" end="7"/>
                                            </p:txEl>
                                          </p:spTgt>
                                        </p:tgtEl>
                                        <p:attrNameLst>
                                          <p:attrName>style.visibility</p:attrName>
                                        </p:attrNameLst>
                                      </p:cBhvr>
                                      <p:to>
                                        <p:strVal val="visible"/>
                                      </p:to>
                                    </p:set>
                                    <p:anim calcmode="lin" valueType="num">
                                      <p:cBhvr additive="base">
                                        <p:cTn id="6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animEffect transition="in" filter="barn(inVertical)">
                                      <p:cBhvr>
                                        <p:cTn id="67" dur="500"/>
                                        <p:tgtEl>
                                          <p:spTgt spid="4">
                                            <p:txEl>
                                              <p:pRg st="8" end="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4">
                                            <p:txEl>
                                              <p:pRg st="9" end="9"/>
                                            </p:txEl>
                                          </p:spTgt>
                                        </p:tgtEl>
                                        <p:attrNameLst>
                                          <p:attrName>style.visibility</p:attrName>
                                        </p:attrNameLst>
                                      </p:cBhvr>
                                      <p:to>
                                        <p:strVal val="visible"/>
                                      </p:to>
                                    </p:set>
                                    <p:animEffect transition="in" filter="barn(inVertical)">
                                      <p:cBhvr>
                                        <p:cTn id="72" dur="500"/>
                                        <p:tgtEl>
                                          <p:spTgt spid="4">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 calcmode="lin" valueType="num">
                                      <p:cBhvr>
                                        <p:cTn id="77"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79" dur="500"/>
                                        <p:tgtEl>
                                          <p:spTgt spid="4">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 calcmode="lin" valueType="num">
                                      <p:cBhvr additive="base">
                                        <p:cTn id="84"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4">
                                            <p:txEl>
                                              <p:pRg st="12" end="12"/>
                                            </p:txEl>
                                          </p:spTgt>
                                        </p:tgtEl>
                                        <p:attrNameLst>
                                          <p:attrName>style.visibility</p:attrName>
                                        </p:attrNameLst>
                                      </p:cBhvr>
                                      <p:to>
                                        <p:strVal val="visible"/>
                                      </p:to>
                                    </p:set>
                                    <p:anim calcmode="lin" valueType="num">
                                      <p:cBhvr additive="base">
                                        <p:cTn id="90"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randombar(horizontal)">
                                      <p:cBhvr>
                                        <p:cTn id="9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01B9093-D1F4-82FD-8FD2-641074285FAF}"/>
              </a:ext>
            </a:extLst>
          </p:cNvPr>
          <p:cNvSpPr txBox="1"/>
          <p:nvPr/>
        </p:nvSpPr>
        <p:spPr>
          <a:xfrm>
            <a:off x="1474838" y="612844"/>
            <a:ext cx="7610166" cy="5632311"/>
          </a:xfrm>
          <a:prstGeom prst="rect">
            <a:avLst/>
          </a:prstGeom>
          <a:noFill/>
        </p:spPr>
        <p:txBody>
          <a:bodyPr wrap="square" rtlCol="0">
            <a:spAutoFit/>
          </a:bodyPr>
          <a:lstStyle/>
          <a:p>
            <a:pPr marL="354013" indent="-280988" algn="just">
              <a:buFont typeface="+mj-lt"/>
              <a:buAutoNum type="alphaUcPeriod" startAt="4"/>
            </a:pPr>
            <a:r>
              <a:rPr lang="es-ES" sz="1900" dirty="0">
                <a:latin typeface="Arial Narrow" panose="020B0606020202030204" pitchFamily="34" charset="0"/>
              </a:rPr>
              <a:t>La traducción usual es </a:t>
            </a:r>
            <a:r>
              <a:rPr lang="es-ES" sz="1900" i="1" dirty="0">
                <a:effectLst>
                  <a:outerShdw blurRad="38100" dist="38100" dir="2700000" algn="tl">
                    <a:srgbClr val="000000">
                      <a:alpha val="43137"/>
                    </a:srgbClr>
                  </a:outerShdw>
                </a:effectLst>
                <a:latin typeface="Arial Narrow" panose="020B0606020202030204" pitchFamily="34" charset="0"/>
              </a:rPr>
              <a:t>“fornicación”</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Su raíz, no obstante, tiene que ver con la prostitución, y significaba una relación ilícita con una prostituta. </a:t>
            </a:r>
          </a:p>
          <a:p>
            <a:pPr marL="530225" indent="-265113" algn="just">
              <a:buFont typeface="+mj-lt"/>
              <a:buAutoNum type="arabicPeriod"/>
            </a:pPr>
            <a:r>
              <a:rPr lang="es-ES" sz="1900" dirty="0">
                <a:latin typeface="Arial Narrow" panose="020B0606020202030204" pitchFamily="34" charset="0"/>
              </a:rPr>
              <a:t>De esta misma palabra sacamos nuestra palabra castellana </a:t>
            </a:r>
            <a:r>
              <a:rPr lang="es-ES" sz="1900" i="1" dirty="0">
                <a:effectLst>
                  <a:outerShdw blurRad="38100" dist="38100" dir="2700000" algn="tl">
                    <a:srgbClr val="000000">
                      <a:alpha val="43137"/>
                    </a:srgbClr>
                  </a:outerShdw>
                </a:effectLst>
                <a:latin typeface="Arial Narrow" panose="020B0606020202030204" pitchFamily="34" charset="0"/>
              </a:rPr>
              <a:t>“pornografía”</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Con el tiempo, el término se generalizó y llegó a significar cualquier acto sexual ilícito. </a:t>
            </a:r>
          </a:p>
          <a:p>
            <a:pPr marL="530225" indent="-265113" algn="just">
              <a:buFont typeface="+mj-lt"/>
              <a:buAutoNum type="arabicPeriod"/>
            </a:pPr>
            <a:r>
              <a:rPr lang="es-ES" sz="1900" dirty="0">
                <a:latin typeface="Arial Narrow" panose="020B0606020202030204" pitchFamily="34" charset="0"/>
              </a:rPr>
              <a:t>El contexto acá, sin embargo, exige que el acto aludido, sea un caso de fornicación.</a:t>
            </a:r>
          </a:p>
          <a:p>
            <a:pPr marL="88900" algn="just"/>
            <a:endParaRPr lang="es-ES" sz="800" dirty="0">
              <a:latin typeface="Arial Narrow" panose="020B0606020202030204" pitchFamily="34" charset="0"/>
            </a:endParaRPr>
          </a:p>
          <a:p>
            <a:pPr marL="265113" indent="-255588" algn="just">
              <a:buFont typeface="Wingdings" panose="05000000000000000000" pitchFamily="2" charset="2"/>
              <a:buChar char="v"/>
            </a:pPr>
            <a:r>
              <a:rPr lang="es-ES" sz="1900" dirty="0">
                <a:latin typeface="Arial Narrow" panose="020B0606020202030204" pitchFamily="34" charset="0"/>
              </a:rPr>
              <a:t>Ha de ser clara la necesidad de aplicar la disciplina del Señor ante la presencia del pecado en la iglesia local. Pero, para que la disciplina tenga éxito debemos entender la necesidad de…</a:t>
            </a:r>
          </a:p>
          <a:p>
            <a:pPr marL="9525" algn="just"/>
            <a:endParaRPr lang="es-ES" sz="800" dirty="0">
              <a:latin typeface="Arial Narrow" panose="020B0606020202030204" pitchFamily="34" charset="0"/>
            </a:endParaRPr>
          </a:p>
          <a:p>
            <a:pPr marL="265113" indent="-265113" algn="just">
              <a:buFont typeface="+mj-lt"/>
              <a:buAutoNum type="romanUcPeriod" startAt="2"/>
            </a:pPr>
            <a:r>
              <a:rPr lang="es-ES" sz="2000" b="1" dirty="0">
                <a:effectLst>
                  <a:outerShdw blurRad="38100" dist="38100" dir="2700000" algn="tl">
                    <a:srgbClr val="000000">
                      <a:alpha val="43137"/>
                    </a:srgbClr>
                  </a:outerShdw>
                </a:effectLst>
                <a:latin typeface="Arial Narrow" panose="020B0606020202030204" pitchFamily="34" charset="0"/>
              </a:rPr>
              <a:t>LA DISCIPLINA ENTRE VOSTROS, DEBE APLICARSE DE MANERA UNANIME (1Cor.5: 2, 3)</a:t>
            </a:r>
          </a:p>
          <a:p>
            <a:pPr marL="457200" indent="-280988" algn="just">
              <a:buFont typeface="+mj-lt"/>
              <a:buAutoNum type="alphaUcPeriod"/>
            </a:pPr>
            <a:r>
              <a:rPr lang="es-ES" sz="1900" dirty="0">
                <a:latin typeface="Arial Narrow" panose="020B0606020202030204" pitchFamily="34" charset="0"/>
              </a:rPr>
              <a:t>La biblia enseña que en la iglesia local debemos tener unidad en la disciplina… </a:t>
            </a:r>
          </a:p>
          <a:p>
            <a:pPr marL="633413" indent="-279400" algn="just">
              <a:buFont typeface="+mj-lt"/>
              <a:buAutoNum type="arabicPeriod"/>
            </a:pPr>
            <a:r>
              <a:rPr lang="es-ES" sz="1900" dirty="0">
                <a:latin typeface="Arial Narrow" panose="020B0606020202030204" pitchFamily="34" charset="0"/>
              </a:rPr>
              <a:t>Cuando un hermano, o hermana este persistiendo en su pecado </a:t>
            </a:r>
            <a:r>
              <a:rPr lang="es-ES" sz="1900" b="1" dirty="0">
                <a:latin typeface="Arial Narrow" panose="020B0606020202030204" pitchFamily="34" charset="0"/>
              </a:rPr>
              <a:t>(1Cor.5: 2)</a:t>
            </a:r>
            <a:r>
              <a:rPr lang="es-ES" sz="1900" dirty="0">
                <a:latin typeface="Arial Narrow" panose="020B0606020202030204" pitchFamily="34" charset="0"/>
              </a:rPr>
              <a:t> </a:t>
            </a:r>
          </a:p>
          <a:p>
            <a:pPr marL="633413" indent="-279400" algn="just">
              <a:buFont typeface="+mj-lt"/>
              <a:buAutoNum type="arabicPeriod"/>
            </a:pPr>
            <a:r>
              <a:rPr lang="es-ES" sz="1900" dirty="0">
                <a:latin typeface="Arial Narrow" panose="020B0606020202030204" pitchFamily="34" charset="0"/>
              </a:rPr>
              <a:t>¿No debierais más bien haberos lamentado, para que fuese quitado de en medio de vosotros el que cometió tal acción?</a:t>
            </a:r>
          </a:p>
          <a:p>
            <a:pPr marL="9525" algn="just"/>
            <a:endParaRPr lang="es-NI" sz="1900" dirty="0">
              <a:latin typeface="Arial Narrow" panose="020B0606020202030204" pitchFamily="34" charset="0"/>
            </a:endParaRPr>
          </a:p>
        </p:txBody>
      </p:sp>
      <p:cxnSp>
        <p:nvCxnSpPr>
          <p:cNvPr id="6" name="Conector recto 5">
            <a:extLst>
              <a:ext uri="{FF2B5EF4-FFF2-40B4-BE49-F238E27FC236}">
                <a16:creationId xmlns:a16="http://schemas.microsoft.com/office/drawing/2014/main" id="{A146C3D5-5579-1B7A-314A-259BB0348359}"/>
              </a:ext>
            </a:extLst>
          </p:cNvPr>
          <p:cNvCxnSpPr/>
          <p:nvPr/>
        </p:nvCxnSpPr>
        <p:spPr>
          <a:xfrm>
            <a:off x="9085006" y="752168"/>
            <a:ext cx="0" cy="5928851"/>
          </a:xfrm>
          <a:prstGeom prst="line">
            <a:avLst/>
          </a:prstGeom>
        </p:spPr>
        <p:style>
          <a:lnRef idx="3">
            <a:schemeClr val="dk1"/>
          </a:lnRef>
          <a:fillRef idx="0">
            <a:schemeClr val="dk1"/>
          </a:fillRef>
          <a:effectRef idx="2">
            <a:schemeClr val="dk1"/>
          </a:effectRef>
          <a:fontRef idx="minor">
            <a:schemeClr val="tx1"/>
          </a:fontRef>
        </p:style>
      </p:cxnSp>
      <p:sp>
        <p:nvSpPr>
          <p:cNvPr id="7" name="Rectángulo: esquinas redondeadas 6">
            <a:extLst>
              <a:ext uri="{FF2B5EF4-FFF2-40B4-BE49-F238E27FC236}">
                <a16:creationId xmlns:a16="http://schemas.microsoft.com/office/drawing/2014/main" id="{97A7BD89-384E-FBC9-361B-B7B279D42027}"/>
              </a:ext>
            </a:extLst>
          </p:cNvPr>
          <p:cNvSpPr/>
          <p:nvPr/>
        </p:nvSpPr>
        <p:spPr>
          <a:xfrm>
            <a:off x="9085006" y="1784555"/>
            <a:ext cx="3106992" cy="489646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Y vosotros estáis envanecidos. ¿No debierais más bien haberos lamentado, para que fuese quitado de en medio de vosotros el que cometió tal acción? 3  Ciertamente yo, como ausente en cuerpo, pero presente en espíritu, ya como presente he juzgado al que tal cosa ha hecho.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D248BA8B-E278-C6D3-BE19-48378751258E}"/>
              </a:ext>
            </a:extLst>
          </p:cNvPr>
          <p:cNvSpPr/>
          <p:nvPr/>
        </p:nvSpPr>
        <p:spPr>
          <a:xfrm>
            <a:off x="9085005" y="1784555"/>
            <a:ext cx="3106993" cy="489646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vosotros estáis envanecidos. ¿No debierais más bien haberos lamentado, para que fuese quitado de en medio de vosotros el que cometió tal acción?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7480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 calcmode="lin" valueType="num">
                                      <p:cBhvr additive="base">
                                        <p:cTn id="2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 calcmode="lin" valueType="num">
                                      <p:cBhvr additive="base">
                                        <p:cTn id="2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 calcmode="lin" valueType="num">
                                      <p:cBhvr additive="base">
                                        <p:cTn id="3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 calcmode="lin" valueType="num">
                                      <p:cBhvr>
                                        <p:cTn id="38"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9"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0" dur="500"/>
                                        <p:tgtEl>
                                          <p:spTgt spid="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 calcmode="lin" valueType="num">
                                      <p:cBhvr>
                                        <p:cTn id="45"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randombar(horizont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 calcmode="lin" valueType="num">
                                      <p:cBhvr>
                                        <p:cTn id="5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5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59" dur="500"/>
                                        <p:tgtEl>
                                          <p:spTgt spid="4">
                                            <p:txEl>
                                              <p:pRg st="9" end="9"/>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4">
                                            <p:txEl>
                                              <p:pRg st="10" end="10"/>
                                            </p:txEl>
                                          </p:spTgt>
                                        </p:tgtEl>
                                        <p:attrNameLst>
                                          <p:attrName>style.visibility</p:attrName>
                                        </p:attrNameLst>
                                      </p:cBhvr>
                                      <p:to>
                                        <p:strVal val="visible"/>
                                      </p:to>
                                    </p:set>
                                    <p:anim calcmode="lin" valueType="num">
                                      <p:cBhvr additive="base">
                                        <p:cTn id="64"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randombar(horizontal)">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4">
                                            <p:txEl>
                                              <p:pRg st="11" end="11"/>
                                            </p:txEl>
                                          </p:spTgt>
                                        </p:tgtEl>
                                        <p:attrNameLst>
                                          <p:attrName>style.visibility</p:attrName>
                                        </p:attrNameLst>
                                      </p:cBhvr>
                                      <p:to>
                                        <p:strVal val="visible"/>
                                      </p:to>
                                    </p:set>
                                    <p:anim calcmode="lin" valueType="num">
                                      <p:cBhvr additive="base">
                                        <p:cTn id="7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4A0FCBF-0115-0A12-BF88-C15ACF4B828D}"/>
              </a:ext>
            </a:extLst>
          </p:cNvPr>
          <p:cNvSpPr txBox="1"/>
          <p:nvPr/>
        </p:nvSpPr>
        <p:spPr>
          <a:xfrm>
            <a:off x="1179872" y="197346"/>
            <a:ext cx="7521677" cy="6463308"/>
          </a:xfrm>
          <a:prstGeom prst="rect">
            <a:avLst/>
          </a:prstGeom>
          <a:noFill/>
        </p:spPr>
        <p:txBody>
          <a:bodyPr wrap="square" rtlCol="0">
            <a:spAutoFit/>
          </a:bodyPr>
          <a:lstStyle/>
          <a:p>
            <a:pPr marL="442913" indent="-254000" algn="just">
              <a:buFont typeface="+mj-lt"/>
              <a:buAutoNum type="alphaUcPeriod" startAt="2"/>
            </a:pPr>
            <a:r>
              <a:rPr lang="es-ES" dirty="0">
                <a:latin typeface="Arial Narrow" panose="020B0606020202030204" pitchFamily="34" charset="0"/>
              </a:rPr>
              <a:t>La iglesia no sentía indignación con respecto a este caso de fornicación entre la membrecía… </a:t>
            </a:r>
          </a:p>
          <a:p>
            <a:pPr marL="633413" indent="-266700" algn="just">
              <a:buFont typeface="+mj-lt"/>
              <a:buAutoNum type="arabicPeriod"/>
            </a:pPr>
            <a:r>
              <a:rPr lang="es-ES" dirty="0">
                <a:latin typeface="Arial Narrow" panose="020B0606020202030204" pitchFamily="34" charset="0"/>
              </a:rPr>
              <a:t>Su reacción indebida era la tolerancia, esta actitud y comportamiento de los corintios es lo que más preocupa a Pablo.</a:t>
            </a:r>
          </a:p>
          <a:p>
            <a:pPr marL="633413" indent="-266700" algn="just">
              <a:buFont typeface="+mj-lt"/>
              <a:buAutoNum type="arabicPeriod"/>
            </a:pPr>
            <a:r>
              <a:rPr lang="es-ES" dirty="0">
                <a:latin typeface="Arial Narrow" panose="020B0606020202030204" pitchFamily="34" charset="0"/>
              </a:rPr>
              <a:t>Estaban envanecidos; arrogantes, hinchados. Esta condición carnal no permitía que ellos se lamentaran de que uno de sus miembros trajera tan grande mancha sobre la iglesia </a:t>
            </a:r>
            <a:r>
              <a:rPr lang="es-ES" b="1" dirty="0">
                <a:latin typeface="Arial Narrow" panose="020B0606020202030204" pitchFamily="34" charset="0"/>
              </a:rPr>
              <a:t>(1Cor.4: 17 – 21)</a:t>
            </a:r>
          </a:p>
          <a:p>
            <a:pPr marL="442913" indent="-266700" algn="just" defTabSz="442913">
              <a:buFont typeface="+mj-lt"/>
              <a:buAutoNum type="alphaUcPeriod" startAt="3"/>
            </a:pPr>
            <a:r>
              <a:rPr lang="es-ES" dirty="0">
                <a:latin typeface="Arial Narrow" panose="020B0606020202030204" pitchFamily="34" charset="0"/>
              </a:rPr>
              <a:t>En vez de corregir el error, ellos decidieron tolerar la inmoralidad de este hermano... </a:t>
            </a:r>
          </a:p>
          <a:p>
            <a:pPr marL="633413" indent="-254000" algn="just" defTabSz="442913">
              <a:buFont typeface="+mj-lt"/>
              <a:buAutoNum type="arabicPeriod"/>
            </a:pPr>
            <a:r>
              <a:rPr lang="es-ES" dirty="0">
                <a:latin typeface="Arial Narrow" panose="020B0606020202030204" pitchFamily="34" charset="0"/>
              </a:rPr>
              <a:t>Se jactaban en esto </a:t>
            </a:r>
            <a:r>
              <a:rPr lang="es-ES" b="1" dirty="0">
                <a:latin typeface="Arial Narrow" panose="020B0606020202030204" pitchFamily="34" charset="0"/>
              </a:rPr>
              <a:t>(1Cor.5: 6)</a:t>
            </a:r>
            <a:r>
              <a:rPr lang="es-ES" dirty="0">
                <a:latin typeface="Arial Narrow" panose="020B0606020202030204" pitchFamily="34" charset="0"/>
              </a:rPr>
              <a:t> compare </a:t>
            </a:r>
            <a:r>
              <a:rPr lang="es-ES" b="1" dirty="0">
                <a:latin typeface="Arial Narrow" panose="020B0606020202030204" pitchFamily="34" charset="0"/>
              </a:rPr>
              <a:t>(Apoc.2: 14, 15, 19, 20)</a:t>
            </a:r>
            <a:r>
              <a:rPr lang="es-ES" dirty="0">
                <a:latin typeface="Arial Narrow" panose="020B0606020202030204" pitchFamily="34" charset="0"/>
              </a:rPr>
              <a:t> en contraste con  </a:t>
            </a:r>
            <a:r>
              <a:rPr lang="es-ES" b="1" dirty="0">
                <a:latin typeface="Arial Narrow" panose="020B0606020202030204" pitchFamily="34" charset="0"/>
              </a:rPr>
              <a:t>(Apoc.2: 2)</a:t>
            </a:r>
            <a:r>
              <a:rPr lang="es-ES" dirty="0">
                <a:latin typeface="Arial Narrow" panose="020B0606020202030204" pitchFamily="34" charset="0"/>
              </a:rPr>
              <a:t> </a:t>
            </a:r>
          </a:p>
          <a:p>
            <a:pPr marL="633413" indent="-254000" algn="just" defTabSz="442913">
              <a:buFont typeface="+mj-lt"/>
              <a:buAutoNum type="arabicPeriod"/>
            </a:pPr>
            <a:r>
              <a:rPr lang="es-ES" dirty="0">
                <a:latin typeface="Arial Narrow" panose="020B0606020202030204" pitchFamily="34" charset="0"/>
              </a:rPr>
              <a:t>Hay que recordar que soportar al hermano débil no significa </a:t>
            </a:r>
            <a:r>
              <a:rPr lang="es-ES" i="1" dirty="0">
                <a:effectLst>
                  <a:outerShdw blurRad="38100" dist="38100" dir="2700000" algn="tl">
                    <a:srgbClr val="000000">
                      <a:alpha val="43137"/>
                    </a:srgbClr>
                  </a:outerShdw>
                </a:effectLst>
                <a:latin typeface="Arial Narrow" panose="020B0606020202030204" pitchFamily="34" charset="0"/>
              </a:rPr>
              <a:t>“Tolerar su pecado”</a:t>
            </a:r>
            <a:r>
              <a:rPr lang="es-ES" dirty="0">
                <a:latin typeface="Arial Narrow" panose="020B0606020202030204" pitchFamily="34" charset="0"/>
              </a:rPr>
              <a:t>.</a:t>
            </a:r>
          </a:p>
          <a:p>
            <a:pPr marL="442913" indent="-266700" algn="just" defTabSz="442913">
              <a:buFont typeface="+mj-lt"/>
              <a:buAutoNum type="alphaUcPeriod" startAt="4"/>
            </a:pPr>
            <a:r>
              <a:rPr lang="es-ES" dirty="0">
                <a:latin typeface="Arial Narrow" panose="020B0606020202030204" pitchFamily="34" charset="0"/>
              </a:rPr>
              <a:t>La disciplina se ejerce en su conjunto, de manera congregacional…</a:t>
            </a:r>
          </a:p>
          <a:p>
            <a:pPr marL="633413" indent="-279400" algn="just" defTabSz="442913">
              <a:buFont typeface="+mj-lt"/>
              <a:buAutoNum type="arabicPeriod"/>
            </a:pPr>
            <a:r>
              <a:rPr lang="es-ES" dirty="0">
                <a:latin typeface="Arial Narrow" panose="020B0606020202030204" pitchFamily="34" charset="0"/>
              </a:rPr>
              <a:t>La autoridad con que se lleva la disciplina es la autoridad del Señor </a:t>
            </a:r>
            <a:r>
              <a:rPr lang="es-ES" b="1" dirty="0">
                <a:latin typeface="Arial Narrow" panose="020B0606020202030204" pitchFamily="34" charset="0"/>
              </a:rPr>
              <a:t>(1Cor.5:4; 2Tes.3: 6)</a:t>
            </a:r>
            <a:r>
              <a:rPr lang="es-ES" dirty="0">
                <a:latin typeface="Arial Narrow" panose="020B0606020202030204" pitchFamily="34" charset="0"/>
              </a:rPr>
              <a:t> </a:t>
            </a:r>
          </a:p>
          <a:p>
            <a:pPr marL="633413" indent="-279400" algn="just" defTabSz="442913">
              <a:buFont typeface="+mj-lt"/>
              <a:buAutoNum type="arabicPeriod"/>
            </a:pPr>
            <a:r>
              <a:rPr lang="es-ES" dirty="0">
                <a:latin typeface="Arial Narrow" panose="020B0606020202030204" pitchFamily="34" charset="0"/>
              </a:rPr>
              <a:t>En el contexto encontramos el pronombre </a:t>
            </a:r>
            <a:r>
              <a:rPr lang="es-ES" i="1" dirty="0">
                <a:effectLst>
                  <a:outerShdw blurRad="38100" dist="38100" dir="2700000" algn="tl">
                    <a:srgbClr val="000000">
                      <a:alpha val="43137"/>
                    </a:srgbClr>
                  </a:outerShdw>
                </a:effectLst>
                <a:latin typeface="Arial Narrow" panose="020B0606020202030204" pitchFamily="34" charset="0"/>
              </a:rPr>
              <a:t>“</a:t>
            </a:r>
            <a:r>
              <a:rPr lang="es-ES" i="1" u="sng" dirty="0">
                <a:effectLst>
                  <a:outerShdw blurRad="38100" dist="38100" dir="2700000" algn="tl">
                    <a:srgbClr val="000000">
                      <a:alpha val="43137"/>
                    </a:srgbClr>
                  </a:outerShdw>
                </a:effectLst>
                <a:latin typeface="Arial Narrow" panose="020B0606020202030204" pitchFamily="34" charset="0"/>
              </a:rPr>
              <a:t>vosotros</a:t>
            </a:r>
            <a:r>
              <a:rPr lang="es-ES" i="1" dirty="0">
                <a:effectLst>
                  <a:outerShdw blurRad="38100" dist="38100" dir="2700000" algn="tl">
                    <a:srgbClr val="000000">
                      <a:alpha val="43137"/>
                    </a:srgbClr>
                  </a:outerShdw>
                </a:effectLst>
                <a:latin typeface="Arial Narrow" panose="020B0606020202030204" pitchFamily="34" charset="0"/>
              </a:rPr>
              <a:t>”</a:t>
            </a:r>
            <a:r>
              <a:rPr lang="es-ES" dirty="0">
                <a:latin typeface="Arial Narrow" panose="020B0606020202030204" pitchFamily="34" charset="0"/>
              </a:rPr>
              <a:t>, refiriéndose a la iglesia local </a:t>
            </a:r>
            <a:r>
              <a:rPr lang="es-ES" b="1" dirty="0">
                <a:latin typeface="Arial Narrow" panose="020B0606020202030204" pitchFamily="34" charset="0"/>
              </a:rPr>
              <a:t>(</a:t>
            </a:r>
            <a:r>
              <a:rPr lang="es-ES" dirty="0">
                <a:latin typeface="Arial Narrow" panose="020B0606020202030204" pitchFamily="34" charset="0"/>
              </a:rPr>
              <a:t>Léase </a:t>
            </a:r>
            <a:r>
              <a:rPr lang="es-ES" b="1" dirty="0">
                <a:latin typeface="Arial Narrow" panose="020B0606020202030204" pitchFamily="34" charset="0"/>
              </a:rPr>
              <a:t>2Tes.3: 1)</a:t>
            </a:r>
            <a:r>
              <a:rPr lang="es-ES" dirty="0">
                <a:latin typeface="Arial Narrow" panose="020B0606020202030204" pitchFamily="34" charset="0"/>
              </a:rPr>
              <a:t> </a:t>
            </a:r>
          </a:p>
          <a:p>
            <a:pPr marL="633413" indent="-279400" algn="just" defTabSz="442913">
              <a:buFont typeface="+mj-lt"/>
              <a:buAutoNum type="arabicPeriod"/>
            </a:pPr>
            <a:r>
              <a:rPr lang="es-ES" dirty="0">
                <a:latin typeface="Arial Narrow" panose="020B0606020202030204" pitchFamily="34" charset="0"/>
              </a:rPr>
              <a:t>Estos textos hacen referencia a la iglesia local, donde el hermano tenía que ser señalado, marcado, delineado por la iglesia local. </a:t>
            </a:r>
          </a:p>
          <a:p>
            <a:pPr marL="722313" indent="-254000" algn="just" defTabSz="442913">
              <a:buFont typeface="+mj-lt"/>
              <a:buAutoNum type="alphaLcParenR"/>
            </a:pPr>
            <a:r>
              <a:rPr lang="es-ES" dirty="0">
                <a:latin typeface="Arial Narrow" panose="020B0606020202030204" pitchFamily="34" charset="0"/>
              </a:rPr>
              <a:t>¿Por medio de una carta en la que se manifiesta su infidelidad en la iglesia local? </a:t>
            </a:r>
          </a:p>
          <a:p>
            <a:pPr marL="722313" indent="-254000" algn="just" defTabSz="442913">
              <a:buFont typeface="+mj-lt"/>
              <a:buAutoNum type="alphaLcParenR"/>
            </a:pPr>
            <a:r>
              <a:rPr lang="es-ES" dirty="0">
                <a:latin typeface="Arial Narrow" panose="020B0606020202030204" pitchFamily="34" charset="0"/>
              </a:rPr>
              <a:t>¡No se habla de cartas a la iglesias locales en el texto!</a:t>
            </a:r>
            <a:endParaRPr lang="es-NI" dirty="0">
              <a:latin typeface="Arial Narrow" panose="020B0606020202030204" pitchFamily="34" charset="0"/>
            </a:endParaRPr>
          </a:p>
        </p:txBody>
      </p:sp>
      <p:cxnSp>
        <p:nvCxnSpPr>
          <p:cNvPr id="6" name="Conector recto 5">
            <a:extLst>
              <a:ext uri="{FF2B5EF4-FFF2-40B4-BE49-F238E27FC236}">
                <a16:creationId xmlns:a16="http://schemas.microsoft.com/office/drawing/2014/main" id="{2E6701F5-8FF9-25B4-696B-B97531D8F903}"/>
              </a:ext>
            </a:extLst>
          </p:cNvPr>
          <p:cNvCxnSpPr/>
          <p:nvPr/>
        </p:nvCxnSpPr>
        <p:spPr>
          <a:xfrm>
            <a:off x="8701549" y="197346"/>
            <a:ext cx="0" cy="6463308"/>
          </a:xfrm>
          <a:prstGeom prst="line">
            <a:avLst/>
          </a:prstGeom>
        </p:spPr>
        <p:style>
          <a:lnRef idx="3">
            <a:schemeClr val="dk1"/>
          </a:lnRef>
          <a:fillRef idx="0">
            <a:schemeClr val="dk1"/>
          </a:fillRef>
          <a:effectRef idx="2">
            <a:schemeClr val="dk1"/>
          </a:effectRef>
          <a:fontRef idx="minor">
            <a:schemeClr val="tx1"/>
          </a:fontRef>
        </p:style>
      </p:cxnSp>
      <p:sp>
        <p:nvSpPr>
          <p:cNvPr id="7" name="Rectángulo: esquinas redondeadas 6">
            <a:extLst>
              <a:ext uri="{FF2B5EF4-FFF2-40B4-BE49-F238E27FC236}">
                <a16:creationId xmlns:a16="http://schemas.microsoft.com/office/drawing/2014/main" id="{75918C37-FB6B-C26D-3D04-16D65FE0C3A5}"/>
              </a:ext>
            </a:extLst>
          </p:cNvPr>
          <p:cNvSpPr/>
          <p:nvPr/>
        </p:nvSpPr>
        <p:spPr>
          <a:xfrm>
            <a:off x="8701549" y="2654710"/>
            <a:ext cx="3490449"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17  Por esto mismo os he enviado a Timoteo, que es mi hijo amado y fiel en el Señor, el cual os recordará mi proceder en Cristo, de la manera que enseño en todas partes y en todas las iglesias. 18  Mas algunos están envanecidos, como si yo nunca hubiese de ir a vosotros.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06FEE4F3-901A-0AAA-C1D5-8E9BCE22B5A7}"/>
              </a:ext>
            </a:extLst>
          </p:cNvPr>
          <p:cNvSpPr/>
          <p:nvPr/>
        </p:nvSpPr>
        <p:spPr>
          <a:xfrm>
            <a:off x="8701548" y="2654710"/>
            <a:ext cx="3490449"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19  Pero iré pronto a vosotros, si el Señor quiere, y conoceré, no las palabras, sino el poder de los que andan envanecidos. 20  Porque el reino de Dios no consiste en palabras, sino en poder. 21  ¿Qué queréis? ¿Iré a vosotros con vara, o con amor y espíritu de mansedumbre?</a:t>
            </a:r>
            <a:endParaRPr lang="es-NI" dirty="0">
              <a:solidFill>
                <a:schemeClr val="tx1"/>
              </a:solidFill>
            </a:endParaRPr>
          </a:p>
        </p:txBody>
      </p:sp>
      <p:sp>
        <p:nvSpPr>
          <p:cNvPr id="9" name="Rectángulo: esquinas redondeadas 8">
            <a:extLst>
              <a:ext uri="{FF2B5EF4-FFF2-40B4-BE49-F238E27FC236}">
                <a16:creationId xmlns:a16="http://schemas.microsoft.com/office/drawing/2014/main" id="{AFC827DB-885E-63A8-1392-D5E121DD72D7}"/>
              </a:ext>
            </a:extLst>
          </p:cNvPr>
          <p:cNvSpPr/>
          <p:nvPr/>
        </p:nvSpPr>
        <p:spPr>
          <a:xfrm>
            <a:off x="8701547" y="2654710"/>
            <a:ext cx="3490450"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es buena vuestra jactancia. ¿No sabéis que un poco de levadura leuda toda la masa?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A3238722-96F2-F27D-5DA3-902587CE2FD9}"/>
              </a:ext>
            </a:extLst>
          </p:cNvPr>
          <p:cNvSpPr/>
          <p:nvPr/>
        </p:nvSpPr>
        <p:spPr>
          <a:xfrm>
            <a:off x="8701546" y="2654710"/>
            <a:ext cx="3490451"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Pero tengo unas pocas cosas contra ti: que tienes ahí a los que retienen la doctrina de Balaam, que enseñaba a </a:t>
            </a:r>
            <a:r>
              <a:rPr lang="es-ES" sz="1900" b="0" i="1" u="none" strike="noStrike" baseline="0" dirty="0" err="1">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Balac</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poner tropiezo ante los hijos de Israel, a comer de cosas sacrificadas a los ídolos, y a cometer fornicación.</a:t>
            </a:r>
            <a:r>
              <a:rPr lang="es-ES" sz="1900" i="1" baseline="3000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15</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también tienes a los que retienen la doctrina de los nicolaítas, la que yo aborrezco</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5FB9FC12-9BD4-B36C-8C88-4143AC2F0179}"/>
              </a:ext>
            </a:extLst>
          </p:cNvPr>
          <p:cNvSpPr/>
          <p:nvPr/>
        </p:nvSpPr>
        <p:spPr>
          <a:xfrm>
            <a:off x="8701545" y="2654710"/>
            <a:ext cx="3490452"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19</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 conozco tus obras, y amor, y fe, y servicio, y tu paciencia, y que tus obras postreras son más que las primeras.</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a:t>
            </a:r>
            <a:r>
              <a:rPr lang="es-ES" sz="19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Pero tengo unas pocas cosas contra ti: que toleras que esa mujer Jezabel, que se dice profetisa, enseñe y seduzca a mis siervos a fornicar y a comer cosas sacrificadas a los ídolos</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533E4B86-F8BB-FC2E-006F-5C4305ABA5A1}"/>
              </a:ext>
            </a:extLst>
          </p:cNvPr>
          <p:cNvSpPr/>
          <p:nvPr/>
        </p:nvSpPr>
        <p:spPr>
          <a:xfrm>
            <a:off x="8701544" y="2654710"/>
            <a:ext cx="3490455"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i="1" dirty="0">
                <a:solidFill>
                  <a:srgbClr val="218282"/>
                </a:solidFill>
                <a:effectLst>
                  <a:outerShdw blurRad="38100" dist="38100" dir="2700000" algn="tl">
                    <a:srgbClr val="000000">
                      <a:alpha val="43137"/>
                    </a:srgbClr>
                  </a:outerShdw>
                </a:effectLst>
                <a:latin typeface="Verdana" panose="020B0604030504040204" pitchFamily="34" charset="0"/>
              </a:rPr>
              <a:t>2 </a:t>
            </a:r>
            <a:r>
              <a:rPr lang="es-ES" sz="19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 conozco tus obras, y tu arduo trabajo y paciencia; y que no puedes soportar a los malos, y has probado a los que se dicen ser apóstoles, y no lo son, y los has hallado mentirosos</a:t>
            </a:r>
            <a:endParaRPr lang="es-NI" sz="19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00F2AA79-D230-6773-256D-9F104C02E0DB}"/>
              </a:ext>
            </a:extLst>
          </p:cNvPr>
          <p:cNvSpPr/>
          <p:nvPr/>
        </p:nvSpPr>
        <p:spPr>
          <a:xfrm>
            <a:off x="8701544" y="2654710"/>
            <a:ext cx="3490452"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el nombre de nuestro Señor Jesucristo, reunidos vosotros y mi espíritu, con el poder de nuestro Señor Jesucristo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8755EC84-92DF-C8B8-A837-A03187D7D7E1}"/>
              </a:ext>
            </a:extLst>
          </p:cNvPr>
          <p:cNvSpPr/>
          <p:nvPr/>
        </p:nvSpPr>
        <p:spPr>
          <a:xfrm>
            <a:off x="8701544" y="2654710"/>
            <a:ext cx="3490452"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Pero os ordenamos, hermanos, en el nombre de nuestro Señor Jesucristo, que os apartéis de todo hermano que ande desordenadamente, y no según la enseñanza que recibisteis de nosotros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8A6E6CBA-5888-0646-1ED9-B1597CC2CB4C}"/>
              </a:ext>
            </a:extLst>
          </p:cNvPr>
          <p:cNvSpPr/>
          <p:nvPr/>
        </p:nvSpPr>
        <p:spPr>
          <a:xfrm>
            <a:off x="8701543" y="2654710"/>
            <a:ext cx="3490452" cy="38935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 lo demás, hermanos, orad por nosotros, para que la palabra del Señor corra y sea glorificada, así como lo fue entre vosotros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5148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 calcmode="lin" valueType="num">
                                      <p:cBhvr additive="base">
                                        <p:cTn id="2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p:cTn id="36"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8" dur="500"/>
                                        <p:tgtEl>
                                          <p:spTgt spid="4">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randombar(horizontal)">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randombar(horizontal)">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randombar(horizontal)">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randombar(horizontal)">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
                                            <p:txEl>
                                              <p:pRg st="5" end="5"/>
                                            </p:txEl>
                                          </p:spTgt>
                                        </p:tgtEl>
                                        <p:attrNameLst>
                                          <p:attrName>style.visibility</p:attrName>
                                        </p:attrNameLst>
                                      </p:cBhvr>
                                      <p:to>
                                        <p:strVal val="visible"/>
                                      </p:to>
                                    </p:set>
                                    <p:anim calcmode="lin" valueType="num">
                                      <p:cBhvr additive="base">
                                        <p:cTn id="6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4">
                                            <p:txEl>
                                              <p:pRg st="6" end="6"/>
                                            </p:txEl>
                                          </p:spTgt>
                                        </p:tgtEl>
                                        <p:attrNameLst>
                                          <p:attrName>style.visibility</p:attrName>
                                        </p:attrNameLst>
                                      </p:cBhvr>
                                      <p:to>
                                        <p:strVal val="visible"/>
                                      </p:to>
                                    </p:set>
                                    <p:anim calcmode="lin" valueType="num">
                                      <p:cBhvr>
                                        <p:cTn id="75"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6"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77" dur="500"/>
                                        <p:tgtEl>
                                          <p:spTgt spid="4">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4">
                                            <p:txEl>
                                              <p:pRg st="7" end="7"/>
                                            </p:txEl>
                                          </p:spTgt>
                                        </p:tgtEl>
                                        <p:attrNameLst>
                                          <p:attrName>style.visibility</p:attrName>
                                        </p:attrNameLst>
                                      </p:cBhvr>
                                      <p:to>
                                        <p:strVal val="visible"/>
                                      </p:to>
                                    </p:set>
                                    <p:anim calcmode="lin" valueType="num">
                                      <p:cBhvr additive="base">
                                        <p:cTn id="82"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grpId="0" nodeType="click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randombar(horizontal)">
                                      <p:cBhvr>
                                        <p:cTn id="88" dur="500"/>
                                        <p:tgtEl>
                                          <p:spTgt spid="13"/>
                                        </p:tgtEl>
                                      </p:cBhvr>
                                    </p:animEffect>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grpId="0" nodeType="click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randombar(horizontal)">
                                      <p:cBhvr>
                                        <p:cTn id="93" dur="500"/>
                                        <p:tgtEl>
                                          <p:spTgt spid="1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4">
                                            <p:txEl>
                                              <p:pRg st="8" end="8"/>
                                            </p:txEl>
                                          </p:spTgt>
                                        </p:tgtEl>
                                        <p:attrNameLst>
                                          <p:attrName>style.visibility</p:attrName>
                                        </p:attrNameLst>
                                      </p:cBhvr>
                                      <p:to>
                                        <p:strVal val="visible"/>
                                      </p:to>
                                    </p:set>
                                    <p:anim calcmode="lin" valueType="num">
                                      <p:cBhvr additive="base">
                                        <p:cTn id="98"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randombar(horizontal)">
                                      <p:cBhvr>
                                        <p:cTn id="104" dur="500"/>
                                        <p:tgtEl>
                                          <p:spTgt spid="15"/>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4">
                                            <p:txEl>
                                              <p:pRg st="9" end="9"/>
                                            </p:txEl>
                                          </p:spTgt>
                                        </p:tgtEl>
                                        <p:attrNameLst>
                                          <p:attrName>style.visibility</p:attrName>
                                        </p:attrNameLst>
                                      </p:cBhvr>
                                      <p:to>
                                        <p:strVal val="visible"/>
                                      </p:to>
                                    </p:set>
                                    <p:anim calcmode="lin" valueType="num">
                                      <p:cBhvr additive="base">
                                        <p:cTn id="10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nodeType="clickEffect">
                                  <p:stCondLst>
                                    <p:cond delay="0"/>
                                  </p:stCondLst>
                                  <p:childTnLst>
                                    <p:set>
                                      <p:cBhvr>
                                        <p:cTn id="114" dur="1" fill="hold">
                                          <p:stCondLst>
                                            <p:cond delay="0"/>
                                          </p:stCondLst>
                                        </p:cTn>
                                        <p:tgtEl>
                                          <p:spTgt spid="4">
                                            <p:txEl>
                                              <p:pRg st="10" end="10"/>
                                            </p:txEl>
                                          </p:spTgt>
                                        </p:tgtEl>
                                        <p:attrNameLst>
                                          <p:attrName>style.visibility</p:attrName>
                                        </p:attrNameLst>
                                      </p:cBhvr>
                                      <p:to>
                                        <p:strVal val="visible"/>
                                      </p:to>
                                    </p:set>
                                    <p:animEffect transition="in" filter="barn(inVertical)">
                                      <p:cBhvr>
                                        <p:cTn id="115" dur="500"/>
                                        <p:tgtEl>
                                          <p:spTgt spid="4">
                                            <p:txEl>
                                              <p:pRg st="10" end="10"/>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6" presetClass="entr" presetSubtype="21" fill="hold" nodeType="clickEffect">
                                  <p:stCondLst>
                                    <p:cond delay="0"/>
                                  </p:stCondLst>
                                  <p:childTnLst>
                                    <p:set>
                                      <p:cBhvr>
                                        <p:cTn id="119" dur="1" fill="hold">
                                          <p:stCondLst>
                                            <p:cond delay="0"/>
                                          </p:stCondLst>
                                        </p:cTn>
                                        <p:tgtEl>
                                          <p:spTgt spid="4">
                                            <p:txEl>
                                              <p:pRg st="11" end="11"/>
                                            </p:txEl>
                                          </p:spTgt>
                                        </p:tgtEl>
                                        <p:attrNameLst>
                                          <p:attrName>style.visibility</p:attrName>
                                        </p:attrNameLst>
                                      </p:cBhvr>
                                      <p:to>
                                        <p:strVal val="visible"/>
                                      </p:to>
                                    </p:set>
                                    <p:animEffect transition="in" filter="barn(inVertical)">
                                      <p:cBhvr>
                                        <p:cTn id="120"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10D0817-020D-13A2-508D-2E43408FC158}"/>
              </a:ext>
            </a:extLst>
          </p:cNvPr>
          <p:cNvSpPr txBox="1"/>
          <p:nvPr/>
        </p:nvSpPr>
        <p:spPr>
          <a:xfrm>
            <a:off x="1548580" y="589935"/>
            <a:ext cx="7713407" cy="5940088"/>
          </a:xfrm>
          <a:prstGeom prst="rect">
            <a:avLst/>
          </a:prstGeom>
          <a:noFill/>
        </p:spPr>
        <p:txBody>
          <a:bodyPr wrap="square" rtlCol="0">
            <a:spAutoFit/>
          </a:bodyPr>
          <a:lstStyle/>
          <a:p>
            <a:pPr marL="354013" indent="-280988" algn="just">
              <a:buFont typeface="+mj-lt"/>
              <a:buAutoNum type="alphaUcPeriod" startAt="5"/>
            </a:pPr>
            <a:r>
              <a:rPr lang="es-ES" sz="1900" dirty="0">
                <a:latin typeface="Arial Narrow" panose="020B0606020202030204" pitchFamily="34" charset="0"/>
              </a:rPr>
              <a:t>Cuando la iglesia local practique la disciplina… </a:t>
            </a:r>
          </a:p>
          <a:p>
            <a:pPr marL="530225" indent="-265113" algn="just">
              <a:buFont typeface="+mj-lt"/>
              <a:buAutoNum type="arabicPeriod"/>
            </a:pPr>
            <a:r>
              <a:rPr lang="es-ES" sz="1900" dirty="0">
                <a:latin typeface="Arial Narrow" panose="020B0606020202030204" pitchFamily="34" charset="0"/>
              </a:rPr>
              <a:t>Esta debe estar bien concertada y unidad entre sí, como dijo el apóstol Pablo </a:t>
            </a:r>
          </a:p>
          <a:p>
            <a:pPr marL="720725" indent="-277813" algn="just">
              <a:buFont typeface="+mj-lt"/>
              <a:buAutoNum type="alphaLcParenR"/>
            </a:pPr>
            <a:r>
              <a:rPr lang="es-ES" sz="1900" dirty="0">
                <a:latin typeface="Arial Narrow" panose="020B0606020202030204" pitchFamily="34" charset="0"/>
              </a:rPr>
              <a:t>¿reunidos los varones de la iglesia local? </a:t>
            </a:r>
          </a:p>
          <a:p>
            <a:pPr marL="720725" indent="-277813" algn="just">
              <a:buFont typeface="+mj-lt"/>
              <a:buAutoNum type="alphaLcParenR"/>
            </a:pPr>
            <a:r>
              <a:rPr lang="es-ES" sz="1900" dirty="0">
                <a:latin typeface="Arial Narrow" panose="020B0606020202030204" pitchFamily="34" charset="0"/>
              </a:rPr>
              <a:t>¿reunidos los ancianos de la iglesia? </a:t>
            </a:r>
          </a:p>
          <a:p>
            <a:pPr marL="530225" indent="-265113" algn="just">
              <a:buFont typeface="+mj-lt"/>
              <a:buAutoNum type="arabicPeriod" startAt="2"/>
            </a:pPr>
            <a:r>
              <a:rPr lang="es-ES" sz="1900" dirty="0">
                <a:latin typeface="Arial Narrow" panose="020B0606020202030204" pitchFamily="34" charset="0"/>
              </a:rPr>
              <a:t>Nada se dice acerca de los ancianos o de los varones retirando de la comunión a un hermano, o hermana errados {es la iglesia local}</a:t>
            </a:r>
          </a:p>
          <a:p>
            <a:pPr marL="354013" indent="-265113" algn="just">
              <a:buFont typeface="+mj-lt"/>
              <a:buAutoNum type="alphaUcPeriod" startAt="6"/>
            </a:pPr>
            <a:r>
              <a:rPr lang="es-ES" sz="1900" dirty="0">
                <a:latin typeface="Arial Narrow" panose="020B0606020202030204" pitchFamily="34" charset="0"/>
              </a:rPr>
              <a:t>No está indicando Pablo que la iglesia no debe seguir su comunión con este hermano, sino que debemos quitarlo de nuestra comunión, y esto por la autoridad del señor Jesús </a:t>
            </a:r>
            <a:r>
              <a:rPr lang="es-ES" sz="1900" b="1" dirty="0">
                <a:latin typeface="Arial Narrow" panose="020B0606020202030204" pitchFamily="34" charset="0"/>
              </a:rPr>
              <a:t>(2Tes.3: 6)</a:t>
            </a:r>
          </a:p>
          <a:p>
            <a:pPr marL="354013" indent="-265113" algn="just">
              <a:buFont typeface="+mj-lt"/>
              <a:buAutoNum type="alphaUcPeriod" startAt="6"/>
            </a:pPr>
            <a:r>
              <a:rPr lang="es-ES" sz="1900" dirty="0">
                <a:latin typeface="Arial Narrow" panose="020B0606020202030204" pitchFamily="34" charset="0"/>
              </a:rPr>
              <a:t>¿Cómo cortamos de nuestra comunión? dice Pablo en </a:t>
            </a:r>
            <a:r>
              <a:rPr lang="es-ES" sz="1900" b="1" dirty="0">
                <a:latin typeface="Arial Narrow" panose="020B0606020202030204" pitchFamily="34" charset="0"/>
              </a:rPr>
              <a:t>(1Cor.5: 5)</a:t>
            </a:r>
            <a:r>
              <a:rPr lang="es-ES" sz="1900" dirty="0">
                <a:latin typeface="Arial Narrow" panose="020B0606020202030204" pitchFamily="34" charset="0"/>
              </a:rPr>
              <a:t> que nuestra comunión en la iglesia se convierte en un circulo de protección para mantener fuera a Satanás del alcance de un hijo de Dios…</a:t>
            </a:r>
          </a:p>
          <a:p>
            <a:pPr marL="530225" indent="-280988" algn="just">
              <a:buFont typeface="+mj-lt"/>
              <a:buAutoNum type="arabicPeriod"/>
            </a:pPr>
            <a:r>
              <a:rPr lang="es-ES" sz="1900" dirty="0">
                <a:latin typeface="Arial Narrow" panose="020B0606020202030204" pitchFamily="34" charset="0"/>
              </a:rPr>
              <a:t>En otras palabras, cuando un hermano tiene comunión con la iglesia, éste no puede tener comunión con satanás.</a:t>
            </a:r>
          </a:p>
          <a:p>
            <a:pPr marL="530225" indent="-280988" algn="just">
              <a:buFont typeface="+mj-lt"/>
              <a:buAutoNum type="arabicPeriod"/>
            </a:pPr>
            <a:r>
              <a:rPr lang="es-ES" sz="1900" dirty="0">
                <a:latin typeface="Arial Narrow" panose="020B0606020202030204" pitchFamily="34" charset="0"/>
              </a:rPr>
              <a:t>Pero cuando un hermano se pone fuera de nuestra comunión, es de reconocimiento que Satanás le tiene y vive en comunión plena con la práctica de pecado, que se está identificando que su comunión es con el diablo.</a:t>
            </a:r>
          </a:p>
          <a:p>
            <a:pPr marL="530225" indent="-280988" algn="just">
              <a:buFont typeface="+mj-lt"/>
              <a:buAutoNum type="arabicPeriod"/>
            </a:pPr>
            <a:r>
              <a:rPr lang="es-ES" sz="1900" dirty="0">
                <a:latin typeface="Arial Narrow" panose="020B0606020202030204" pitchFamily="34" charset="0"/>
              </a:rPr>
              <a:t>La iglesia tiene que entregarlo a Satanás para que su espíritu sea salvo, porque así también se evita que el pecado se extienda como levadura a través del cuerpo </a:t>
            </a:r>
            <a:r>
              <a:rPr lang="es-ES" sz="1900" b="1" dirty="0">
                <a:latin typeface="Arial Narrow" panose="020B0606020202030204" pitchFamily="34" charset="0"/>
              </a:rPr>
              <a:t>(1Cor.5: 6, 7)</a:t>
            </a:r>
            <a:endParaRPr lang="es-NI" sz="1900" b="1" dirty="0">
              <a:latin typeface="Arial Narrow" panose="020B0606020202030204" pitchFamily="34" charset="0"/>
            </a:endParaRPr>
          </a:p>
        </p:txBody>
      </p:sp>
      <p:cxnSp>
        <p:nvCxnSpPr>
          <p:cNvPr id="6" name="Conector recto 5">
            <a:extLst>
              <a:ext uri="{FF2B5EF4-FFF2-40B4-BE49-F238E27FC236}">
                <a16:creationId xmlns:a16="http://schemas.microsoft.com/office/drawing/2014/main" id="{0C02FE49-5860-BF76-D73C-62E6B0721E16}"/>
              </a:ext>
            </a:extLst>
          </p:cNvPr>
          <p:cNvCxnSpPr/>
          <p:nvPr/>
        </p:nvCxnSpPr>
        <p:spPr>
          <a:xfrm>
            <a:off x="9261987" y="589935"/>
            <a:ext cx="0" cy="6061588"/>
          </a:xfrm>
          <a:prstGeom prst="line">
            <a:avLst/>
          </a:prstGeom>
        </p:spPr>
        <p:style>
          <a:lnRef idx="3">
            <a:schemeClr val="dk1"/>
          </a:lnRef>
          <a:fillRef idx="0">
            <a:schemeClr val="dk1"/>
          </a:fillRef>
          <a:effectRef idx="2">
            <a:schemeClr val="dk1"/>
          </a:effectRef>
          <a:fontRef idx="minor">
            <a:schemeClr val="tx1"/>
          </a:fontRef>
        </p:style>
      </p:cxnSp>
      <p:sp>
        <p:nvSpPr>
          <p:cNvPr id="7" name="Rectángulo: esquinas redondeadas 6">
            <a:extLst>
              <a:ext uri="{FF2B5EF4-FFF2-40B4-BE49-F238E27FC236}">
                <a16:creationId xmlns:a16="http://schemas.microsoft.com/office/drawing/2014/main" id="{0489250B-32E9-D5C0-EE5D-D71002A87CD1}"/>
              </a:ext>
            </a:extLst>
          </p:cNvPr>
          <p:cNvSpPr/>
          <p:nvPr/>
        </p:nvSpPr>
        <p:spPr>
          <a:xfrm>
            <a:off x="9261987" y="2831690"/>
            <a:ext cx="2930011" cy="369833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Pero os ordenamos, hermanos, en el nombre de nuestro Señor Jesucristo, que os apartéis de todo hermano que ande desordenadamente, y no según la enseñanza que recibisteis de nosotros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2B6C09CB-64FD-8169-E986-62D46710CF2E}"/>
              </a:ext>
            </a:extLst>
          </p:cNvPr>
          <p:cNvSpPr/>
          <p:nvPr/>
        </p:nvSpPr>
        <p:spPr>
          <a:xfrm>
            <a:off x="9261986" y="2831690"/>
            <a:ext cx="2930011" cy="369833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tal sea entregado a Satanás para destrucción de la carne, a fin de que el espíritu sea salvo en el día del Señor Jesús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99974680-42AD-F65A-DCA5-46317AF3C0B0}"/>
              </a:ext>
            </a:extLst>
          </p:cNvPr>
          <p:cNvSpPr/>
          <p:nvPr/>
        </p:nvSpPr>
        <p:spPr>
          <a:xfrm>
            <a:off x="9261985" y="2831690"/>
            <a:ext cx="2930015" cy="369833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  No es buena vuestra jactancia. ¿No sabéis que un poco de levadura leuda toda la masa?</a:t>
            </a:r>
            <a:r>
              <a:rPr lang="es-ES" sz="1900" i="1" baseline="30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Limpiaos, pues, de la vieja levadura, para que seáis nueva masa, sin levadura como sois; porque nuestra pascua, que es Cristo, ya fue sacrificada por nosotros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2167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barn(inVertical)">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 calcmode="lin" valueType="num">
                                      <p:cBhvr additive="base">
                                        <p:cTn id="3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 calcmode="lin" valueType="num">
                                      <p:cBhvr>
                                        <p:cTn id="36"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randombar(horizont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 calcmode="lin" valueType="num">
                                      <p:cBhvr>
                                        <p:cTn id="48"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9"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0" dur="500"/>
                                        <p:tgtEl>
                                          <p:spTgt spid="4">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randombar(horizontal)">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xEl>
                                              <p:pRg st="7" end="7"/>
                                            </p:txEl>
                                          </p:spTgt>
                                        </p:tgtEl>
                                        <p:attrNameLst>
                                          <p:attrName>style.visibility</p:attrName>
                                        </p:attrNameLst>
                                      </p:cBhvr>
                                      <p:to>
                                        <p:strVal val="visible"/>
                                      </p:to>
                                    </p:set>
                                    <p:anim calcmode="lin" valueType="num">
                                      <p:cBhvr additive="base">
                                        <p:cTn id="60"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
                                            <p:txEl>
                                              <p:pRg st="8" end="8"/>
                                            </p:txEl>
                                          </p:spTgt>
                                        </p:tgtEl>
                                        <p:attrNameLst>
                                          <p:attrName>style.visibility</p:attrName>
                                        </p:attrNameLst>
                                      </p:cBhvr>
                                      <p:to>
                                        <p:strVal val="visible"/>
                                      </p:to>
                                    </p:set>
                                    <p:anim calcmode="lin" valueType="num">
                                      <p:cBhvr additive="base">
                                        <p:cTn id="66"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4">
                                            <p:txEl>
                                              <p:pRg st="9" end="9"/>
                                            </p:txEl>
                                          </p:spTgt>
                                        </p:tgtEl>
                                        <p:attrNameLst>
                                          <p:attrName>style.visibility</p:attrName>
                                        </p:attrNameLst>
                                      </p:cBhvr>
                                      <p:to>
                                        <p:strVal val="visible"/>
                                      </p:to>
                                    </p:set>
                                    <p:anim calcmode="lin" valueType="num">
                                      <p:cBhvr additive="base">
                                        <p:cTn id="72"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randombar(horizontal)">
                                      <p:cBhvr>
                                        <p:cTn id="7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8F41EA-1557-3EAD-0002-81458E61B537}"/>
              </a:ext>
            </a:extLst>
          </p:cNvPr>
          <p:cNvSpPr txBox="1"/>
          <p:nvPr/>
        </p:nvSpPr>
        <p:spPr>
          <a:xfrm>
            <a:off x="1607574" y="751344"/>
            <a:ext cx="7300449" cy="5355312"/>
          </a:xfrm>
          <a:prstGeom prst="rect">
            <a:avLst/>
          </a:prstGeom>
          <a:noFill/>
        </p:spPr>
        <p:txBody>
          <a:bodyPr wrap="square" rtlCol="0">
            <a:spAutoFit/>
          </a:bodyPr>
          <a:lstStyle/>
          <a:p>
            <a:pPr marL="354013" indent="-280988" algn="just">
              <a:buFont typeface="+mj-lt"/>
              <a:buAutoNum type="alphaUcPeriod" startAt="8"/>
            </a:pPr>
            <a:r>
              <a:rPr lang="es-ES" sz="1900" dirty="0">
                <a:latin typeface="Arial Narrow" panose="020B0606020202030204" pitchFamily="34" charset="0"/>
              </a:rPr>
              <a:t>Los corintios no debían de asociarse con inmorales </a:t>
            </a:r>
            <a:r>
              <a:rPr lang="es-ES" sz="1900" b="1" dirty="0">
                <a:latin typeface="Arial Narrow" panose="020B0606020202030204" pitchFamily="34" charset="0"/>
              </a:rPr>
              <a:t>(1Cor.5: 9, 10)</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Esto no tiene que ver con la gente del mundo, sino que se refiere a uno </a:t>
            </a:r>
            <a:r>
              <a:rPr lang="es-ES" sz="1900" i="1" dirty="0">
                <a:effectLst>
                  <a:outerShdw blurRad="38100" dist="38100" dir="2700000" algn="tl">
                    <a:srgbClr val="000000">
                      <a:alpha val="43137"/>
                    </a:srgbClr>
                  </a:outerShdw>
                </a:effectLst>
                <a:latin typeface="Arial Narrow" panose="020B0606020202030204" pitchFamily="34" charset="0"/>
              </a:rPr>
              <a:t>“llamándose hermano”</a:t>
            </a:r>
            <a:r>
              <a:rPr lang="es-ES" sz="1900" dirty="0">
                <a:latin typeface="Arial Narrow" panose="020B0606020202030204" pitchFamily="34" charset="0"/>
              </a:rPr>
              <a:t> </a:t>
            </a:r>
            <a:r>
              <a:rPr lang="es-ES" sz="1900" b="1" dirty="0">
                <a:latin typeface="Arial Narrow" panose="020B0606020202030204" pitchFamily="34" charset="0"/>
              </a:rPr>
              <a:t>(1Cor.5: 11)</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Tenemos que eliminar al maligno de entre nosotros </a:t>
            </a:r>
            <a:r>
              <a:rPr lang="es-ES" sz="1900" b="1" dirty="0">
                <a:latin typeface="Arial Narrow" panose="020B0606020202030204" pitchFamily="34" charset="0"/>
              </a:rPr>
              <a:t>(1Cor.5: 13)</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Varias verdades hay que recordar al tratar con el hermano en pecado. </a:t>
            </a:r>
          </a:p>
          <a:p>
            <a:pPr marL="720725" indent="-277813" algn="just">
              <a:buFont typeface="+mj-lt"/>
              <a:buAutoNum type="alphaLcParenR"/>
            </a:pPr>
            <a:r>
              <a:rPr lang="es-ES" sz="1900" dirty="0">
                <a:latin typeface="Arial Narrow" panose="020B0606020202030204" pitchFamily="34" charset="0"/>
              </a:rPr>
              <a:t>En primer lugar: Se nos muestra lo que debemos hacer </a:t>
            </a:r>
            <a:r>
              <a:rPr lang="es-ES" sz="1900" b="1" dirty="0">
                <a:latin typeface="Arial Narrow" panose="020B0606020202030204" pitchFamily="34" charset="0"/>
              </a:rPr>
              <a:t>(2Tes.3: 11, 12)</a:t>
            </a:r>
            <a:r>
              <a:rPr lang="es-ES" sz="1900" dirty="0">
                <a:latin typeface="Arial Narrow" panose="020B0606020202030204" pitchFamily="34" charset="0"/>
              </a:rPr>
              <a:t> </a:t>
            </a:r>
          </a:p>
          <a:p>
            <a:pPr marL="900113" indent="-266700" algn="just">
              <a:buFont typeface="Wingdings" panose="05000000000000000000" pitchFamily="2" charset="2"/>
              <a:buChar char="Ø"/>
            </a:pPr>
            <a:r>
              <a:rPr lang="es-ES" sz="1900" dirty="0">
                <a:latin typeface="Arial Narrow" panose="020B0606020202030204" pitchFamily="34" charset="0"/>
              </a:rPr>
              <a:t>Debemos tener nuestro propio derecho de influencia </a:t>
            </a:r>
            <a:r>
              <a:rPr lang="es-ES" sz="1900" b="1" dirty="0">
                <a:latin typeface="Arial Narrow" panose="020B0606020202030204" pitchFamily="34" charset="0"/>
              </a:rPr>
              <a:t>(1Cor.5: 13)</a:t>
            </a:r>
            <a:r>
              <a:rPr lang="es-ES" sz="1900" dirty="0">
                <a:latin typeface="Arial Narrow" panose="020B0606020202030204" pitchFamily="34" charset="0"/>
              </a:rPr>
              <a:t> </a:t>
            </a:r>
          </a:p>
          <a:p>
            <a:pPr marL="722313" indent="-279400" algn="just">
              <a:buFont typeface="+mj-lt"/>
              <a:buAutoNum type="alphaLcParenR" startAt="2"/>
            </a:pPr>
            <a:r>
              <a:rPr lang="es-ES" sz="1900" dirty="0">
                <a:latin typeface="Arial Narrow" panose="020B0606020202030204" pitchFamily="34" charset="0"/>
              </a:rPr>
              <a:t>En segundo lugar: No debemos asociarnos con él, con el fin de que lleve la vergüenza </a:t>
            </a:r>
            <a:r>
              <a:rPr lang="es-ES" sz="1900" b="1" dirty="0">
                <a:latin typeface="Arial Narrow" panose="020B0606020202030204" pitchFamily="34" charset="0"/>
              </a:rPr>
              <a:t>(1Cor.5: 13)</a:t>
            </a:r>
            <a:r>
              <a:rPr lang="es-ES" sz="1900" dirty="0">
                <a:latin typeface="Arial Narrow" panose="020B0606020202030204" pitchFamily="34" charset="0"/>
              </a:rPr>
              <a:t> </a:t>
            </a:r>
          </a:p>
          <a:p>
            <a:pPr marL="900113" indent="-254000" algn="just">
              <a:buFont typeface="Wingdings" panose="05000000000000000000" pitchFamily="2" charset="2"/>
              <a:buChar char="Ø"/>
            </a:pPr>
            <a:r>
              <a:rPr lang="es-ES" sz="1900" dirty="0">
                <a:latin typeface="Arial Narrow" panose="020B0606020202030204" pitchFamily="34" charset="0"/>
              </a:rPr>
              <a:t>Pero no debe ser tratado como un enemigo, si no, siempre como un hermano que necesita ser llevado a casa.</a:t>
            </a:r>
          </a:p>
          <a:p>
            <a:pPr marL="354013" indent="-280988" algn="just">
              <a:buFont typeface="+mj-lt"/>
              <a:buAutoNum type="alphaUcPeriod" startAt="9"/>
            </a:pPr>
            <a:r>
              <a:rPr lang="es-ES" sz="1900" dirty="0">
                <a:latin typeface="Arial Narrow" panose="020B0606020202030204" pitchFamily="34" charset="0"/>
              </a:rPr>
              <a:t>La disciplina es un método de corrección, la meta es y será siempre salvar al pecador… </a:t>
            </a:r>
          </a:p>
          <a:p>
            <a:pPr marL="530225" indent="-265113" algn="just">
              <a:buFont typeface="+mj-lt"/>
              <a:buAutoNum type="arabicPeriod"/>
            </a:pPr>
            <a:r>
              <a:rPr lang="es-ES" sz="1900" dirty="0">
                <a:latin typeface="Arial Narrow" panose="020B0606020202030204" pitchFamily="34" charset="0"/>
              </a:rPr>
              <a:t>No de castigar al pecador, tenemos que llegar a él con mansedumbre </a:t>
            </a:r>
            <a:r>
              <a:rPr lang="es-ES" sz="1900" b="1" dirty="0">
                <a:latin typeface="Arial Narrow" panose="020B0606020202030204" pitchFamily="34" charset="0"/>
              </a:rPr>
              <a:t>(Gál.6: 1, 2)</a:t>
            </a:r>
            <a:r>
              <a:rPr lang="es-ES" sz="1900" dirty="0">
                <a:latin typeface="Arial Narrow" panose="020B0606020202030204" pitchFamily="34" charset="0"/>
              </a:rPr>
              <a:t> </a:t>
            </a:r>
          </a:p>
          <a:p>
            <a:pPr marL="530225" indent="-265113" algn="just">
              <a:buFont typeface="+mj-lt"/>
              <a:buAutoNum type="arabicPeriod"/>
            </a:pPr>
            <a:r>
              <a:rPr lang="es-ES" sz="1900" dirty="0">
                <a:latin typeface="Arial Narrow" panose="020B0606020202030204" pitchFamily="34" charset="0"/>
              </a:rPr>
              <a:t>Esto es similar a la corrección de un hueso roto en un brazo, o trae la idea de remendar las redes de pesca, debemos forzarnos por hacer la voluntad de Dios.</a:t>
            </a:r>
            <a:endParaRPr lang="es-NI" sz="1900" dirty="0">
              <a:latin typeface="Arial Narrow" panose="020B0606020202030204" pitchFamily="34" charset="0"/>
            </a:endParaRPr>
          </a:p>
        </p:txBody>
      </p:sp>
      <p:cxnSp>
        <p:nvCxnSpPr>
          <p:cNvPr id="6" name="Conector recto 5">
            <a:extLst>
              <a:ext uri="{FF2B5EF4-FFF2-40B4-BE49-F238E27FC236}">
                <a16:creationId xmlns:a16="http://schemas.microsoft.com/office/drawing/2014/main" id="{DAB0FFE5-01E3-A021-5FFB-81F9FCEE623E}"/>
              </a:ext>
            </a:extLst>
          </p:cNvPr>
          <p:cNvCxnSpPr>
            <a:cxnSpLocks/>
          </p:cNvCxnSpPr>
          <p:nvPr/>
        </p:nvCxnSpPr>
        <p:spPr>
          <a:xfrm>
            <a:off x="8908023" y="516194"/>
            <a:ext cx="0" cy="6164826"/>
          </a:xfrm>
          <a:prstGeom prst="line">
            <a:avLst/>
          </a:prstGeom>
        </p:spPr>
        <p:style>
          <a:lnRef idx="3">
            <a:schemeClr val="dk1"/>
          </a:lnRef>
          <a:fillRef idx="0">
            <a:schemeClr val="dk1"/>
          </a:fillRef>
          <a:effectRef idx="2">
            <a:schemeClr val="dk1"/>
          </a:effectRef>
          <a:fontRef idx="minor">
            <a:schemeClr val="tx1"/>
          </a:fontRef>
        </p:style>
      </p:cxnSp>
      <p:sp>
        <p:nvSpPr>
          <p:cNvPr id="8" name="Rectángulo: esquinas redondeadas 7">
            <a:extLst>
              <a:ext uri="{FF2B5EF4-FFF2-40B4-BE49-F238E27FC236}">
                <a16:creationId xmlns:a16="http://schemas.microsoft.com/office/drawing/2014/main" id="{02063897-A382-9310-1E44-370AFE1A1EAC}"/>
              </a:ext>
            </a:extLst>
          </p:cNvPr>
          <p:cNvSpPr/>
          <p:nvPr/>
        </p:nvSpPr>
        <p:spPr>
          <a:xfrm>
            <a:off x="8908023" y="2698955"/>
            <a:ext cx="3283977"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he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escrito</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carta, que no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juntéis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con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fornicarios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  no absolutamente con los fornicarios de este mundo, o con los avaros, o con los ladrones, o con los idólatras; pues en tal caso os sería necesario salir del mundo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ACFFEF51-D695-3319-4C92-97B2CBA0BD4F}"/>
              </a:ext>
            </a:extLst>
          </p:cNvPr>
          <p:cNvSpPr/>
          <p:nvPr/>
        </p:nvSpPr>
        <p:spPr>
          <a:xfrm>
            <a:off x="8908022" y="2698955"/>
            <a:ext cx="3283978"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Más bien os escribí que no os juntéis con ninguno que, llamándose hermano, fuere fornicario, o avaro, o idólatra, o maldiciente, o borracho, o ladrón; con el tal ni aun comáis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55CB44C7-DF07-6EDC-B2F7-6A4A755337C3}"/>
              </a:ext>
            </a:extLst>
          </p:cNvPr>
          <p:cNvSpPr/>
          <p:nvPr/>
        </p:nvSpPr>
        <p:spPr>
          <a:xfrm>
            <a:off x="8908021" y="2698955"/>
            <a:ext cx="3283979"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a los que están fuera, Dios juzgará. Quitad, pues, a ese perverso de entre vosotros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758B0E98-8770-4279-135D-31DF63FBF4BB}"/>
              </a:ext>
            </a:extLst>
          </p:cNvPr>
          <p:cNvSpPr/>
          <p:nvPr/>
        </p:nvSpPr>
        <p:spPr>
          <a:xfrm>
            <a:off x="8908022" y="2698955"/>
            <a:ext cx="3283978"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  Porque oímos que algunos de entre vosotros andan desordenadamente, no trabajando en nada, sino entremetiéndose en lo ajeno. 12  A los tales mandamos y exhortamos por nuestro Señor Jesucristo, que trabajando sosegadamente, coman su propio pan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479AB936-0C40-C0F5-C587-398FD5AF3A6A}"/>
              </a:ext>
            </a:extLst>
          </p:cNvPr>
          <p:cNvSpPr/>
          <p:nvPr/>
        </p:nvSpPr>
        <p:spPr>
          <a:xfrm>
            <a:off x="8908020" y="2698955"/>
            <a:ext cx="3283979"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a los que están fuera, Dios juzgará. Quitad, pues, a ese perverso de entre vosotros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A589B4C9-3B8D-8FF8-68E1-485424F0C07E}"/>
              </a:ext>
            </a:extLst>
          </p:cNvPr>
          <p:cNvSpPr/>
          <p:nvPr/>
        </p:nvSpPr>
        <p:spPr>
          <a:xfrm>
            <a:off x="8908020" y="2698954"/>
            <a:ext cx="3283980" cy="364285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Hermanos, si alguno fuere sorprendido en alguna falta, vosotros que sois espirituales, restauradle con espíritu de mansedumbre, considerándote a ti mismo, no sea que tú también seas tentado. 2  Sobrellevad los unos las cargas de los otros, y cumplid así la ley de Cristo.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482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 calcmode="lin" valueType="num">
                                      <p:cBhvr additive="base">
                                        <p:cTn id="3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 calcmode="lin" valueType="num">
                                      <p:cBhvr additive="base">
                                        <p:cTn id="4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barn(inVertical)">
                                      <p:cBhvr>
                                        <p:cTn id="47" dur="500"/>
                                        <p:tgtEl>
                                          <p:spTgt spid="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randombar(horizont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Effect transition="in" filter="barn(inVertical)">
                                      <p:cBhvr>
                                        <p:cTn id="57" dur="500"/>
                                        <p:tgtEl>
                                          <p:spTgt spid="4">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randombar(horizont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Effect transition="in" filter="barn(inVertical)">
                                      <p:cBhvr>
                                        <p:cTn id="67" dur="500"/>
                                        <p:tgtEl>
                                          <p:spTgt spid="4">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4">
                                            <p:txEl>
                                              <p:pRg st="7" end="7"/>
                                            </p:txEl>
                                          </p:spTgt>
                                        </p:tgtEl>
                                        <p:attrNameLst>
                                          <p:attrName>style.visibility</p:attrName>
                                        </p:attrNameLst>
                                      </p:cBhvr>
                                      <p:to>
                                        <p:strVal val="visible"/>
                                      </p:to>
                                    </p:set>
                                    <p:animEffect transition="in" filter="barn(inVertical)">
                                      <p:cBhvr>
                                        <p:cTn id="72" dur="500"/>
                                        <p:tgtEl>
                                          <p:spTgt spid="4">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4">
                                            <p:txEl>
                                              <p:pRg st="8" end="8"/>
                                            </p:txEl>
                                          </p:spTgt>
                                        </p:tgtEl>
                                        <p:attrNameLst>
                                          <p:attrName>style.visibility</p:attrName>
                                        </p:attrNameLst>
                                      </p:cBhvr>
                                      <p:to>
                                        <p:strVal val="visible"/>
                                      </p:to>
                                    </p:set>
                                    <p:anim calcmode="lin" valueType="num">
                                      <p:cBhvr>
                                        <p:cTn id="77"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79" dur="500"/>
                                        <p:tgtEl>
                                          <p:spTgt spid="4">
                                            <p:txEl>
                                              <p:pRg st="8" end="8"/>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4">
                                            <p:txEl>
                                              <p:pRg st="9" end="9"/>
                                            </p:txEl>
                                          </p:spTgt>
                                        </p:tgtEl>
                                        <p:attrNameLst>
                                          <p:attrName>style.visibility</p:attrName>
                                        </p:attrNameLst>
                                      </p:cBhvr>
                                      <p:to>
                                        <p:strVal val="visible"/>
                                      </p:to>
                                    </p:set>
                                    <p:anim calcmode="lin" valueType="num">
                                      <p:cBhvr additive="base">
                                        <p:cTn id="84"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grpId="0" nodeType="click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randombar(horizontal)">
                                      <p:cBhvr>
                                        <p:cTn id="90" dur="500"/>
                                        <p:tgtEl>
                                          <p:spTgt spid="13"/>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4">
                                            <p:txEl>
                                              <p:pRg st="10" end="10"/>
                                            </p:txEl>
                                          </p:spTgt>
                                        </p:tgtEl>
                                        <p:attrNameLst>
                                          <p:attrName>style.visibility</p:attrName>
                                        </p:attrNameLst>
                                      </p:cBhvr>
                                      <p:to>
                                        <p:strVal val="visible"/>
                                      </p:to>
                                    </p:set>
                                    <p:anim calcmode="lin" valueType="num">
                                      <p:cBhvr additive="base">
                                        <p:cTn id="9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FD1B2C5-9395-E561-06FF-9D8013522349}"/>
              </a:ext>
            </a:extLst>
          </p:cNvPr>
          <p:cNvSpPr txBox="1"/>
          <p:nvPr/>
        </p:nvSpPr>
        <p:spPr>
          <a:xfrm>
            <a:off x="1637070" y="693175"/>
            <a:ext cx="7905135" cy="5155257"/>
          </a:xfrm>
          <a:prstGeom prst="rect">
            <a:avLst/>
          </a:prstGeom>
          <a:noFill/>
        </p:spPr>
        <p:txBody>
          <a:bodyPr wrap="square" rtlCol="0">
            <a:spAutoFit/>
          </a:bodyPr>
          <a:lstStyle/>
          <a:p>
            <a:pPr algn="just"/>
            <a:r>
              <a:rPr lang="es-ES" sz="2000" b="1" u="sng" dirty="0">
                <a:effectLst>
                  <a:outerShdw blurRad="38100" dist="38100" dir="2700000" algn="tl">
                    <a:srgbClr val="000000">
                      <a:alpha val="43137"/>
                    </a:srgbClr>
                  </a:outerShdw>
                </a:effectLst>
                <a:latin typeface="Arial Narrow" panose="020B0606020202030204" pitchFamily="34" charset="0"/>
              </a:rPr>
              <a:t>CONCLUSIÓN</a:t>
            </a:r>
            <a:r>
              <a:rPr lang="es-ES" sz="2000" b="1" dirty="0">
                <a:effectLst>
                  <a:outerShdw blurRad="38100" dist="38100" dir="2700000" algn="tl">
                    <a:srgbClr val="000000">
                      <a:alpha val="43137"/>
                    </a:srgbClr>
                  </a:outerShdw>
                </a:effectLst>
                <a:latin typeface="Arial Narrow" panose="020B0606020202030204" pitchFamily="34" charset="0"/>
              </a:rPr>
              <a:t>:</a:t>
            </a:r>
          </a:p>
          <a:p>
            <a:pPr marL="354013" indent="-280988" algn="just" defTabSz="354013">
              <a:buFont typeface="+mj-lt"/>
              <a:buAutoNum type="alphaUcPeriod"/>
            </a:pPr>
            <a:r>
              <a:rPr lang="es-ES" sz="1900" dirty="0">
                <a:latin typeface="Arial Narrow" panose="020B0606020202030204" pitchFamily="34" charset="0"/>
              </a:rPr>
              <a:t> La disciplina es congregacional… </a:t>
            </a:r>
          </a:p>
          <a:p>
            <a:pPr marL="530225" indent="-265113" algn="just" defTabSz="354013">
              <a:buFont typeface="+mj-lt"/>
              <a:buAutoNum type="arabicPeriod"/>
            </a:pPr>
            <a:r>
              <a:rPr lang="es-ES" sz="1900" dirty="0">
                <a:latin typeface="Arial Narrow" panose="020B0606020202030204" pitchFamily="34" charset="0"/>
              </a:rPr>
              <a:t>No encontramos injerencias de otros hermanos de otra iglesia interviniendo en la disciplina de una iglesia local.</a:t>
            </a:r>
          </a:p>
          <a:p>
            <a:pPr marL="530225" indent="-265113" algn="just" defTabSz="354013">
              <a:buFont typeface="+mj-lt"/>
              <a:buAutoNum type="arabicPeriod"/>
            </a:pPr>
            <a:r>
              <a:rPr lang="es-ES" sz="1900" dirty="0">
                <a:latin typeface="Arial Narrow" panose="020B0606020202030204" pitchFamily="34" charset="0"/>
              </a:rPr>
              <a:t>Si así fuera el caso, tanto como los hermanos que permiten la injerencia, como el injerencista, están violando la palabra de Dios y no perseveran en la doctrina de Cristo.</a:t>
            </a:r>
          </a:p>
          <a:p>
            <a:pPr marL="442913" indent="-354013" algn="just">
              <a:buFont typeface="+mj-lt"/>
              <a:buAutoNum type="alphaUcPeriod" startAt="2"/>
            </a:pPr>
            <a:r>
              <a:rPr lang="es-ES" sz="1900" dirty="0">
                <a:latin typeface="Arial Narrow" panose="020B0606020202030204" pitchFamily="34" charset="0"/>
              </a:rPr>
              <a:t>La disciplina se debe practicar entre hermanos que persisten en el pecado…</a:t>
            </a:r>
          </a:p>
          <a:p>
            <a:pPr marL="530225" indent="-280988" algn="just">
              <a:buFont typeface="+mj-lt"/>
              <a:buAutoNum type="arabicPeriod"/>
            </a:pPr>
            <a:r>
              <a:rPr lang="es-ES" sz="1900" dirty="0">
                <a:latin typeface="Arial Narrow" panose="020B0606020202030204" pitchFamily="34" charset="0"/>
              </a:rPr>
              <a:t>La disciplina se debe practicar de manera unánime, por la iglesia local, tal como dijo Pablo a los Corintos </a:t>
            </a:r>
            <a:r>
              <a:rPr lang="es-ES" sz="1900" i="1" dirty="0">
                <a:effectLst>
                  <a:outerShdw blurRad="38100" dist="38100" dir="2700000" algn="tl">
                    <a:srgbClr val="000000">
                      <a:alpha val="43137"/>
                    </a:srgbClr>
                  </a:outerShdw>
                </a:effectLst>
                <a:latin typeface="Arial Narrow" panose="020B0606020202030204" pitchFamily="34" charset="0"/>
              </a:rPr>
              <a:t>“reunidos vosotros”</a:t>
            </a:r>
            <a:r>
              <a:rPr lang="es-ES" sz="1900" dirty="0">
                <a:latin typeface="Arial Narrow" panose="020B0606020202030204" pitchFamily="34" charset="0"/>
              </a:rPr>
              <a:t> </a:t>
            </a:r>
            <a:r>
              <a:rPr lang="es-ES" sz="1900" b="1" dirty="0">
                <a:latin typeface="Arial Narrow" panose="020B0606020202030204" pitchFamily="34" charset="0"/>
              </a:rPr>
              <a:t>(1Cor.5: 4)</a:t>
            </a:r>
            <a:r>
              <a:rPr lang="es-ES" sz="1900" dirty="0">
                <a:latin typeface="Arial Narrow" panose="020B0606020202030204" pitchFamily="34" charset="0"/>
              </a:rPr>
              <a:t> </a:t>
            </a:r>
          </a:p>
          <a:p>
            <a:pPr marL="530225" indent="-280988" algn="just">
              <a:buFont typeface="+mj-lt"/>
              <a:buAutoNum type="arabicPeriod"/>
            </a:pPr>
            <a:r>
              <a:rPr lang="es-ES" sz="1900" dirty="0">
                <a:latin typeface="Arial Narrow" panose="020B0606020202030204" pitchFamily="34" charset="0"/>
              </a:rPr>
              <a:t>Con la autoridad {Señorío} de nuestro Señor Jesucristo </a:t>
            </a:r>
            <a:r>
              <a:rPr lang="es-ES" sz="1900" b="1" dirty="0">
                <a:latin typeface="Arial Narrow" panose="020B0606020202030204" pitchFamily="34" charset="0"/>
              </a:rPr>
              <a:t>(1Cor.5: 12;</a:t>
            </a:r>
            <a:r>
              <a:rPr lang="es-ES" sz="1900" dirty="0">
                <a:latin typeface="Arial Narrow" panose="020B0606020202030204" pitchFamily="34" charset="0"/>
              </a:rPr>
              <a:t> </a:t>
            </a:r>
            <a:r>
              <a:rPr lang="es-ES" sz="1900" dirty="0" err="1">
                <a:latin typeface="Arial Narrow" panose="020B0606020202030204" pitchFamily="34" charset="0"/>
              </a:rPr>
              <a:t>cf</a:t>
            </a:r>
            <a:r>
              <a:rPr lang="es-ES" sz="1900" dirty="0">
                <a:latin typeface="Arial Narrow" panose="020B0606020202030204" pitchFamily="34" charset="0"/>
              </a:rPr>
              <a:t> </a:t>
            </a:r>
            <a:r>
              <a:rPr lang="es-ES" sz="1900" b="1" dirty="0">
                <a:latin typeface="Arial Narrow" panose="020B0606020202030204" pitchFamily="34" charset="0"/>
              </a:rPr>
              <a:t>Mat.18: 17)</a:t>
            </a:r>
          </a:p>
          <a:p>
            <a:pPr marL="88900" algn="just"/>
            <a:endParaRPr lang="es-ES" sz="1900" b="1" dirty="0">
              <a:latin typeface="Arial Narrow" panose="020B0606020202030204" pitchFamily="34" charset="0"/>
            </a:endParaRPr>
          </a:p>
          <a:p>
            <a:pPr marL="88900" algn="just"/>
            <a:endParaRPr lang="es-ES" sz="1900" b="1" dirty="0">
              <a:latin typeface="Arial Narrow" panose="020B0606020202030204" pitchFamily="34" charset="0"/>
            </a:endParaRPr>
          </a:p>
          <a:p>
            <a:pPr marL="88900" algn="ctr"/>
            <a:r>
              <a:rPr lang="es-ES" sz="2000" dirty="0">
                <a:latin typeface="Arial Narrow" panose="020B0606020202030204" pitchFamily="34" charset="0"/>
              </a:rPr>
              <a:t>Por: </a:t>
            </a:r>
            <a:r>
              <a:rPr lang="es-ES" sz="2000" i="1" dirty="0" err="1">
                <a:effectLst>
                  <a:outerShdw blurRad="38100" dist="38100" dir="2700000" algn="tl">
                    <a:srgbClr val="000000">
                      <a:alpha val="43137"/>
                    </a:srgbClr>
                  </a:outerShdw>
                </a:effectLst>
                <a:latin typeface="Arial Narrow" panose="020B0606020202030204" pitchFamily="34" charset="0"/>
              </a:rPr>
              <a:t>Hoswaldo</a:t>
            </a:r>
            <a:r>
              <a:rPr lang="es-ES" sz="2000" i="1" dirty="0">
                <a:effectLst>
                  <a:outerShdw blurRad="38100" dist="38100" dir="2700000" algn="tl">
                    <a:srgbClr val="000000">
                      <a:alpha val="43137"/>
                    </a:srgbClr>
                  </a:outerShdw>
                </a:effectLst>
                <a:latin typeface="Arial Narrow" panose="020B0606020202030204" pitchFamily="34" charset="0"/>
              </a:rPr>
              <a:t> Moreno Parrales</a:t>
            </a:r>
          </a:p>
          <a:p>
            <a:pPr marL="88900" algn="ctr"/>
            <a:r>
              <a:rPr lang="es-ES" sz="2000" dirty="0">
                <a:latin typeface="Arial Narrow" panose="020B0606020202030204" pitchFamily="34" charset="0"/>
              </a:rPr>
              <a:t>     Evangelista</a:t>
            </a:r>
          </a:p>
          <a:p>
            <a:pPr marL="88900" algn="ctr"/>
            <a:r>
              <a:rPr lang="es-ES" dirty="0" err="1">
                <a:latin typeface="Arial Narrow" panose="020B0606020202030204" pitchFamily="34" charset="0"/>
              </a:rPr>
              <a:t>Visiste:</a:t>
            </a:r>
            <a:r>
              <a:rPr lang="es-ES" sz="2200" dirty="0" err="1">
                <a:solidFill>
                  <a:srgbClr val="0070C0"/>
                </a:solidFill>
                <a:latin typeface="Arial Narrow" panose="020B0606020202030204" pitchFamily="34" charset="0"/>
                <a:hlinkClick r:id="rId2">
                  <a:extLst>
                    <a:ext uri="{A12FA001-AC4F-418D-AE19-62706E023703}">
                      <ahyp:hlinkClr xmlns:ahyp="http://schemas.microsoft.com/office/drawing/2018/hyperlinkcolor" val="tx"/>
                    </a:ext>
                  </a:extLst>
                </a:hlinkClick>
              </a:rPr>
              <a:t>www.creiporlocualhable.com</a:t>
            </a:r>
            <a:r>
              <a:rPr lang="es-ES" sz="2200" dirty="0">
                <a:solidFill>
                  <a:srgbClr val="0070C0"/>
                </a:solidFill>
                <a:latin typeface="Arial Narrow" panose="020B0606020202030204" pitchFamily="34" charset="0"/>
              </a:rPr>
              <a:t>  </a:t>
            </a:r>
          </a:p>
        </p:txBody>
      </p:sp>
      <p:cxnSp>
        <p:nvCxnSpPr>
          <p:cNvPr id="6" name="Conector recto 5">
            <a:extLst>
              <a:ext uri="{FF2B5EF4-FFF2-40B4-BE49-F238E27FC236}">
                <a16:creationId xmlns:a16="http://schemas.microsoft.com/office/drawing/2014/main" id="{9DD5F40A-3A56-4B2A-3E68-E59FA0839A16}"/>
              </a:ext>
            </a:extLst>
          </p:cNvPr>
          <p:cNvCxnSpPr/>
          <p:nvPr/>
        </p:nvCxnSpPr>
        <p:spPr>
          <a:xfrm>
            <a:off x="9542205" y="516194"/>
            <a:ext cx="0" cy="6076335"/>
          </a:xfrm>
          <a:prstGeom prst="line">
            <a:avLst/>
          </a:prstGeom>
        </p:spPr>
        <p:style>
          <a:lnRef idx="3">
            <a:schemeClr val="dk1"/>
          </a:lnRef>
          <a:fillRef idx="0">
            <a:schemeClr val="dk1"/>
          </a:fillRef>
          <a:effectRef idx="2">
            <a:schemeClr val="dk1"/>
          </a:effectRef>
          <a:fontRef idx="minor">
            <a:schemeClr val="tx1"/>
          </a:fontRef>
        </p:style>
      </p:cxnSp>
      <p:sp>
        <p:nvSpPr>
          <p:cNvPr id="7" name="Rectángulo: esquinas redondeadas 6">
            <a:extLst>
              <a:ext uri="{FF2B5EF4-FFF2-40B4-BE49-F238E27FC236}">
                <a16:creationId xmlns:a16="http://schemas.microsoft.com/office/drawing/2014/main" id="{01532F47-8C5E-DB0B-52FC-B02F67A4874B}"/>
              </a:ext>
            </a:extLst>
          </p:cNvPr>
          <p:cNvSpPr/>
          <p:nvPr/>
        </p:nvSpPr>
        <p:spPr>
          <a:xfrm>
            <a:off x="9542205" y="2548452"/>
            <a:ext cx="2649794" cy="36163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el nombre de nuestro Señor Jesucristo, reunidos vosotros y mi espíritu, con el poder de nuestro Señor Jesucristo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0E34E00D-3469-6286-93D3-4649B8640CBE}"/>
              </a:ext>
            </a:extLst>
          </p:cNvPr>
          <p:cNvSpPr/>
          <p:nvPr/>
        </p:nvSpPr>
        <p:spPr>
          <a:xfrm>
            <a:off x="9542204" y="2548452"/>
            <a:ext cx="2649794" cy="36163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¿qué razón tendría yo para juzgar a los que están fuera? ¿No juzgáis vosotros a los que están dentro?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E0333BF4-539F-29CF-0BB7-461E891EBC94}"/>
              </a:ext>
            </a:extLst>
          </p:cNvPr>
          <p:cNvSpPr/>
          <p:nvPr/>
        </p:nvSpPr>
        <p:spPr>
          <a:xfrm>
            <a:off x="9542203" y="2548452"/>
            <a:ext cx="2649793" cy="3616374"/>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no los oyere a ellos, dilo a la iglesia; y si no oyere a la iglesia, tenle por gentil y publicano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2298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p:cTn id="3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 calcmode="lin" valueType="num">
                                      <p:cBhvr additive="base">
                                        <p:cTn id="40"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randombar(horizontal)">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anim calcmode="lin" valueType="num">
                                      <p:cBhvr additive="base">
                                        <p:cTn id="5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randombar(horizont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randombar(horizont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4">
                                            <p:txEl>
                                              <p:pRg st="9" end="9"/>
                                            </p:txEl>
                                          </p:spTgt>
                                        </p:tgtEl>
                                        <p:attrNameLst>
                                          <p:attrName>style.visibility</p:attrName>
                                        </p:attrNameLst>
                                      </p:cBhvr>
                                      <p:to>
                                        <p:strVal val="visible"/>
                                      </p:to>
                                    </p:set>
                                    <p:anim calcmode="lin" valueType="num">
                                      <p:cBhvr>
                                        <p:cTn id="6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6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69" dur="500"/>
                                        <p:tgtEl>
                                          <p:spTgt spid="4">
                                            <p:txEl>
                                              <p:pRg st="9" end="9"/>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4">
                                            <p:txEl>
                                              <p:pRg st="10" end="10"/>
                                            </p:txEl>
                                          </p:spTgt>
                                        </p:tgtEl>
                                        <p:attrNameLst>
                                          <p:attrName>style.visibility</p:attrName>
                                        </p:attrNameLst>
                                      </p:cBhvr>
                                      <p:to>
                                        <p:strVal val="visible"/>
                                      </p:to>
                                    </p:set>
                                    <p:anim calcmode="lin" valueType="num">
                                      <p:cBhvr>
                                        <p:cTn id="72"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73"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74" dur="500"/>
                                        <p:tgtEl>
                                          <p:spTgt spid="4">
                                            <p:txEl>
                                              <p:pRg st="10" end="10"/>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4">
                                            <p:txEl>
                                              <p:pRg st="11" end="11"/>
                                            </p:txEl>
                                          </p:spTgt>
                                        </p:tgtEl>
                                        <p:attrNameLst>
                                          <p:attrName>style.visibility</p:attrName>
                                        </p:attrNameLst>
                                      </p:cBhvr>
                                      <p:to>
                                        <p:strVal val="visible"/>
                                      </p:to>
                                    </p:set>
                                    <p:anim calcmode="lin" valueType="num">
                                      <p:cBhvr>
                                        <p:cTn id="77"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364</TotalTime>
  <Words>3312</Words>
  <Application>Microsoft Office PowerPoint</Application>
  <PresentationFormat>Panorámica</PresentationFormat>
  <Paragraphs>123</Paragraphs>
  <Slides>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vt:i4>
      </vt:variant>
    </vt:vector>
  </HeadingPairs>
  <TitlesOfParts>
    <vt:vector size="15" baseType="lpstr">
      <vt:lpstr>Arial</vt:lpstr>
      <vt:lpstr>Arial Narrow</vt:lpstr>
      <vt:lpstr>Century Gothic</vt:lpstr>
      <vt:lpstr>Times New Roman</vt:lpstr>
      <vt:lpstr>Verdana</vt:lpstr>
      <vt:lpstr>Wingdings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barneymejia.q@gmail.com</dc:creator>
  <cp:lastModifiedBy>Hoswaldo Moreno</cp:lastModifiedBy>
  <cp:revision>1</cp:revision>
  <dcterms:created xsi:type="dcterms:W3CDTF">2025-03-11T16:53:07Z</dcterms:created>
  <dcterms:modified xsi:type="dcterms:W3CDTF">2025-03-16T00:36:41Z</dcterms:modified>
</cp:coreProperties>
</file>