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5" r:id="rId2"/>
    <p:sldId id="256" r:id="rId3"/>
    <p:sldId id="257" r:id="rId4"/>
    <p:sldId id="262" r:id="rId5"/>
    <p:sldId id="258" r:id="rId6"/>
    <p:sldId id="264" r:id="rId7"/>
    <p:sldId id="259" r:id="rId8"/>
    <p:sldId id="261" r:id="rId9"/>
    <p:sldId id="260" r:id="rId10"/>
    <p:sldId id="263" r:id="rId11"/>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Subtítulo"/>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Título"/>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s-ES" smtClean="0"/>
              <a:t>Haga clic para modificar el estilo de título del patrón</a:t>
            </a:r>
            <a:endParaRPr kumimoji="0" lang="en-US"/>
          </a:p>
        </p:txBody>
      </p:sp>
      <p:cxnSp>
        <p:nvCxnSpPr>
          <p:cNvPr id="8" name="7 Conector recto"/>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Elipse"/>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16" name="15 Marcador de número de diapositiva"/>
          <p:cNvSpPr>
            <a:spLocks noGrp="1"/>
          </p:cNvSpPr>
          <p:nvPr>
            <p:ph type="sldNum" sz="quarter" idx="11"/>
          </p:nvPr>
        </p:nvSpPr>
        <p:spPr/>
        <p:txBody>
          <a:bodyPr/>
          <a:lstStyle/>
          <a:p>
            <a:fld id="{6860EBED-8DB5-4FAE-A917-3CF4513B78ED}" type="slidenum">
              <a:rPr lang="es-AR" smtClean="0"/>
              <a:pPr/>
              <a:t>‹Nº›</a:t>
            </a:fld>
            <a:endParaRPr lang="es-AR"/>
          </a:p>
        </p:txBody>
      </p:sp>
      <p:sp>
        <p:nvSpPr>
          <p:cNvPr id="17" name="16 Marcador de pie de página"/>
          <p:cNvSpPr>
            <a:spLocks noGrp="1"/>
          </p:cNvSpPr>
          <p:nvPr>
            <p:ph type="ftr" sz="quarter" idx="12"/>
          </p:nvPr>
        </p:nvSpPr>
        <p:spPr/>
        <p:txBody>
          <a:bodyPr/>
          <a:lstStyle/>
          <a:p>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524000"/>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4" name="13 Marcador de fecha"/>
          <p:cNvSpPr>
            <a:spLocks noGrp="1"/>
          </p:cNvSpPr>
          <p:nvPr>
            <p:ph type="dt" sz="half" idx="14"/>
          </p:nvPr>
        </p:nvSpPr>
        <p:spPr/>
        <p:txBody>
          <a:bodyPr/>
          <a:lstStyle/>
          <a:p>
            <a:fld id="{240413F8-3347-4BA2-8D33-DA0984A4A760}" type="datetimeFigureOut">
              <a:rPr lang="es-AR" smtClean="0"/>
              <a:pPr/>
              <a:t>20/03/2011</a:t>
            </a:fld>
            <a:endParaRPr lang="es-AR"/>
          </a:p>
        </p:txBody>
      </p:sp>
      <p:sp>
        <p:nvSpPr>
          <p:cNvPr id="15" name="14 Marcador de número de diapositiva"/>
          <p:cNvSpPr>
            <a:spLocks noGrp="1"/>
          </p:cNvSpPr>
          <p:nvPr>
            <p:ph type="sldNum" sz="quarter" idx="15"/>
          </p:nvPr>
        </p:nvSpPr>
        <p:spPr/>
        <p:txBody>
          <a:bodyPr/>
          <a:lstStyle>
            <a:lvl1pPr algn="ctr">
              <a:defRPr/>
            </a:lvl1pPr>
          </a:lstStyle>
          <a:p>
            <a:fld id="{6860EBED-8DB5-4FAE-A917-3CF4513B78ED}" type="slidenum">
              <a:rPr lang="es-AR" smtClean="0"/>
              <a:pPr/>
              <a:t>‹Nº›</a:t>
            </a:fld>
            <a:endParaRPr lang="es-AR"/>
          </a:p>
        </p:txBody>
      </p:sp>
      <p:sp>
        <p:nvSpPr>
          <p:cNvPr id="16" name="15 Marcador de pie de página"/>
          <p:cNvSpPr>
            <a:spLocks noGrp="1"/>
          </p:cNvSpPr>
          <p:nvPr>
            <p:ph type="ftr" sz="quarter" idx="16"/>
          </p:nvPr>
        </p:nvSpPr>
        <p:spPr/>
        <p:txBody>
          <a:bodyPr/>
          <a:lstStyle/>
          <a:p>
            <a:endParaRPr lang="es-AR"/>
          </a:p>
        </p:txBody>
      </p:sp>
      <p:sp>
        <p:nvSpPr>
          <p:cNvPr id="17" name="16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
        <p:nvSpPr>
          <p:cNvPr id="2" name="1 Título"/>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cxnSp>
        <p:nvCxnSpPr>
          <p:cNvPr id="7" name="6 Conector recto"/>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11" name="10 Marcador de contenido"/>
          <p:cNvSpPr>
            <a:spLocks noGrp="1"/>
          </p:cNvSpPr>
          <p:nvPr>
            <p:ph sz="half" idx="1"/>
          </p:nvPr>
        </p:nvSpPr>
        <p:spPr>
          <a:xfrm>
            <a:off x="457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9" name="8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
        <p:nvSpPr>
          <p:cNvPr id="8" name="7 Marcador de pie de página"/>
          <p:cNvSpPr>
            <a:spLocks noGrp="1"/>
          </p:cNvSpPr>
          <p:nvPr>
            <p:ph type="ftr" sz="quarter" idx="11"/>
          </p:nvPr>
        </p:nvSpPr>
        <p:spPr/>
        <p:txBody>
          <a:bodyPr/>
          <a:lstStyle/>
          <a:p>
            <a:endParaRPr lang="es-AR"/>
          </a:p>
        </p:txBody>
      </p:sp>
      <p:sp>
        <p:nvSpPr>
          <p:cNvPr id="7" name="6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3" name="2 Marcador de texto"/>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32" name="31 Marcador de contenido"/>
          <p:cNvSpPr>
            <a:spLocks noGrp="1"/>
          </p:cNvSpPr>
          <p:nvPr>
            <p:ph sz="half" idx="2"/>
          </p:nvPr>
        </p:nvSpPr>
        <p:spPr>
          <a:xfrm>
            <a:off x="457200"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4" name="33 Marcador de contenido"/>
          <p:cNvSpPr>
            <a:spLocks noGrp="1"/>
          </p:cNvSpPr>
          <p:nvPr>
            <p:ph sz="quarter" idx="4"/>
          </p:nvPr>
        </p:nvSpPr>
        <p:spPr>
          <a:xfrm>
            <a:off x="4649788"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 name="1 Título"/>
          <p:cNvSpPr>
            <a:spLocks noGrp="1"/>
          </p:cNvSpPr>
          <p:nvPr>
            <p:ph type="title"/>
          </p:nvPr>
        </p:nvSpPr>
        <p:spPr>
          <a:xfrm>
            <a:off x="457200" y="155448"/>
            <a:ext cx="8229600" cy="1143000"/>
          </a:xfrm>
        </p:spPr>
        <p:txBody>
          <a:bodyPr anchor="b" anchorCtr="0"/>
          <a:lstStyle>
            <a:lvl1pPr>
              <a:defRPr/>
            </a:lvl1pPr>
          </a:lstStyle>
          <a:p>
            <a:r>
              <a:rPr kumimoji="0" lang="es-ES" smtClean="0"/>
              <a:t>Haga clic para modificar el estilo de título del patrón</a:t>
            </a:r>
            <a:endParaRPr kumimoji="0" lang="en-US"/>
          </a:p>
        </p:txBody>
      </p:sp>
      <p:sp>
        <p:nvSpPr>
          <p:cNvPr id="12" name="11 Marcador de texto"/>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cxnSp>
        <p:nvCxnSpPr>
          <p:cNvPr id="10" name="9 Conector recto"/>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9" name="28 Marcador de contenido"/>
          <p:cNvSpPr>
            <a:spLocks noGrp="1"/>
          </p:cNvSpPr>
          <p:nvPr>
            <p:ph sz="quarter" idx="1"/>
          </p:nvPr>
        </p:nvSpPr>
        <p:spPr>
          <a:xfrm>
            <a:off x="457200" y="457200"/>
            <a:ext cx="62484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 name="2 Marcador de texto"/>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31" name="30 Título"/>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8" name="7 Marcador de fecha"/>
          <p:cNvSpPr>
            <a:spLocks noGrp="1"/>
          </p:cNvSpPr>
          <p:nvPr>
            <p:ph type="dt" sz="half" idx="14"/>
          </p:nvPr>
        </p:nvSpPr>
        <p:spPr/>
        <p:txBody>
          <a:bodyPr/>
          <a:lstStyle/>
          <a:p>
            <a:fld id="{240413F8-3347-4BA2-8D33-DA0984A4A760}" type="datetimeFigureOut">
              <a:rPr lang="es-AR" smtClean="0"/>
              <a:pPr/>
              <a:t>20/03/2011</a:t>
            </a:fld>
            <a:endParaRPr lang="es-AR"/>
          </a:p>
        </p:txBody>
      </p:sp>
      <p:sp>
        <p:nvSpPr>
          <p:cNvPr id="9" name="8 Marcador de número de diapositiva"/>
          <p:cNvSpPr>
            <a:spLocks noGrp="1"/>
          </p:cNvSpPr>
          <p:nvPr>
            <p:ph type="sldNum" sz="quarter" idx="15"/>
          </p:nvPr>
        </p:nvSpPr>
        <p:spPr/>
        <p:txBody>
          <a:bodyPr/>
          <a:lstStyle/>
          <a:p>
            <a:fld id="{6860EBED-8DB5-4FAE-A917-3CF4513B78ED}" type="slidenum">
              <a:rPr lang="es-AR" smtClean="0"/>
              <a:pPr/>
              <a:t>‹Nº›</a:t>
            </a:fld>
            <a:endParaRPr lang="es-AR"/>
          </a:p>
        </p:txBody>
      </p:sp>
      <p:sp>
        <p:nvSpPr>
          <p:cNvPr id="10" name="9 Marcador de pie de página"/>
          <p:cNvSpPr>
            <a:spLocks noGrp="1"/>
          </p:cNvSpPr>
          <p:nvPr>
            <p:ph type="ftr" sz="quarter" idx="16"/>
          </p:nvPr>
        </p:nvSpPr>
        <p:spPr/>
        <p:txBody>
          <a:bodyPr/>
          <a:lstStyle/>
          <a:p>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s-ES" smtClean="0"/>
              <a:t>Haga clic en el icono para agregar una imagen</a:t>
            </a:r>
            <a:endParaRPr kumimoji="0" lang="en-US"/>
          </a:p>
        </p:txBody>
      </p:sp>
      <p:sp>
        <p:nvSpPr>
          <p:cNvPr id="4" name="3 Marcador de texto"/>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9" name="8 Marcador de número de diapositiva"/>
          <p:cNvSpPr>
            <a:spLocks noGrp="1"/>
          </p:cNvSpPr>
          <p:nvPr>
            <p:ph type="sldNum" sz="quarter" idx="11"/>
          </p:nvPr>
        </p:nvSpPr>
        <p:spPr/>
        <p:txBody>
          <a:bodyPr/>
          <a:lstStyle/>
          <a:p>
            <a:fld id="{6860EBED-8DB5-4FAE-A917-3CF4513B78ED}" type="slidenum">
              <a:rPr lang="es-AR" smtClean="0"/>
              <a:pPr/>
              <a:t>‹Nº›</a:t>
            </a:fld>
            <a:endParaRPr lang="es-AR"/>
          </a:p>
        </p:txBody>
      </p:sp>
      <p:sp>
        <p:nvSpPr>
          <p:cNvPr id="10" name="9 Marcador de pie de página"/>
          <p:cNvSpPr>
            <a:spLocks noGrp="1"/>
          </p:cNvSpPr>
          <p:nvPr>
            <p:ph type="ftr" sz="quarter" idx="12"/>
          </p:nvPr>
        </p:nvSpPr>
        <p:spPr/>
        <p:txBody>
          <a:bodyPr/>
          <a:lstStyle/>
          <a:p>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40413F8-3347-4BA2-8D33-DA0984A4A760}" type="datetimeFigureOut">
              <a:rPr lang="es-AR" smtClean="0"/>
              <a:pPr/>
              <a:t>20/03/2011</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6860EBED-8DB5-4FAE-A917-3CF4513B78ED}"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8 Marcador de texto"/>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40413F8-3347-4BA2-8D33-DA0984A4A760}" type="datetimeFigureOut">
              <a:rPr lang="es-AR" smtClean="0"/>
              <a:pPr/>
              <a:t>20/03/2011</a:t>
            </a:fld>
            <a:endParaRPr lang="es-AR"/>
          </a:p>
        </p:txBody>
      </p:sp>
      <p:sp>
        <p:nvSpPr>
          <p:cNvPr id="10" name="9 Marcador de pie de página"/>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s-AR"/>
          </a:p>
        </p:txBody>
      </p:sp>
      <p:sp>
        <p:nvSpPr>
          <p:cNvPr id="22" name="21 Marcador de número de diapositiva"/>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860EBED-8DB5-4FAE-A917-3CF4513B78ED}" type="slidenum">
              <a:rPr lang="es-AR" smtClean="0"/>
              <a:pPr/>
              <a:t>‹Nº›</a:t>
            </a:fld>
            <a:endParaRPr lang="es-AR"/>
          </a:p>
        </p:txBody>
      </p:sp>
      <p:sp>
        <p:nvSpPr>
          <p:cNvPr id="5" name="4 Marcador de título"/>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s-ES" smtClean="0"/>
              <a:t>Haga clic para modificar el estilo de título del patrón</a:t>
            </a:r>
            <a:endParaRPr kumimoji="0"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AR"/>
          </a:p>
        </p:txBody>
      </p:sp>
      <p:sp>
        <p:nvSpPr>
          <p:cNvPr id="3" name="2 Título"/>
          <p:cNvSpPr>
            <a:spLocks noGrp="1"/>
          </p:cNvSpPr>
          <p:nvPr>
            <p:ph type="title"/>
          </p:nvPr>
        </p:nvSpPr>
        <p:spPr/>
        <p:txBody>
          <a:bodyPr/>
          <a:lstStyle/>
          <a:p>
            <a:endParaRPr lang="es-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357158" y="1857364"/>
            <a:ext cx="8572560" cy="5000636"/>
          </a:xfrm>
        </p:spPr>
        <p:txBody>
          <a:bodyPr>
            <a:normAutofit fontScale="92500"/>
          </a:bodyPr>
          <a:lstStyle/>
          <a:p>
            <a:pPr algn="just">
              <a:buFont typeface="Wingdings" pitchFamily="2" charset="2"/>
              <a:buChar char="Ø"/>
            </a:pPr>
            <a:r>
              <a:rPr lang="es-AR" sz="3200" dirty="0" smtClean="0"/>
              <a:t> </a:t>
            </a:r>
            <a:r>
              <a:rPr lang="es-AR" sz="3200" dirty="0" smtClean="0">
                <a:latin typeface="Arial" pitchFamily="34" charset="0"/>
                <a:cs typeface="Arial" pitchFamily="34" charset="0"/>
              </a:rPr>
              <a:t>Quisiera, pues, que estuvieseis sin congoja.   </a:t>
            </a:r>
          </a:p>
          <a:p>
            <a:pPr algn="just"/>
            <a:r>
              <a:rPr lang="es-AR" sz="3200" b="1" dirty="0" smtClean="0">
                <a:latin typeface="Arial" pitchFamily="34" charset="0"/>
                <a:cs typeface="Arial" pitchFamily="34" charset="0"/>
              </a:rPr>
              <a:t>   </a:t>
            </a:r>
            <a:r>
              <a:rPr lang="es-AR" sz="3200" b="1" dirty="0" smtClean="0">
                <a:solidFill>
                  <a:schemeClr val="bg1"/>
                </a:solidFill>
                <a:latin typeface="Arial" pitchFamily="34" charset="0"/>
                <a:cs typeface="Arial" pitchFamily="34" charset="0"/>
              </a:rPr>
              <a:t>El soltero </a:t>
            </a:r>
            <a:r>
              <a:rPr lang="es-AR" sz="3200" dirty="0" smtClean="0">
                <a:latin typeface="Arial" pitchFamily="34" charset="0"/>
                <a:cs typeface="Arial" pitchFamily="34" charset="0"/>
              </a:rPr>
              <a:t>tiene </a:t>
            </a:r>
            <a:r>
              <a:rPr lang="es-AR" sz="3200" b="1" dirty="0" smtClean="0">
                <a:solidFill>
                  <a:schemeClr val="bg1"/>
                </a:solidFill>
                <a:latin typeface="Arial" pitchFamily="34" charset="0"/>
                <a:cs typeface="Arial" pitchFamily="34" charset="0"/>
              </a:rPr>
              <a:t>cuidado de las cosas del </a:t>
            </a:r>
          </a:p>
          <a:p>
            <a:pPr algn="just"/>
            <a:r>
              <a:rPr lang="es-AR" sz="3200" b="1" dirty="0" smtClean="0">
                <a:solidFill>
                  <a:schemeClr val="bg1"/>
                </a:solidFill>
                <a:latin typeface="Arial" pitchFamily="34" charset="0"/>
                <a:cs typeface="Arial" pitchFamily="34" charset="0"/>
              </a:rPr>
              <a:t>    Señor,</a:t>
            </a:r>
            <a:r>
              <a:rPr lang="es-AR" sz="3200" dirty="0" smtClean="0">
                <a:latin typeface="Arial" pitchFamily="34" charset="0"/>
                <a:cs typeface="Arial" pitchFamily="34" charset="0"/>
              </a:rPr>
              <a:t>   de </a:t>
            </a:r>
            <a:r>
              <a:rPr lang="es-AR" sz="3200" b="1" dirty="0" smtClean="0">
                <a:solidFill>
                  <a:schemeClr val="bg1"/>
                </a:solidFill>
                <a:latin typeface="Arial" pitchFamily="34" charset="0"/>
                <a:cs typeface="Arial" pitchFamily="34" charset="0"/>
              </a:rPr>
              <a:t>cómo agradar al Señor</a:t>
            </a:r>
            <a:r>
              <a:rPr lang="es-AR" sz="3200" b="1" dirty="0" smtClean="0">
                <a:latin typeface="Arial" pitchFamily="34" charset="0"/>
                <a:cs typeface="Arial" pitchFamily="34" charset="0"/>
              </a:rPr>
              <a:t>.</a:t>
            </a:r>
          </a:p>
          <a:p>
            <a:pPr algn="just">
              <a:buFont typeface="Wingdings" pitchFamily="2" charset="2"/>
              <a:buChar char="Ø"/>
            </a:pPr>
            <a:r>
              <a:rPr lang="es-AR" sz="3200" dirty="0" smtClean="0">
                <a:latin typeface="Arial" pitchFamily="34" charset="0"/>
                <a:cs typeface="Arial" pitchFamily="34" charset="0"/>
              </a:rPr>
              <a:t>La  preocupación del apóstol  Pablo por los </a:t>
            </a:r>
          </a:p>
          <a:p>
            <a:pPr algn="just"/>
            <a:r>
              <a:rPr lang="es-AR" sz="3200" dirty="0" smtClean="0">
                <a:latin typeface="Arial" pitchFamily="34" charset="0"/>
                <a:cs typeface="Arial" pitchFamily="34" charset="0"/>
              </a:rPr>
              <a:t>  Corintios es que estén sin congoja: Angustia,     o Tristeza, muy intensa angustia, sufrimiento,   tribulación, desconsuelo, fatiga, tormento, aflicción, sinsabor, amargura, agobio,     desmayo, pesar </a:t>
            </a:r>
          </a:p>
          <a:p>
            <a:pPr algn="just"/>
            <a:endParaRPr lang="es-AR" dirty="0"/>
          </a:p>
        </p:txBody>
      </p:sp>
      <p:sp>
        <p:nvSpPr>
          <p:cNvPr id="2" name="1 Título"/>
          <p:cNvSpPr>
            <a:spLocks noGrp="1"/>
          </p:cNvSpPr>
          <p:nvPr>
            <p:ph type="ctrTitle"/>
          </p:nvPr>
        </p:nvSpPr>
        <p:spPr>
          <a:xfrm>
            <a:off x="285720" y="357167"/>
            <a:ext cx="8358246" cy="1500197"/>
          </a:xfrm>
        </p:spPr>
        <p:txBody>
          <a:bodyPr>
            <a:normAutofit fontScale="90000"/>
          </a:bodyPr>
          <a:lstStyle/>
          <a:p>
            <a:pPr algn="ctr"/>
            <a:r>
              <a:rPr lang="es-AR" sz="4000" b="1" dirty="0" smtClean="0">
                <a:solidFill>
                  <a:schemeClr val="bg1"/>
                </a:solidFill>
              </a:rPr>
              <a:t>¿ES USTED UN HERMANO QUE  TIENE CUIDADO DEL SEÑOR ?</a:t>
            </a:r>
            <a:br>
              <a:rPr lang="es-AR" sz="4000" b="1" dirty="0" smtClean="0">
                <a:solidFill>
                  <a:schemeClr val="bg1"/>
                </a:solidFill>
              </a:rPr>
            </a:br>
            <a:r>
              <a:rPr lang="es-AR" sz="4000" b="1" dirty="0" smtClean="0">
                <a:solidFill>
                  <a:schemeClr val="bg1"/>
                </a:solidFill>
              </a:rPr>
              <a:t>I CORINTIOS 7 : 32</a:t>
            </a:r>
            <a:endParaRPr lang="es-AR" sz="4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lide(fromBottom)">
                                      <p:cBhvr>
                                        <p:cTn id="12" dur="500"/>
                                        <p:tgtEl>
                                          <p:spTgt spid="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slide(fromBottom)">
                                      <p:cBhvr>
                                        <p:cTn id="15" dur="500"/>
                                        <p:tgtEl>
                                          <p:spTgt spid="3">
                                            <p:txEl>
                                              <p:pRg st="1" end="1"/>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slide(fromBottom)">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lide(fromBottom)">
                                      <p:cBhvr>
                                        <p:cTn id="23" dur="500"/>
                                        <p:tgtEl>
                                          <p:spTgt spid="3">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slide(fromBottom)">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214422"/>
            <a:ext cx="8229600" cy="4881578"/>
          </a:xfrm>
        </p:spPr>
        <p:txBody>
          <a:bodyPr>
            <a:noAutofit/>
          </a:bodyPr>
          <a:lstStyle/>
          <a:p>
            <a:r>
              <a:rPr lang="es-AR" sz="3200" dirty="0" smtClean="0">
                <a:latin typeface="Arial" pitchFamily="34" charset="0"/>
                <a:cs typeface="Arial" pitchFamily="34" charset="0"/>
              </a:rPr>
              <a:t>Que pueden dar completa atención a las cosas del señor .</a:t>
            </a:r>
          </a:p>
          <a:p>
            <a:r>
              <a:rPr lang="es-AR" sz="3200" dirty="0" smtClean="0">
                <a:latin typeface="Arial" pitchFamily="34" charset="0"/>
                <a:cs typeface="Arial" pitchFamily="34" charset="0"/>
              </a:rPr>
              <a:t>A los solteros les debe preocupar ,Angustiar  de manera muy intensa él  prestar a tención  a las cosas del señor .</a:t>
            </a:r>
          </a:p>
          <a:p>
            <a:pPr algn="just"/>
            <a:r>
              <a:rPr lang="es-AR" sz="3200" b="1" dirty="0" smtClean="0">
                <a:latin typeface="Arial" pitchFamily="34" charset="0"/>
                <a:cs typeface="Arial" pitchFamily="34" charset="0"/>
              </a:rPr>
              <a:t>¿ A que prestan mas atención los solteros  en nuestros   días?  </a:t>
            </a:r>
            <a:endParaRPr lang="es-AR" sz="3200" dirty="0" smtClean="0">
              <a:latin typeface="Arial" pitchFamily="34" charset="0"/>
              <a:cs typeface="Arial" pitchFamily="34" charset="0"/>
            </a:endParaRPr>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NOS ENSEÑA SOBRE LAS PERSONAS SOLTERAS </a:t>
            </a:r>
            <a:endParaRPr lang="es-AR"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slide(fromBottom)">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slide(fromBottom)">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slide(fromBottom)">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28596" y="2000240"/>
            <a:ext cx="8329642" cy="5429288"/>
          </a:xfrm>
        </p:spPr>
        <p:txBody>
          <a:bodyPr>
            <a:normAutofit fontScale="90000"/>
          </a:bodyPr>
          <a:lstStyle/>
          <a:p>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dirty="0" smtClean="0"/>
              <a:t/>
            </a:r>
            <a:br>
              <a:rPr lang="es-AR" dirty="0" smtClean="0"/>
            </a:br>
            <a:r>
              <a:rPr lang="es-AR" sz="4400" b="1" dirty="0" smtClean="0"/>
              <a:t> </a:t>
            </a:r>
            <a:r>
              <a:rPr lang="es-AR" sz="4400" b="1" dirty="0" smtClean="0">
                <a:latin typeface="Arial" pitchFamily="34" charset="0"/>
                <a:cs typeface="Arial" pitchFamily="34" charset="0"/>
              </a:rPr>
              <a:t>la novia, novio a los estudios seculares , al celular   a dormir ,  al internet  al deporte a las amigas y amigos      todo a aquello que pertenece a este mundo efímero  y pasajero .</a:t>
            </a:r>
            <a:r>
              <a:rPr lang="es-AR" b="1" dirty="0" smtClean="0">
                <a:latin typeface="Arial" pitchFamily="34" charset="0"/>
                <a:cs typeface="Arial" pitchFamily="34" charset="0"/>
              </a:rPr>
              <a:t/>
            </a:r>
            <a:br>
              <a:rPr lang="es-AR" b="1" dirty="0" smtClean="0">
                <a:latin typeface="Arial" pitchFamily="34" charset="0"/>
                <a:cs typeface="Arial" pitchFamily="34" charset="0"/>
              </a:rPr>
            </a:br>
            <a:r>
              <a:rPr lang="es-AR" b="1" dirty="0" smtClean="0">
                <a:latin typeface="Arial" pitchFamily="34" charset="0"/>
                <a:cs typeface="Arial" pitchFamily="34" charset="0"/>
              </a:rPr>
              <a:t>Los solteros hermanos tienen este problema y  es el cuidado a las del mundo ahogan la palabra  de  </a:t>
            </a:r>
            <a:br>
              <a:rPr lang="es-AR" b="1" dirty="0" smtClean="0">
                <a:latin typeface="Arial" pitchFamily="34" charset="0"/>
                <a:cs typeface="Arial" pitchFamily="34" charset="0"/>
              </a:rPr>
            </a:br>
            <a:r>
              <a:rPr lang="es-AR" b="1" dirty="0" smtClean="0">
                <a:latin typeface="Arial" pitchFamily="34" charset="0"/>
                <a:cs typeface="Arial" pitchFamily="34" charset="0"/>
              </a:rPr>
              <a:t>Mateo 4:19</a:t>
            </a:r>
            <a:r>
              <a:rPr lang="es-AR" dirty="0" smtClean="0"/>
              <a:t/>
            </a:r>
            <a:br>
              <a:rPr lang="es-AR" dirty="0" smtClean="0"/>
            </a:br>
            <a:r>
              <a:rPr lang="es-AR" dirty="0" smtClean="0"/>
              <a:t/>
            </a:r>
            <a:br>
              <a:rPr lang="es-AR" dirty="0" smtClean="0"/>
            </a:b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algn="just"/>
            <a:r>
              <a:rPr lang="es-AR" sz="3200" dirty="0" smtClean="0">
                <a:latin typeface="Arial" pitchFamily="34" charset="0"/>
                <a:cs typeface="Arial" pitchFamily="34" charset="0"/>
              </a:rPr>
              <a:t>Pablo  utiliza dos palabra  en este texto  y es que el soltero tiene cuidado y esta palabra hermanos  en el griego es  </a:t>
            </a:r>
            <a:r>
              <a:rPr lang="es-AR" sz="3200" b="1" u="sng" dirty="0" smtClean="0">
                <a:latin typeface="Arial" pitchFamily="34" charset="0"/>
                <a:cs typeface="Arial" pitchFamily="34" charset="0"/>
              </a:rPr>
              <a:t>merimna </a:t>
            </a:r>
            <a:r>
              <a:rPr lang="es-AR" sz="3200" b="1" dirty="0" smtClean="0">
                <a:latin typeface="Arial" pitchFamily="34" charset="0"/>
                <a:cs typeface="Arial" pitchFamily="34" charset="0"/>
              </a:rPr>
              <a:t>que  significa: afanarse ,preocuparse, interesarse por el bien de algo en este caso por la obra del señor .</a:t>
            </a:r>
          </a:p>
          <a:p>
            <a:pPr algn="just"/>
            <a:r>
              <a:rPr lang="es-AR" sz="3200" b="1" dirty="0" smtClean="0">
                <a:latin typeface="Arial" pitchFamily="34" charset="0"/>
                <a:cs typeface="Arial" pitchFamily="34" charset="0"/>
              </a:rPr>
              <a:t> Timoteo hermanos era un joven  que se interesaba  sinceramente por los hermanos  Filipenses 2:20 ¿Cuántos jóvenes hay  a si en esta iglesia . ? </a:t>
            </a:r>
            <a:endParaRPr lang="es-AR" sz="3200" b="1" dirty="0">
              <a:latin typeface="Arial" pitchFamily="34" charset="0"/>
              <a:cs typeface="Arial" pitchFamily="34" charset="0"/>
            </a:endParaRPr>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NOS ENSEÑA SOBRE LAS PERSONAS SOLTERAS </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slide(fromBottom)">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slide(fromBottom)">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20000"/>
          </a:bodyPr>
          <a:lstStyle/>
          <a:p>
            <a:pPr algn="just"/>
            <a:r>
              <a:rPr lang="es-AR" sz="3200" dirty="0" smtClean="0">
                <a:latin typeface="Arial" pitchFamily="34" charset="0"/>
                <a:cs typeface="Arial" pitchFamily="34" charset="0"/>
              </a:rPr>
              <a:t>Era hermano excepcional, como Pablo explica en los siguientes versículos. "</a:t>
            </a:r>
            <a:r>
              <a:rPr lang="es-AR" sz="3200" i="1" dirty="0" smtClean="0">
                <a:latin typeface="Arial" pitchFamily="34" charset="0"/>
                <a:cs typeface="Arial" pitchFamily="34" charset="0"/>
              </a:rPr>
              <a:t>y que tan sinceramente", "</a:t>
            </a:r>
            <a:r>
              <a:rPr lang="es-AR" sz="3200" b="1" i="1" dirty="0" err="1" smtClean="0">
                <a:latin typeface="Arial" pitchFamily="34" charset="0"/>
                <a:cs typeface="Arial" pitchFamily="34" charset="0"/>
              </a:rPr>
              <a:t>gnesios</a:t>
            </a:r>
            <a:r>
              <a:rPr lang="es-AR" sz="3200" b="1" i="1" dirty="0" smtClean="0">
                <a:latin typeface="Arial" pitchFamily="34" charset="0"/>
                <a:cs typeface="Arial" pitchFamily="34" charset="0"/>
              </a:rPr>
              <a:t>, veraz, genuino, sincero ... sinceridad", "ingenuamente</a:t>
            </a:r>
            <a:r>
              <a:rPr lang="es-AR" sz="3200" b="1" i="1" dirty="0" smtClean="0"/>
              <a:t>" </a:t>
            </a:r>
          </a:p>
          <a:p>
            <a:pPr algn="just"/>
            <a:r>
              <a:rPr lang="es-AR" sz="3200" dirty="0" smtClean="0"/>
              <a:t>- </a:t>
            </a:r>
            <a:r>
              <a:rPr lang="es-AR" sz="3500" dirty="0" smtClean="0">
                <a:latin typeface="Arial" pitchFamily="34" charset="0"/>
                <a:cs typeface="Arial" pitchFamily="34" charset="0"/>
              </a:rPr>
              <a:t>"</a:t>
            </a:r>
            <a:r>
              <a:rPr lang="es-AR" sz="3500" i="1" dirty="0" smtClean="0">
                <a:latin typeface="Arial" pitchFamily="34" charset="0"/>
                <a:cs typeface="Arial" pitchFamily="34" charset="0"/>
              </a:rPr>
              <a:t>se interese por vosotros". Era un amigo verdadero de la iglesia de Filipos. Estaba sinceramente interesado en ellos. Se preocupaba por ellos. "Que con sincera afición esté solícito por vosotros" (Antigua Versión Valera).</a:t>
            </a:r>
          </a:p>
          <a:p>
            <a:pPr algn="just"/>
            <a:endParaRPr lang="es-AR" sz="3200" dirty="0"/>
          </a:p>
        </p:txBody>
      </p:sp>
      <p:sp>
        <p:nvSpPr>
          <p:cNvPr id="3" name="2 Título"/>
          <p:cNvSpPr>
            <a:spLocks noGrp="1"/>
          </p:cNvSpPr>
          <p:nvPr>
            <p:ph type="title"/>
          </p:nvPr>
        </p:nvSpPr>
        <p:spPr>
          <a:xfrm>
            <a:off x="357158" y="500042"/>
            <a:ext cx="8229600" cy="1219200"/>
          </a:xfrm>
        </p:spPr>
        <p:txBody>
          <a:bodyPr>
            <a:normAutofit fontScale="90000"/>
          </a:bodyPr>
          <a:lstStyle/>
          <a:p>
            <a:pPr algn="ctr"/>
            <a:r>
              <a:rPr lang="es-AR" dirty="0" smtClean="0">
                <a:solidFill>
                  <a:schemeClr val="bg1"/>
                </a:solidFill>
              </a:rPr>
              <a:t>PABLO NOS ENSEÑA SOBRE LAS PERSONAS SOLTERAS </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slide(fromBottom)">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anim calcmode="lin" valueType="num">
                                      <p:cBhvr>
                                        <p:cTn id="1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9"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AR" sz="3200" dirty="0" smtClean="0">
                <a:latin typeface="Arial" pitchFamily="34" charset="0"/>
                <a:cs typeface="Arial" pitchFamily="34" charset="0"/>
              </a:rPr>
              <a:t>En él cuerpo de Cristo los solteros  deben de cuidar    y tener cuidado por sus hermanos  </a:t>
            </a:r>
            <a:r>
              <a:rPr lang="es-AR" sz="3200" b="1" dirty="0" smtClean="0">
                <a:latin typeface="Arial" pitchFamily="34" charset="0"/>
                <a:cs typeface="Arial" pitchFamily="34" charset="0"/>
              </a:rPr>
              <a:t>1 Corinto 12:25 </a:t>
            </a:r>
          </a:p>
          <a:p>
            <a:pPr algn="just"/>
            <a:r>
              <a:rPr lang="es-AR" sz="3200" dirty="0" smtClean="0">
                <a:latin typeface="Arial" pitchFamily="34" charset="0"/>
                <a:cs typeface="Arial" pitchFamily="34" charset="0"/>
              </a:rPr>
              <a:t>El soltero debe tener preocupación legitima no un día no solo una vez sino siempre por sus hermanos la razón es : que el goza de mas libertad y  conveniencia para servir a sus hermanos y servir  en la obra del señor y agradar a  su señor .  Tenemos el caso de  Pablo</a:t>
            </a:r>
            <a:endParaRPr lang="es-AR" dirty="0">
              <a:latin typeface="Arial" pitchFamily="34" charset="0"/>
              <a:cs typeface="Arial" pitchFamily="34" charset="0"/>
            </a:endParaRPr>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NOS ENSEÑA SOBRE LAS PERSONAS SOLTERAS </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slide(fromBottom)">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slide(fromBottom)">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357298"/>
            <a:ext cx="8229600" cy="4738702"/>
          </a:xfrm>
        </p:spPr>
        <p:txBody>
          <a:bodyPr/>
          <a:lstStyle/>
          <a:p>
            <a:pPr algn="just"/>
            <a:r>
              <a:rPr lang="es-AR" sz="3200" dirty="0" smtClean="0">
                <a:latin typeface="Arial" pitchFamily="34" charset="0"/>
                <a:cs typeface="Arial" pitchFamily="34" charset="0"/>
              </a:rPr>
              <a:t>Pablo subraya una gran ventaja en cuanto a quedar solo: el potencial de una mayor concentración en Cristo y su obra. Si usted es soltero, use la oportunidad especial para servir a Cristo con todo su corazón.</a:t>
            </a:r>
          </a:p>
          <a:p>
            <a:pPr algn="just">
              <a:buNone/>
            </a:pPr>
            <a:r>
              <a:rPr lang="es-AR" sz="3200" dirty="0" smtClean="0">
                <a:latin typeface="Arial" pitchFamily="34" charset="0"/>
                <a:cs typeface="Arial" pitchFamily="34" charset="0"/>
              </a:rPr>
              <a:t>  </a:t>
            </a:r>
            <a:r>
              <a:rPr lang="es-AR" sz="3200" b="1" dirty="0" smtClean="0">
                <a:latin typeface="Arial" pitchFamily="34" charset="0"/>
                <a:cs typeface="Arial" pitchFamily="34" charset="0"/>
              </a:rPr>
              <a:t>II Corintio 11:28  </a:t>
            </a:r>
            <a:r>
              <a:rPr lang="es-AR" sz="3200" dirty="0" smtClean="0">
                <a:latin typeface="Arial" pitchFamily="34" charset="0"/>
                <a:cs typeface="Arial" pitchFamily="34" charset="0"/>
              </a:rPr>
              <a:t>Pablo hermanos se preocupaba por la iglesia ¿Cuántos  jóvenes en esta congregación se están preocupando por esta iglesia local?</a:t>
            </a:r>
            <a:endParaRPr lang="es-AR" dirty="0"/>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NOS ENSEÑA SOBRE LAS PERSONAS SOLTERAS </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lide(fromBottom)">
                                      <p:cBhvr>
                                        <p:cTn id="7" dur="500"/>
                                        <p:tgtEl>
                                          <p:spTgt spid="2">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slide(fromBottom)">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524000"/>
            <a:ext cx="8229600" cy="4976834"/>
          </a:xfrm>
        </p:spPr>
        <p:txBody>
          <a:bodyPr>
            <a:normAutofit/>
          </a:bodyPr>
          <a:lstStyle/>
          <a:p>
            <a:pPr algn="just"/>
            <a:r>
              <a:rPr lang="es-AR" sz="3200" dirty="0" smtClean="0"/>
              <a:t>Lo hace para hacer un </a:t>
            </a:r>
            <a:r>
              <a:rPr lang="es-AR" sz="3200" b="1" dirty="0" smtClean="0"/>
              <a:t>contraste   1 Corintio 7:33</a:t>
            </a:r>
            <a:r>
              <a:rPr lang="es-AR" sz="3200" dirty="0" smtClean="0"/>
              <a:t> Pero el casado tiene cuidado de las cosas del mundo, </a:t>
            </a:r>
            <a:r>
              <a:rPr lang="es-AR" sz="3200" b="1" u="sng" dirty="0" smtClean="0"/>
              <a:t>de cómo agradar a su mujer. </a:t>
            </a:r>
          </a:p>
          <a:p>
            <a:pPr algn="just"/>
            <a:r>
              <a:rPr lang="es-AR" sz="3200" b="1" u="sng" dirty="0" smtClean="0"/>
              <a:t>¿</a:t>
            </a:r>
            <a:r>
              <a:rPr lang="es-AR" sz="3200" b="1" dirty="0" smtClean="0"/>
              <a:t>Qué  significa que tiene cuidado de las cosas del mundo ? Que este hermano esta ocupado en como proveer  los suyos </a:t>
            </a:r>
          </a:p>
          <a:p>
            <a:pPr algn="just">
              <a:buNone/>
            </a:pPr>
            <a:r>
              <a:rPr lang="es-AR" sz="3200" b="1" dirty="0" smtClean="0"/>
              <a:t>    1 Timoteo 5:8</a:t>
            </a:r>
          </a:p>
          <a:p>
            <a:pPr algn="just">
              <a:buNone/>
            </a:pPr>
            <a:r>
              <a:rPr lang="es-AR" sz="3200" b="1" dirty="0" smtClean="0"/>
              <a:t>¿Quiere decir esto que las personas casada </a:t>
            </a:r>
          </a:p>
          <a:p>
            <a:pPr algn="just"/>
            <a:endParaRPr lang="es-AR" sz="3200" b="1" u="sng" dirty="0"/>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ENSEÑA SOBRE LAS PERSONAS  CASADAS</a:t>
            </a:r>
            <a:endParaRPr lang="es-AR"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85720" y="1285860"/>
            <a:ext cx="8515352" cy="5286412"/>
          </a:xfrm>
        </p:spPr>
        <p:txBody>
          <a:bodyPr>
            <a:normAutofit fontScale="92500" lnSpcReduction="20000"/>
          </a:bodyPr>
          <a:lstStyle/>
          <a:p>
            <a:pPr algn="just"/>
            <a:r>
              <a:rPr lang="es-AR" sz="3200" b="1" dirty="0" smtClean="0">
                <a:latin typeface="Arial" pitchFamily="34" charset="0"/>
                <a:cs typeface="Arial" pitchFamily="34" charset="0"/>
              </a:rPr>
              <a:t>¿Quiere decir  esto que las personas casadas no pueden dedicarse al señor ? La repuesta es que si  Hechos  18 :1-5;</a:t>
            </a:r>
          </a:p>
          <a:p>
            <a:pPr algn="just">
              <a:buNone/>
            </a:pPr>
            <a:r>
              <a:rPr lang="es-AR" sz="3200" b="1" dirty="0" smtClean="0">
                <a:latin typeface="Arial" pitchFamily="34" charset="0"/>
                <a:cs typeface="Arial" pitchFamily="34" charset="0"/>
              </a:rPr>
              <a:t>  1 Corintio 16:19</a:t>
            </a:r>
          </a:p>
          <a:p>
            <a:pPr algn="just">
              <a:buNone/>
            </a:pPr>
            <a:endParaRPr lang="es-AR" sz="3200" b="1" dirty="0" smtClean="0">
              <a:latin typeface="Arial" pitchFamily="34" charset="0"/>
              <a:cs typeface="Arial" pitchFamily="34" charset="0"/>
            </a:endParaRPr>
          </a:p>
          <a:p>
            <a:pPr algn="just">
              <a:buNone/>
            </a:pPr>
            <a:r>
              <a:rPr lang="es-AR" sz="3500" dirty="0" smtClean="0">
                <a:latin typeface="Arial" pitchFamily="34" charset="0"/>
                <a:cs typeface="Arial" pitchFamily="34" charset="0"/>
              </a:rPr>
              <a:t>  Todo hombre tiene que trabajar y así conseguirse bienes de este mundo para vivir su vida en él.  Pero el cristiano no ha de apegarse a las cosas materiales a tal grado que disminuya de sus deberes como siervo de Cristo.</a:t>
            </a:r>
            <a:endParaRPr lang="es-AR" sz="3500" b="1" dirty="0" smtClean="0">
              <a:latin typeface="Arial" pitchFamily="34" charset="0"/>
              <a:cs typeface="Arial" pitchFamily="34" charset="0"/>
            </a:endParaRPr>
          </a:p>
          <a:p>
            <a:pPr algn="ctr"/>
            <a:r>
              <a:rPr lang="es-AR" dirty="0" smtClean="0"/>
              <a:t>    </a:t>
            </a:r>
            <a:r>
              <a:rPr lang="es-AR" b="1" i="1" dirty="0" smtClean="0"/>
              <a:t>Por Hoswaldo Moreno Parrales  Evangelista </a:t>
            </a:r>
            <a:r>
              <a:rPr lang="es-AR" dirty="0" smtClean="0"/>
              <a:t>.</a:t>
            </a:r>
            <a:endParaRPr lang="es-AR" dirty="0"/>
          </a:p>
        </p:txBody>
      </p:sp>
      <p:sp>
        <p:nvSpPr>
          <p:cNvPr id="3" name="2 Título"/>
          <p:cNvSpPr>
            <a:spLocks noGrp="1"/>
          </p:cNvSpPr>
          <p:nvPr>
            <p:ph type="title"/>
          </p:nvPr>
        </p:nvSpPr>
        <p:spPr/>
        <p:txBody>
          <a:bodyPr>
            <a:normAutofit fontScale="90000"/>
          </a:bodyPr>
          <a:lstStyle/>
          <a:p>
            <a:pPr algn="ctr"/>
            <a:r>
              <a:rPr lang="es-AR" dirty="0" smtClean="0">
                <a:solidFill>
                  <a:schemeClr val="bg1"/>
                </a:solidFill>
              </a:rPr>
              <a:t>PABLO ENSEÑA SOBRE LAS PERSONAS  CASADAS</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slide(fromBottom)">
                                      <p:cBhvr>
                                        <p:cTn id="12" dur="500"/>
                                        <p:tgtEl>
                                          <p:spTgt spid="2">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slide(fromBottom)">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slide(fromBottom)">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heel(4)">
                                      <p:cBhvr>
                                        <p:cTn id="25"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327</TotalTime>
  <Words>566</Words>
  <Application>Microsoft Office PowerPoint</Application>
  <PresentationFormat>Presentación en pantalla (4:3)</PresentationFormat>
  <Paragraphs>34</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Papel</vt:lpstr>
      <vt:lpstr>Diapositiva 1</vt:lpstr>
      <vt:lpstr>¿ES USTED UN HERMANO QUE  TIENE CUIDADO DEL SEÑOR ? I CORINTIOS 7 : 32</vt:lpstr>
      <vt:lpstr>PABLO NOS ENSEÑA SOBRE LAS PERSONAS SOLTERAS </vt:lpstr>
      <vt:lpstr>        la novia, novio a los estudios seculares , al celular   a dormir ,  al internet  al deporte a las amigas y amigos      todo a aquello que pertenece a este mundo efímero  y pasajero . Los solteros hermanos tienen este problema y  es el cuidado a las del mundo ahogan la palabra  de   Mateo 4:19  </vt:lpstr>
      <vt:lpstr>PABLO NOS ENSEÑA SOBRE LAS PERSONAS SOLTERAS </vt:lpstr>
      <vt:lpstr>PABLO NOS ENSEÑA SOBRE LAS PERSONAS SOLTERAS </vt:lpstr>
      <vt:lpstr>PABLO NOS ENSEÑA SOBRE LAS PERSONAS SOLTERAS </vt:lpstr>
      <vt:lpstr>PABLO NOS ENSEÑA SOBRE LAS PERSONAS SOLTERAS </vt:lpstr>
      <vt:lpstr>PABLO ENSEÑA SOBRE LAS PERSONAS  CASADAS</vt:lpstr>
      <vt:lpstr>PABLO ENSEÑA SOBRE LAS PERSONAS  CASADAS</vt:lpstr>
    </vt:vector>
  </TitlesOfParts>
  <Company>eXPerienciaUE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 USTED UN HERMANO QUE TIENE CUIDADO DEL SEÑOR ? I CORINTIOS 7:32</dc:title>
  <dc:creator>Hoswaldo Moreno</dc:creator>
  <cp:lastModifiedBy>Hoswaldo Moreno</cp:lastModifiedBy>
  <cp:revision>31</cp:revision>
  <dcterms:created xsi:type="dcterms:W3CDTF">2011-03-18T17:10:42Z</dcterms:created>
  <dcterms:modified xsi:type="dcterms:W3CDTF">2011-03-20T18:49:58Z</dcterms:modified>
</cp:coreProperties>
</file>