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77" r:id="rId2"/>
    <p:sldId id="276" r:id="rId3"/>
    <p:sldId id="258" r:id="rId4"/>
    <p:sldId id="259" r:id="rId5"/>
    <p:sldId id="260" r:id="rId6"/>
    <p:sldId id="257" r:id="rId7"/>
    <p:sldId id="261" r:id="rId8"/>
    <p:sldId id="262" r:id="rId9"/>
    <p:sldId id="263" r:id="rId10"/>
    <p:sldId id="264" r:id="rId11"/>
    <p:sldId id="265" r:id="rId12"/>
    <p:sldId id="266" r:id="rId13"/>
    <p:sldId id="267" r:id="rId14"/>
    <p:sldId id="268" r:id="rId15"/>
    <p:sldId id="270" r:id="rId16"/>
    <p:sldId id="271" r:id="rId17"/>
    <p:sldId id="272" r:id="rId18"/>
    <p:sldId id="273" r:id="rId19"/>
    <p:sldId id="275" r:id="rId20"/>
  </p:sldIdLst>
  <p:sldSz cx="12192000" cy="6858000"/>
  <p:notesSz cx="6858000" cy="9144000"/>
  <p:defaultText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1/25/2025</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1500534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2300507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350498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1634291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3170926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920557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205352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1313045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1292651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2974405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1/25/2025</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‹Nº›</a:t>
            </a:fld>
            <a:endParaRPr lang="en-US"/>
          </a:p>
        </p:txBody>
      </p:sp>
    </p:spTree>
    <p:extLst>
      <p:ext uri="{BB962C8B-B14F-4D97-AF65-F5344CB8AC3E}">
        <p14:creationId xmlns:p14="http://schemas.microsoft.com/office/powerpoint/2010/main" val="287879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1/25/2025</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‹Nº›</a:t>
            </a:fld>
            <a:endParaRPr lang="en-US"/>
          </a:p>
        </p:txBody>
      </p:sp>
    </p:spTree>
    <p:extLst>
      <p:ext uri="{BB962C8B-B14F-4D97-AF65-F5344CB8AC3E}">
        <p14:creationId xmlns:p14="http://schemas.microsoft.com/office/powerpoint/2010/main" val="95207177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creiporlocualhable.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A68EFB-4924-1A9B-8AAC-467C254FA757}"/>
              </a:ext>
            </a:extLst>
          </p:cNvPr>
          <p:cNvSpPr>
            <a:spLocks noGrp="1"/>
          </p:cNvSpPr>
          <p:nvPr>
            <p:ph type="title"/>
          </p:nvPr>
        </p:nvSpPr>
        <p:spPr/>
        <p:txBody>
          <a:bodyPr/>
          <a:lstStyle/>
          <a:p>
            <a:endParaRPr lang="es-NI"/>
          </a:p>
        </p:txBody>
      </p:sp>
      <p:sp>
        <p:nvSpPr>
          <p:cNvPr id="3" name="Marcador de contenido 2">
            <a:extLst>
              <a:ext uri="{FF2B5EF4-FFF2-40B4-BE49-F238E27FC236}">
                <a16:creationId xmlns:a16="http://schemas.microsoft.com/office/drawing/2014/main" id="{B7121AA9-95FD-A4B7-46C0-20CCD73C51EF}"/>
              </a:ext>
            </a:extLst>
          </p:cNvPr>
          <p:cNvSpPr>
            <a:spLocks noGrp="1"/>
          </p:cNvSpPr>
          <p:nvPr>
            <p:ph idx="1"/>
          </p:nvPr>
        </p:nvSpPr>
        <p:spPr/>
        <p:txBody>
          <a:bodyPr/>
          <a:lstStyle/>
          <a:p>
            <a:endParaRPr lang="es-NI"/>
          </a:p>
        </p:txBody>
      </p:sp>
    </p:spTree>
    <p:extLst>
      <p:ext uri="{BB962C8B-B14F-4D97-AF65-F5344CB8AC3E}">
        <p14:creationId xmlns:p14="http://schemas.microsoft.com/office/powerpoint/2010/main" val="35947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A100DE-1C78-2672-4896-9D67B8B537E7}"/>
              </a:ext>
            </a:extLst>
          </p:cNvPr>
          <p:cNvSpPr>
            <a:spLocks noGrp="1"/>
          </p:cNvSpPr>
          <p:nvPr>
            <p:ph type="title"/>
          </p:nvPr>
        </p:nvSpPr>
        <p:spPr>
          <a:xfrm>
            <a:off x="838200" y="138223"/>
            <a:ext cx="10515600" cy="1552465"/>
          </a:xfrm>
        </p:spPr>
        <p:txBody>
          <a:bodyPr>
            <a:normAutofit/>
          </a:bodyPr>
          <a:lstStyle/>
          <a:p>
            <a:pPr algn="ctr"/>
            <a:r>
              <a:rPr lang="es-NI"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¿CUAL ES EL MAYOR DE ELLOS?</a:t>
            </a:r>
            <a:br>
              <a:rPr lang="es-NI"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endParaRPr lang="es-NI" b="1" dirty="0">
              <a:solidFill>
                <a:schemeClr val="tx1"/>
              </a:solidFill>
            </a:endParaRPr>
          </a:p>
        </p:txBody>
      </p:sp>
      <p:sp>
        <p:nvSpPr>
          <p:cNvPr id="3" name="Marcador de contenido 2">
            <a:extLst>
              <a:ext uri="{FF2B5EF4-FFF2-40B4-BE49-F238E27FC236}">
                <a16:creationId xmlns:a16="http://schemas.microsoft.com/office/drawing/2014/main" id="{2F233B57-5FEA-67CB-8BD6-57AF777795D1}"/>
              </a:ext>
            </a:extLst>
          </p:cNvPr>
          <p:cNvSpPr>
            <a:spLocks noGrp="1"/>
          </p:cNvSpPr>
          <p:nvPr>
            <p:ph idx="1"/>
          </p:nvPr>
        </p:nvSpPr>
        <p:spPr>
          <a:xfrm>
            <a:off x="2796362" y="1825625"/>
            <a:ext cx="6103089" cy="1552465"/>
          </a:xfrm>
        </p:spPr>
        <p:txBody>
          <a:bodyPr/>
          <a:lstStyle/>
          <a:p>
            <a:pPr marL="0" indent="0" algn="ctr">
              <a:buNone/>
            </a:pPr>
            <a:r>
              <a:rPr lang="es-NI" sz="4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corintios 13:13</a:t>
            </a:r>
          </a:p>
          <a:p>
            <a:endParaRPr lang="es-NI" dirty="0"/>
          </a:p>
        </p:txBody>
      </p:sp>
    </p:spTree>
    <p:extLst>
      <p:ext uri="{BB962C8B-B14F-4D97-AF65-F5344CB8AC3E}">
        <p14:creationId xmlns:p14="http://schemas.microsoft.com/office/powerpoint/2010/main" val="29354835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A809B75-127A-3263-BBAB-624380A99914}"/>
              </a:ext>
            </a:extLst>
          </p:cNvPr>
          <p:cNvSpPr>
            <a:spLocks noGrp="1"/>
          </p:cNvSpPr>
          <p:nvPr>
            <p:ph idx="1"/>
          </p:nvPr>
        </p:nvSpPr>
        <p:spPr/>
        <p:txBody>
          <a:bodyPr/>
          <a:lstStyle/>
          <a:p>
            <a:pPr marL="0" indent="0" algn="ctr">
              <a:lnSpc>
                <a:spcPct val="107000"/>
              </a:lnSpc>
              <a:spcAft>
                <a:spcPts val="800"/>
              </a:spcAft>
              <a:buNone/>
            </a:pPr>
            <a:r>
              <a:rPr lang="es-NI" sz="4000" dirty="0">
                <a:effectLst/>
                <a:latin typeface="Calibri" panose="020F0502020204030204" pitchFamily="34" charset="0"/>
                <a:ea typeface="Calibri" panose="020F0502020204030204" pitchFamily="34" charset="0"/>
                <a:cs typeface="Times New Roman" panose="02020603050405020304" pitchFamily="18" charset="0"/>
              </a:rPr>
              <a:t>1 corintios 13:13:</a:t>
            </a:r>
          </a:p>
          <a:p>
            <a:pPr marL="0" indent="0" algn="ctr">
              <a:lnSpc>
                <a:spcPct val="107000"/>
              </a:lnSpc>
              <a:spcAft>
                <a:spcPts val="800"/>
              </a:spcAft>
              <a:buNone/>
            </a:pPr>
            <a:r>
              <a:rPr lang="es-NI" sz="4000" dirty="0">
                <a:effectLst/>
                <a:latin typeface="Georgia" panose="02040502050405020303" pitchFamily="18" charset="0"/>
                <a:ea typeface="Calibri" panose="020F0502020204030204" pitchFamily="34" charset="0"/>
                <a:cs typeface="Times New Roman" panose="02020603050405020304" pitchFamily="18" charset="0"/>
              </a:rPr>
              <a:t>Y ahora permanecen la fe, la esperanza y el amor, estos tres; pero el mayor de ellos es el amor.</a:t>
            </a:r>
            <a:endParaRPr lang="es-NI"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dirty="0"/>
          </a:p>
        </p:txBody>
      </p:sp>
    </p:spTree>
    <p:extLst>
      <p:ext uri="{BB962C8B-B14F-4D97-AF65-F5344CB8AC3E}">
        <p14:creationId xmlns:p14="http://schemas.microsoft.com/office/powerpoint/2010/main" val="36843212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B438AD-80CF-D5BF-0030-546862D06F7C}"/>
              </a:ext>
            </a:extLst>
          </p:cNvPr>
          <p:cNvSpPr>
            <a:spLocks noGrp="1"/>
          </p:cNvSpPr>
          <p:nvPr>
            <p:ph type="title"/>
          </p:nvPr>
        </p:nvSpPr>
        <p:spPr/>
        <p:txBody>
          <a:bodyPr>
            <a:normAutofit fontScale="90000"/>
          </a:bodyPr>
          <a:lstStyle/>
          <a:p>
            <a:r>
              <a:rPr lang="es-NI" sz="4000" b="1" dirty="0">
                <a:effectLst/>
                <a:latin typeface="Calibri" panose="020F0502020204030204" pitchFamily="34" charset="0"/>
                <a:ea typeface="Calibri" panose="020F0502020204030204" pitchFamily="34" charset="0"/>
                <a:cs typeface="Calibri" panose="020F0502020204030204" pitchFamily="34" charset="0"/>
              </a:rPr>
              <a:t>Introducción </a:t>
            </a:r>
            <a:br>
              <a:rPr lang="es-NI" sz="1800" dirty="0">
                <a:effectLst/>
                <a:latin typeface="Calibri" panose="020F0502020204030204" pitchFamily="34" charset="0"/>
                <a:ea typeface="Calibri" panose="020F0502020204030204" pitchFamily="34" charset="0"/>
                <a:cs typeface="Times New Roman" panose="02020603050405020304" pitchFamily="18" charset="0"/>
              </a:rPr>
            </a:br>
            <a:endParaRPr lang="es-NI" dirty="0"/>
          </a:p>
        </p:txBody>
      </p:sp>
      <p:sp>
        <p:nvSpPr>
          <p:cNvPr id="3" name="Marcador de contenido 2">
            <a:extLst>
              <a:ext uri="{FF2B5EF4-FFF2-40B4-BE49-F238E27FC236}">
                <a16:creationId xmlns:a16="http://schemas.microsoft.com/office/drawing/2014/main" id="{22F3CD38-7488-CD43-780F-3B3610BA220F}"/>
              </a:ext>
            </a:extLst>
          </p:cNvPr>
          <p:cNvSpPr>
            <a:spLocks noGrp="1"/>
          </p:cNvSpPr>
          <p:nvPr>
            <p:ph idx="1"/>
          </p:nvPr>
        </p:nvSpPr>
        <p:spPr>
          <a:xfrm>
            <a:off x="838200" y="850604"/>
            <a:ext cx="10515600" cy="5922335"/>
          </a:xfrm>
        </p:spPr>
        <p:txBody>
          <a:bodyPr>
            <a:normAutofit/>
          </a:bodyPr>
          <a:lstStyle/>
          <a:p>
            <a:pPr algn="just"/>
            <a:r>
              <a:rPr lang="es-NI" sz="3200" dirty="0">
                <a:effectLst/>
                <a:latin typeface="Calibri" panose="020F0502020204030204" pitchFamily="34" charset="0"/>
                <a:ea typeface="Calibri" panose="020F0502020204030204" pitchFamily="34" charset="0"/>
              </a:rPr>
              <a:t>Pablo hermanos escribe a la iglesia de Dios que esta en corinto, pero también a aquellos que invocan el nombre de nuestro Señor Jesucristo señor de ellos y nuestro </a:t>
            </a:r>
          </a:p>
          <a:p>
            <a:pPr algn="just"/>
            <a:r>
              <a:rPr lang="en-US" sz="3200" dirty="0">
                <a:effectLst/>
                <a:latin typeface="Calibri" panose="020F0502020204030204" pitchFamily="34" charset="0"/>
                <a:ea typeface="Calibri" panose="020F0502020204030204" pitchFamily="34" charset="0"/>
                <a:cs typeface="Calibri" panose="020F0502020204030204" pitchFamily="34" charset="0"/>
              </a:rPr>
              <a:t>1Co 1:</a:t>
            </a:r>
            <a:r>
              <a:rPr lang="en-US" sz="3200" b="1" u="sng" dirty="0">
                <a:effectLst/>
                <a:latin typeface="Calibri" panose="020F0502020204030204" pitchFamily="34" charset="0"/>
                <a:ea typeface="Calibri" panose="020F0502020204030204" pitchFamily="34" charset="0"/>
                <a:cs typeface="Calibri" panose="020F0502020204030204" pitchFamily="34" charset="0"/>
              </a:rPr>
              <a:t>2  a la </a:t>
            </a:r>
            <a:r>
              <a:rPr lang="en-US" sz="3200" b="1" u="sng" dirty="0" err="1">
                <a:effectLst/>
                <a:latin typeface="Calibri" panose="020F0502020204030204" pitchFamily="34" charset="0"/>
                <a:ea typeface="Calibri" panose="020F0502020204030204" pitchFamily="34" charset="0"/>
                <a:cs typeface="Calibri" panose="020F0502020204030204" pitchFamily="34" charset="0"/>
              </a:rPr>
              <a:t>Iglesia</a:t>
            </a:r>
            <a:r>
              <a:rPr lang="en-US" sz="3200" b="1" u="sng" dirty="0">
                <a:effectLst/>
                <a:latin typeface="Calibri" panose="020F0502020204030204" pitchFamily="34" charset="0"/>
                <a:ea typeface="Calibri" panose="020F0502020204030204" pitchFamily="34" charset="0"/>
                <a:cs typeface="Calibri" panose="020F0502020204030204" pitchFamily="34" charset="0"/>
              </a:rPr>
              <a:t> de Dios que </a:t>
            </a:r>
            <a:r>
              <a:rPr lang="en-US" sz="3200" b="1" u="sng" dirty="0" err="1">
                <a:effectLst/>
                <a:latin typeface="Calibri" panose="020F0502020204030204" pitchFamily="34" charset="0"/>
                <a:ea typeface="Calibri" panose="020F0502020204030204" pitchFamily="34" charset="0"/>
                <a:cs typeface="Calibri" panose="020F0502020204030204" pitchFamily="34" charset="0"/>
              </a:rPr>
              <a:t>est</a:t>
            </a:r>
            <a:r>
              <a:rPr lang="en-US" sz="3200" b="1" u="sng" dirty="0" err="1">
                <a:effectLst/>
                <a:latin typeface="Calibri" panose="020F0502020204030204" pitchFamily="34" charset="0"/>
                <a:ea typeface="Times New Roman" panose="02020603050405020304" pitchFamily="18" charset="0"/>
                <a:cs typeface="Calibri" panose="020F0502020204030204" pitchFamily="34" charset="0"/>
              </a:rPr>
              <a:t>á</a:t>
            </a:r>
            <a:r>
              <a:rPr lang="en-US" sz="3200" b="1" u="sng" dirty="0">
                <a:effectLst/>
                <a:latin typeface="Calibri" panose="020F0502020204030204" pitchFamily="34" charset="0"/>
                <a:ea typeface="Times New Roman" panose="02020603050405020304" pitchFamily="18" charset="0"/>
                <a:cs typeface="Calibri" panose="020F0502020204030204" pitchFamily="34" charset="0"/>
              </a:rPr>
              <a:t> </a:t>
            </a:r>
            <a:r>
              <a:rPr lang="en-US" sz="3200" b="1" u="sng" dirty="0" err="1">
                <a:effectLst/>
                <a:latin typeface="Calibri" panose="020F0502020204030204" pitchFamily="34" charset="0"/>
                <a:ea typeface="Times New Roman" panose="02020603050405020304" pitchFamily="18" charset="0"/>
                <a:cs typeface="Calibri" panose="020F0502020204030204" pitchFamily="34" charset="0"/>
              </a:rPr>
              <a:t>en</a:t>
            </a:r>
            <a:r>
              <a:rPr lang="en-US" sz="3200" b="1" u="sng" dirty="0">
                <a:effectLst/>
                <a:latin typeface="Calibri" panose="020F0502020204030204" pitchFamily="34" charset="0"/>
                <a:ea typeface="Times New Roman" panose="02020603050405020304" pitchFamily="18" charset="0"/>
                <a:cs typeface="Calibri" panose="020F0502020204030204" pitchFamily="34" charset="0"/>
              </a:rPr>
              <a:t> </a:t>
            </a:r>
            <a:r>
              <a:rPr lang="en-US" sz="3200" b="1" u="sng" dirty="0" err="1">
                <a:effectLst/>
                <a:latin typeface="Calibri" panose="020F0502020204030204" pitchFamily="34" charset="0"/>
                <a:ea typeface="Times New Roman" panose="02020603050405020304" pitchFamily="18" charset="0"/>
                <a:cs typeface="Calibri" panose="020F0502020204030204" pitchFamily="34" charset="0"/>
              </a:rPr>
              <a:t>Corinto</a:t>
            </a:r>
            <a:r>
              <a:rPr lang="en-US" sz="3200" dirty="0">
                <a:effectLst/>
                <a:latin typeface="Calibri" panose="020F0502020204030204" pitchFamily="34" charset="0"/>
                <a:ea typeface="Times New Roman" panose="02020603050405020304" pitchFamily="18" charset="0"/>
                <a:cs typeface="Calibri" panose="020F0502020204030204" pitchFamily="34" charset="0"/>
              </a:rPr>
              <a:t>, a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los</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b="1" u="sng" dirty="0" err="1">
                <a:effectLst/>
                <a:latin typeface="Calibri" panose="020F0502020204030204" pitchFamily="34" charset="0"/>
                <a:ea typeface="Times New Roman" panose="02020603050405020304" pitchFamily="18" charset="0"/>
                <a:cs typeface="Calibri" panose="020F0502020204030204" pitchFamily="34" charset="0"/>
              </a:rPr>
              <a:t>santificados</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en</a:t>
            </a:r>
            <a:r>
              <a:rPr lang="en-US" sz="3200" dirty="0">
                <a:effectLst/>
                <a:latin typeface="Calibri" panose="020F0502020204030204" pitchFamily="34" charset="0"/>
                <a:ea typeface="Times New Roman" panose="02020603050405020304" pitchFamily="18" charset="0"/>
                <a:cs typeface="Calibri" panose="020F0502020204030204" pitchFamily="34" charset="0"/>
              </a:rPr>
              <a:t> Cristo Jesús, </a:t>
            </a:r>
            <a:r>
              <a:rPr lang="en-US" sz="3200" b="1" u="sng" dirty="0" err="1">
                <a:effectLst/>
                <a:latin typeface="Calibri" panose="020F0502020204030204" pitchFamily="34" charset="0"/>
                <a:ea typeface="Times New Roman" panose="02020603050405020304" pitchFamily="18" charset="0"/>
                <a:cs typeface="Calibri" panose="020F0502020204030204" pitchFamily="34" charset="0"/>
              </a:rPr>
              <a:t>llamados</a:t>
            </a:r>
            <a:r>
              <a:rPr lang="en-US" sz="3200" b="1" u="sng" dirty="0">
                <a:effectLst/>
                <a:latin typeface="Calibri" panose="020F0502020204030204" pitchFamily="34" charset="0"/>
                <a:ea typeface="Times New Roman" panose="02020603050405020304" pitchFamily="18" charset="0"/>
                <a:cs typeface="Calibri" panose="020F0502020204030204" pitchFamily="34" charset="0"/>
              </a:rPr>
              <a:t> a ser santos</a:t>
            </a:r>
            <a:r>
              <a:rPr lang="en-US" sz="3200" dirty="0">
                <a:effectLst/>
                <a:latin typeface="Calibri" panose="020F0502020204030204" pitchFamily="34" charset="0"/>
                <a:ea typeface="Times New Roman" panose="02020603050405020304" pitchFamily="18" charset="0"/>
                <a:cs typeface="Calibri" panose="020F0502020204030204" pitchFamily="34" charset="0"/>
              </a:rPr>
              <a:t> con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todos</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los</a:t>
            </a:r>
            <a:r>
              <a:rPr lang="en-US" sz="3200" dirty="0">
                <a:effectLst/>
                <a:latin typeface="Calibri" panose="020F0502020204030204" pitchFamily="34" charset="0"/>
                <a:ea typeface="Times New Roman" panose="02020603050405020304" pitchFamily="18" charset="0"/>
                <a:cs typeface="Calibri" panose="020F0502020204030204" pitchFamily="34" charset="0"/>
              </a:rPr>
              <a:t> que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en</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cualquier</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lugar</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invocan</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el</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nombre</a:t>
            </a:r>
            <a:r>
              <a:rPr lang="en-US" sz="3200" dirty="0">
                <a:effectLst/>
                <a:latin typeface="Calibri" panose="020F0502020204030204" pitchFamily="34" charset="0"/>
                <a:ea typeface="Times New Roman" panose="02020603050405020304" pitchFamily="18" charset="0"/>
                <a:cs typeface="Calibri" panose="020F0502020204030204" pitchFamily="34" charset="0"/>
              </a:rPr>
              <a:t> de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nuestro</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Señor</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Jesucristo</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Señor</a:t>
            </a:r>
            <a:r>
              <a:rPr lang="en-US" sz="3200" dirty="0">
                <a:effectLst/>
                <a:latin typeface="Calibri" panose="020F0502020204030204" pitchFamily="34" charset="0"/>
                <a:ea typeface="Times New Roman" panose="02020603050405020304" pitchFamily="18" charset="0"/>
                <a:cs typeface="Calibri" panose="020F0502020204030204" pitchFamily="34" charset="0"/>
              </a:rPr>
              <a:t> de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ellos</a:t>
            </a:r>
            <a:r>
              <a:rPr lang="en-US" sz="3200" dirty="0">
                <a:effectLst/>
                <a:latin typeface="Calibri" panose="020F0502020204030204" pitchFamily="34" charset="0"/>
                <a:ea typeface="Times New Roman" panose="02020603050405020304" pitchFamily="18" charset="0"/>
                <a:cs typeface="Calibri" panose="020F0502020204030204" pitchFamily="34" charset="0"/>
              </a:rPr>
              <a:t> y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nuestro</a:t>
            </a:r>
            <a:r>
              <a:rPr lang="en-US" sz="1800" dirty="0">
                <a:effectLst/>
                <a:latin typeface="Calibri" panose="020F0502020204030204" pitchFamily="34" charset="0"/>
                <a:ea typeface="Times New Roman" panose="02020603050405020304" pitchFamily="18" charset="0"/>
                <a:cs typeface="Calibri" panose="020F0502020204030204" pitchFamily="34" charset="0"/>
              </a:rPr>
              <a:t>:</a:t>
            </a:r>
            <a:endParaRPr lang="es-N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Calibri" panose="020F0502020204030204" pitchFamily="34" charset="0"/>
                <a:ea typeface="Times New Roman" panose="02020603050405020304" pitchFamily="18" charset="0"/>
                <a:cs typeface="Calibri" panose="020F0502020204030204" pitchFamily="34" charset="0"/>
              </a:rPr>
              <a:t>Ya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en</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este</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capitulo</a:t>
            </a:r>
            <a:r>
              <a:rPr lang="en-US" sz="3200" dirty="0">
                <a:effectLst/>
                <a:latin typeface="Calibri" panose="020F0502020204030204" pitchFamily="34" charset="0"/>
                <a:ea typeface="Times New Roman" panose="02020603050405020304" pitchFamily="18" charset="0"/>
                <a:cs typeface="Calibri" panose="020F0502020204030204" pitchFamily="34" charset="0"/>
              </a:rPr>
              <a:t> 13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encontramos</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el</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tema</a:t>
            </a:r>
            <a:r>
              <a:rPr lang="en-US" sz="3200" dirty="0">
                <a:effectLst/>
                <a:latin typeface="Calibri" panose="020F0502020204030204" pitchFamily="34" charset="0"/>
                <a:ea typeface="Times New Roman" panose="02020603050405020304" pitchFamily="18" charset="0"/>
                <a:cs typeface="Calibri" panose="020F0502020204030204" pitchFamily="34" charset="0"/>
              </a:rPr>
              <a:t> del amor lo perfecto y que cesarian las lenguas  y que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permaneceria</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NI" sz="4400" dirty="0"/>
          </a:p>
        </p:txBody>
      </p:sp>
    </p:spTree>
    <p:extLst>
      <p:ext uri="{BB962C8B-B14F-4D97-AF65-F5344CB8AC3E}">
        <p14:creationId xmlns:p14="http://schemas.microsoft.com/office/powerpoint/2010/main" val="24730238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06151D-3DC5-64D4-14F6-6CCBFBA4E5D6}"/>
              </a:ext>
            </a:extLst>
          </p:cNvPr>
          <p:cNvSpPr>
            <a:spLocks noGrp="1"/>
          </p:cNvSpPr>
          <p:nvPr>
            <p:ph type="title"/>
          </p:nvPr>
        </p:nvSpPr>
        <p:spPr>
          <a:xfrm>
            <a:off x="838200" y="365126"/>
            <a:ext cx="10515600" cy="730028"/>
          </a:xfrm>
        </p:spPr>
        <p:txBody>
          <a:bodyPr>
            <a:normAutofit fontScale="90000"/>
          </a:bodyPr>
          <a:lstStyle/>
          <a:p>
            <a:r>
              <a:rPr lang="es-NI" sz="4400" b="1" dirty="0">
                <a:effectLst/>
                <a:latin typeface="Calibri" panose="020F0502020204030204" pitchFamily="34" charset="0"/>
                <a:ea typeface="Calibri" panose="020F0502020204030204" pitchFamily="34" charset="0"/>
                <a:cs typeface="Calibri" panose="020F0502020204030204" pitchFamily="34" charset="0"/>
              </a:rPr>
              <a:t>Introducción </a:t>
            </a:r>
            <a:br>
              <a:rPr lang="es-NI" sz="2000" dirty="0">
                <a:effectLst/>
                <a:latin typeface="Calibri" panose="020F0502020204030204" pitchFamily="34" charset="0"/>
                <a:ea typeface="Calibri" panose="020F0502020204030204" pitchFamily="34" charset="0"/>
                <a:cs typeface="Times New Roman" panose="02020603050405020304" pitchFamily="18" charset="0"/>
              </a:rPr>
            </a:br>
            <a:endParaRPr lang="es-NI" dirty="0"/>
          </a:p>
        </p:txBody>
      </p:sp>
      <p:sp>
        <p:nvSpPr>
          <p:cNvPr id="3" name="Marcador de contenido 2">
            <a:extLst>
              <a:ext uri="{FF2B5EF4-FFF2-40B4-BE49-F238E27FC236}">
                <a16:creationId xmlns:a16="http://schemas.microsoft.com/office/drawing/2014/main" id="{163BBD1C-13A3-0529-FB8C-78AD65F474DE}"/>
              </a:ext>
            </a:extLst>
          </p:cNvPr>
          <p:cNvSpPr>
            <a:spLocks noGrp="1"/>
          </p:cNvSpPr>
          <p:nvPr>
            <p:ph idx="1"/>
          </p:nvPr>
        </p:nvSpPr>
        <p:spPr/>
        <p:txBody>
          <a:bodyPr>
            <a:normAutofit fontScale="92500" lnSpcReduction="20000"/>
          </a:bodyPr>
          <a:lstStyle/>
          <a:p>
            <a:pPr algn="just"/>
            <a:r>
              <a:rPr lang="en-US" sz="3200" dirty="0">
                <a:effectLst/>
                <a:latin typeface="Calibri" panose="020F0502020204030204" pitchFamily="34" charset="0"/>
                <a:ea typeface="Times New Roman" panose="02020603050405020304" pitchFamily="18" charset="0"/>
                <a:cs typeface="Calibri" panose="020F0502020204030204" pitchFamily="34" charset="0"/>
              </a:rPr>
              <a:t>En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esta</a:t>
            </a:r>
            <a:r>
              <a:rPr lang="en-US" sz="3200" dirty="0">
                <a:effectLst/>
                <a:latin typeface="Calibri" panose="020F0502020204030204" pitchFamily="34" charset="0"/>
                <a:ea typeface="Times New Roman" panose="02020603050405020304" pitchFamily="18" charset="0"/>
                <a:cs typeface="Calibri" panose="020F0502020204030204" pitchFamily="34" charset="0"/>
              </a:rPr>
              <a:t> carta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existen</a:t>
            </a:r>
            <a:r>
              <a:rPr lang="en-US" sz="3200" dirty="0">
                <a:effectLst/>
                <a:latin typeface="Calibri" panose="020F0502020204030204" pitchFamily="34" charset="0"/>
                <a:ea typeface="Times New Roman" panose="02020603050405020304" pitchFamily="18" charset="0"/>
                <a:cs typeface="Calibri" panose="020F0502020204030204" pitchFamily="34" charset="0"/>
              </a:rPr>
              <a:t> puntos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sobre</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salientes</a:t>
            </a:r>
            <a:r>
              <a:rPr lang="en-US" sz="3200" dirty="0">
                <a:effectLst/>
                <a:latin typeface="Calibri" panose="020F0502020204030204" pitchFamily="34" charset="0"/>
                <a:ea typeface="Times New Roman" panose="02020603050405020304" pitchFamily="18" charset="0"/>
                <a:cs typeface="Calibri" panose="020F0502020204030204" pitchFamily="34" charset="0"/>
              </a:rPr>
              <a:t> que son de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mucha</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importancia</a:t>
            </a:r>
            <a:r>
              <a:rPr lang="en-US" sz="3200" dirty="0">
                <a:effectLst/>
                <a:latin typeface="Calibri" panose="020F0502020204030204" pitchFamily="34" charset="0"/>
                <a:ea typeface="Times New Roman" panose="02020603050405020304" pitchFamily="18" charset="0"/>
                <a:cs typeface="Calibri" panose="020F0502020204030204" pitchFamily="34" charset="0"/>
              </a:rPr>
              <a:t> para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cada</a:t>
            </a:r>
            <a:r>
              <a:rPr lang="en-US" sz="3200" dirty="0">
                <a:effectLst/>
                <a:latin typeface="Calibri" panose="020F0502020204030204" pitchFamily="34" charset="0"/>
                <a:ea typeface="Times New Roman" panose="02020603050405020304" pitchFamily="18" charset="0"/>
                <a:cs typeface="Calibri" panose="020F0502020204030204" pitchFamily="34" charset="0"/>
              </a:rPr>
              <a:t> uno de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nosotros.La</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gracia</a:t>
            </a:r>
            <a:r>
              <a:rPr lang="en-US" sz="3200" dirty="0">
                <a:effectLst/>
                <a:latin typeface="Calibri" panose="020F0502020204030204" pitchFamily="34" charset="0"/>
                <a:ea typeface="Times New Roman" panose="02020603050405020304" pitchFamily="18" charset="0"/>
                <a:cs typeface="Calibri" panose="020F0502020204030204" pitchFamily="34" charset="0"/>
              </a:rPr>
              <a:t> de Dios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fue</a:t>
            </a:r>
            <a:r>
              <a:rPr lang="en-US" sz="3200" dirty="0">
                <a:effectLst/>
                <a:latin typeface="Calibri" panose="020F0502020204030204" pitchFamily="34" charset="0"/>
                <a:ea typeface="Times New Roman" panose="02020603050405020304" pitchFamily="18" charset="0"/>
                <a:cs typeface="Calibri" panose="020F0502020204030204" pitchFamily="34" charset="0"/>
              </a:rPr>
              <a:t> dada a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los</a:t>
            </a:r>
            <a:r>
              <a:rPr lang="en-US" sz="3200" dirty="0">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effectLst/>
                <a:latin typeface="Calibri" panose="020F0502020204030204" pitchFamily="34" charset="0"/>
                <a:ea typeface="Times New Roman" panose="02020603050405020304" pitchFamily="18" charset="0"/>
                <a:cs typeface="Calibri" panose="020F0502020204030204" pitchFamily="34" charset="0"/>
              </a:rPr>
              <a:t>corintios</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500" dirty="0">
                <a:effectLst/>
                <a:latin typeface="Calibri" panose="020F0502020204030204" pitchFamily="34" charset="0"/>
                <a:ea typeface="Times New Roman" panose="02020603050405020304" pitchFamily="18" charset="0"/>
                <a:cs typeface="Calibri" panose="020F0502020204030204" pitchFamily="34" charset="0"/>
              </a:rPr>
              <a:t>Pero Tambien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en</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los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capitulos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anteriores</a:t>
            </a:r>
            <a:r>
              <a:rPr lang="en-US" sz="3500" dirty="0">
                <a:effectLst/>
                <a:latin typeface="Calibri" panose="020F0502020204030204" pitchFamily="34" charset="0"/>
                <a:ea typeface="Times New Roman" panose="02020603050405020304" pitchFamily="18" charset="0"/>
                <a:cs typeface="Calibri" panose="020F0502020204030204" pitchFamily="34" charset="0"/>
              </a:rPr>
              <a:t> se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nos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habla</a:t>
            </a:r>
            <a:r>
              <a:rPr lang="en-US" sz="3500" dirty="0">
                <a:effectLst/>
                <a:latin typeface="Calibri" panose="020F0502020204030204" pitchFamily="34" charset="0"/>
                <a:ea typeface="Times New Roman" panose="02020603050405020304" pitchFamily="18" charset="0"/>
                <a:cs typeface="Calibri" panose="020F0502020204030204" pitchFamily="34" charset="0"/>
              </a:rPr>
              <a:t> de las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carnalidades</a:t>
            </a:r>
            <a:r>
              <a:rPr lang="en-US" sz="3500" dirty="0">
                <a:effectLst/>
                <a:latin typeface="Calibri" panose="020F0502020204030204" pitchFamily="34" charset="0"/>
                <a:ea typeface="Times New Roman" panose="02020603050405020304" pitchFamily="18" charset="0"/>
                <a:cs typeface="Calibri" panose="020F0502020204030204" pitchFamily="34" charset="0"/>
              </a:rPr>
              <a:t> de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esto</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hermanos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como</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el</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espirituo</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divicionista</a:t>
            </a:r>
            <a:r>
              <a:rPr lang="en-US" sz="3500" dirty="0">
                <a:effectLst/>
                <a:latin typeface="Calibri" panose="020F0502020204030204" pitchFamily="34" charset="0"/>
                <a:ea typeface="Times New Roman" panose="02020603050405020304" pitchFamily="18" charset="0"/>
                <a:cs typeface="Calibri" panose="020F0502020204030204" pitchFamily="34" charset="0"/>
              </a:rPr>
              <a:t> que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habia</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en</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ellos</a:t>
            </a:r>
            <a:r>
              <a:rPr lang="en-US" sz="3500" dirty="0">
                <a:effectLst/>
                <a:latin typeface="Calibri" panose="020F0502020204030204" pitchFamily="34" charset="0"/>
                <a:ea typeface="Times New Roman" panose="02020603050405020304" pitchFamily="18" charset="0"/>
                <a:cs typeface="Calibri" panose="020F0502020204030204" pitchFamily="34" charset="0"/>
              </a:rPr>
              <a:t>  y Tambien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ya</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el</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capitulo</a:t>
            </a:r>
            <a:r>
              <a:rPr lang="en-US" sz="3500" dirty="0">
                <a:effectLst/>
                <a:latin typeface="Calibri" panose="020F0502020204030204" pitchFamily="34" charset="0"/>
                <a:ea typeface="Times New Roman" panose="02020603050405020304" pitchFamily="18" charset="0"/>
                <a:cs typeface="Calibri" panose="020F0502020204030204" pitchFamily="34" charset="0"/>
              </a:rPr>
              <a:t> 12 se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habla</a:t>
            </a:r>
            <a:r>
              <a:rPr lang="en-US" sz="3500" dirty="0">
                <a:effectLst/>
                <a:latin typeface="Calibri" panose="020F0502020204030204" pitchFamily="34" charset="0"/>
                <a:ea typeface="Times New Roman" panose="02020603050405020304" pitchFamily="18" charset="0"/>
                <a:cs typeface="Calibri" panose="020F0502020204030204" pitchFamily="34" charset="0"/>
              </a:rPr>
              <a:t> de las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diversidades</a:t>
            </a:r>
            <a:r>
              <a:rPr lang="en-US" sz="3500" dirty="0">
                <a:effectLst/>
                <a:latin typeface="Calibri" panose="020F0502020204030204" pitchFamily="34" charset="0"/>
                <a:ea typeface="Times New Roman" panose="02020603050405020304" pitchFamily="18" charset="0"/>
                <a:cs typeface="Calibri" panose="020F0502020204030204" pitchFamily="34" charset="0"/>
              </a:rPr>
              <a:t> de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dones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espirituales</a:t>
            </a:r>
            <a:r>
              <a:rPr lang="en-US" sz="3500" dirty="0">
                <a:effectLst/>
                <a:latin typeface="Calibri" panose="020F0502020204030204" pitchFamily="34" charset="0"/>
                <a:ea typeface="Times New Roman" panose="02020603050405020304" pitchFamily="18" charset="0"/>
                <a:cs typeface="Calibri" panose="020F0502020204030204" pitchFamily="34" charset="0"/>
              </a:rPr>
              <a:t> y que hay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muchos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miembros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en</a:t>
            </a:r>
            <a:r>
              <a:rPr lang="en-US" sz="3500" dirty="0">
                <a:effectLst/>
                <a:latin typeface="Calibri" panose="020F0502020204030204" pitchFamily="34" charset="0"/>
                <a:ea typeface="Times New Roman" panose="02020603050405020304" pitchFamily="18" charset="0"/>
                <a:cs typeface="Calibri" panose="020F0502020204030204" pitchFamily="34" charset="0"/>
              </a:rPr>
              <a:t> un solo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cuerpo</a:t>
            </a:r>
            <a:r>
              <a:rPr lang="en-US" sz="3500" dirty="0">
                <a:effectLst/>
                <a:latin typeface="Calibri" panose="020F0502020204030204" pitchFamily="34" charset="0"/>
                <a:ea typeface="Times New Roman" panose="02020603050405020304" pitchFamily="18" charset="0"/>
                <a:cs typeface="Calibri" panose="020F0502020204030204" pitchFamily="34" charset="0"/>
              </a:rPr>
              <a:t> y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todos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deben</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preocupoarse</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unos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por</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effectLst/>
                <a:latin typeface="Calibri" panose="020F0502020204030204" pitchFamily="34" charset="0"/>
                <a:ea typeface="Times New Roman" panose="02020603050405020304" pitchFamily="18" charset="0"/>
                <a:cs typeface="Calibri" panose="020F0502020204030204" pitchFamily="34" charset="0"/>
              </a:rPr>
              <a:t>otros</a:t>
            </a:r>
            <a:r>
              <a:rPr lang="en-US" sz="3500" dirty="0">
                <a:effectLst/>
                <a:latin typeface="Calibri" panose="020F0502020204030204" pitchFamily="34" charset="0"/>
                <a:ea typeface="Times New Roman" panose="02020603050405020304" pitchFamily="18" charset="0"/>
                <a:cs typeface="Calibri" panose="020F0502020204030204" pitchFamily="34" charset="0"/>
              </a:rPr>
              <a:t> </a:t>
            </a:r>
            <a:endParaRPr lang="es-NI" sz="35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dirty="0"/>
          </a:p>
        </p:txBody>
      </p:sp>
    </p:spTree>
    <p:extLst>
      <p:ext uri="{BB962C8B-B14F-4D97-AF65-F5344CB8AC3E}">
        <p14:creationId xmlns:p14="http://schemas.microsoft.com/office/powerpoint/2010/main" val="16639789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38C91-3B80-E9DF-4352-E36A44017FDB}"/>
              </a:ext>
            </a:extLst>
          </p:cNvPr>
          <p:cNvSpPr>
            <a:spLocks noGrp="1"/>
          </p:cNvSpPr>
          <p:nvPr>
            <p:ph type="title"/>
          </p:nvPr>
        </p:nvSpPr>
        <p:spPr/>
        <p:txBody>
          <a:bodyPr/>
          <a:lstStyle/>
          <a:p>
            <a:r>
              <a:rPr lang="en-US" sz="3600" b="1" dirty="0">
                <a:effectLst/>
                <a:latin typeface="Calibri" panose="020F0502020204030204" pitchFamily="34" charset="0"/>
                <a:ea typeface="Times New Roman" panose="02020603050405020304" pitchFamily="18" charset="0"/>
                <a:cs typeface="Calibri" panose="020F0502020204030204" pitchFamily="34" charset="0"/>
              </a:rPr>
              <a:t>I -FE ES ECENSIAL PARA NUESTRA SALVACION </a:t>
            </a:r>
            <a:br>
              <a:rPr lang="es-NI" sz="1800" dirty="0">
                <a:effectLst/>
                <a:latin typeface="Calibri" panose="020F0502020204030204" pitchFamily="34" charset="0"/>
                <a:ea typeface="Calibri" panose="020F0502020204030204" pitchFamily="34" charset="0"/>
                <a:cs typeface="Times New Roman" panose="02020603050405020304" pitchFamily="18" charset="0"/>
              </a:rPr>
            </a:br>
            <a:endParaRPr lang="es-NI" dirty="0"/>
          </a:p>
        </p:txBody>
      </p:sp>
      <p:sp>
        <p:nvSpPr>
          <p:cNvPr id="3" name="Marcador de contenido 2">
            <a:extLst>
              <a:ext uri="{FF2B5EF4-FFF2-40B4-BE49-F238E27FC236}">
                <a16:creationId xmlns:a16="http://schemas.microsoft.com/office/drawing/2014/main" id="{3CC0EFCE-B930-50ED-B24E-7326BE29B2F1}"/>
              </a:ext>
            </a:extLst>
          </p:cNvPr>
          <p:cNvSpPr>
            <a:spLocks noGrp="1"/>
          </p:cNvSpPr>
          <p:nvPr>
            <p:ph idx="1"/>
          </p:nvPr>
        </p:nvSpPr>
        <p:spPr>
          <a:xfrm>
            <a:off x="838200" y="1825625"/>
            <a:ext cx="10515600" cy="4862254"/>
          </a:xfrm>
        </p:spPr>
        <p:txBody>
          <a:bodyPr/>
          <a:lstStyle/>
          <a:p>
            <a:pPr algn="just"/>
            <a:r>
              <a:rPr lang="en-US" sz="3200" dirty="0" err="1">
                <a:effectLst/>
                <a:latin typeface="Calibri" panose="020F0502020204030204" pitchFamily="34" charset="0"/>
                <a:ea typeface="Times New Roman" panose="02020603050405020304" pitchFamily="18" charset="0"/>
              </a:rPr>
              <a:t>Cuando</a:t>
            </a:r>
            <a:r>
              <a:rPr lang="en-US" sz="3200" dirty="0">
                <a:effectLst/>
                <a:latin typeface="Calibri" panose="020F0502020204030204" pitchFamily="34" charset="0"/>
                <a:ea typeface="Times New Roman" panose="02020603050405020304" pitchFamily="18" charset="0"/>
              </a:rPr>
              <a:t> </a:t>
            </a:r>
            <a:r>
              <a:rPr lang="en-US" sz="3200" dirty="0" err="1">
                <a:effectLst/>
                <a:latin typeface="Calibri" panose="020F0502020204030204" pitchFamily="34" charset="0"/>
                <a:ea typeface="Times New Roman" panose="02020603050405020304" pitchFamily="18" charset="0"/>
              </a:rPr>
              <a:t>hablamos</a:t>
            </a:r>
            <a:r>
              <a:rPr lang="en-US" sz="3200" dirty="0">
                <a:effectLst/>
                <a:latin typeface="Calibri" panose="020F0502020204030204" pitchFamily="34" charset="0"/>
                <a:ea typeface="Times New Roman" panose="02020603050405020304" pitchFamily="18" charset="0"/>
              </a:rPr>
              <a:t> </a:t>
            </a:r>
            <a:r>
              <a:rPr lang="en-US" sz="3200" dirty="0" err="1">
                <a:effectLst/>
                <a:latin typeface="Calibri" panose="020F0502020204030204" pitchFamily="34" charset="0"/>
                <a:ea typeface="Times New Roman" panose="02020603050405020304" pitchFamily="18" charset="0"/>
              </a:rPr>
              <a:t>hermanos</a:t>
            </a:r>
            <a:r>
              <a:rPr lang="en-US" sz="3200" dirty="0">
                <a:effectLst/>
                <a:latin typeface="Calibri" panose="020F0502020204030204" pitchFamily="34" charset="0"/>
                <a:ea typeface="Times New Roman" panose="02020603050405020304" pitchFamily="18" charset="0"/>
              </a:rPr>
              <a:t> de la </a:t>
            </a:r>
            <a:r>
              <a:rPr lang="en-US" sz="3200" dirty="0" err="1">
                <a:effectLst/>
                <a:latin typeface="Calibri" panose="020F0502020204030204" pitchFamily="34" charset="0"/>
                <a:ea typeface="Times New Roman" panose="02020603050405020304" pitchFamily="18" charset="0"/>
              </a:rPr>
              <a:t>fe</a:t>
            </a:r>
            <a:r>
              <a:rPr lang="en-US" sz="3200" dirty="0">
                <a:effectLst/>
                <a:latin typeface="Calibri" panose="020F0502020204030204" pitchFamily="34" charset="0"/>
                <a:ea typeface="Times New Roman" panose="02020603050405020304" pitchFamily="18" charset="0"/>
              </a:rPr>
              <a:t> decimos que la </a:t>
            </a:r>
            <a:r>
              <a:rPr lang="en-US" sz="3200" dirty="0" err="1">
                <a:effectLst/>
                <a:latin typeface="Calibri" panose="020F0502020204030204" pitchFamily="34" charset="0"/>
                <a:ea typeface="Times New Roman" panose="02020603050405020304" pitchFamily="18" charset="0"/>
              </a:rPr>
              <a:t>fe</a:t>
            </a:r>
            <a:r>
              <a:rPr lang="en-US" sz="3200" dirty="0">
                <a:effectLst/>
                <a:latin typeface="Calibri" panose="020F0502020204030204" pitchFamily="34" charset="0"/>
                <a:ea typeface="Times New Roman" panose="02020603050405020304" pitchFamily="18" charset="0"/>
              </a:rPr>
              <a:t> es la </a:t>
            </a:r>
            <a:r>
              <a:rPr lang="en-US" sz="3200" dirty="0" err="1">
                <a:effectLst/>
                <a:latin typeface="Calibri" panose="020F0502020204030204" pitchFamily="34" charset="0"/>
                <a:ea typeface="Times New Roman" panose="02020603050405020304" pitchFamily="18" charset="0"/>
              </a:rPr>
              <a:t>confianza</a:t>
            </a:r>
            <a:r>
              <a:rPr lang="en-US" sz="3200" dirty="0">
                <a:effectLst/>
                <a:latin typeface="Calibri" panose="020F0502020204030204" pitchFamily="34" charset="0"/>
                <a:ea typeface="Times New Roman" panose="02020603050405020304" pitchFamily="18" charset="0"/>
              </a:rPr>
              <a:t> </a:t>
            </a:r>
            <a:r>
              <a:rPr lang="en-US" sz="3200" dirty="0" err="1">
                <a:effectLst/>
                <a:latin typeface="Calibri" panose="020F0502020204030204" pitchFamily="34" charset="0"/>
                <a:ea typeface="Times New Roman" panose="02020603050405020304" pitchFamily="18" charset="0"/>
              </a:rPr>
              <a:t>en</a:t>
            </a:r>
            <a:r>
              <a:rPr lang="en-US" sz="3200" dirty="0">
                <a:effectLst/>
                <a:latin typeface="Calibri" panose="020F0502020204030204" pitchFamily="34" charset="0"/>
                <a:ea typeface="Times New Roman" panose="02020603050405020304" pitchFamily="18" charset="0"/>
              </a:rPr>
              <a:t> la palabra de Dios y la </a:t>
            </a:r>
            <a:r>
              <a:rPr lang="en-US" sz="3200" dirty="0" err="1">
                <a:effectLst/>
                <a:latin typeface="Calibri" panose="020F0502020204030204" pitchFamily="34" charset="0"/>
                <a:ea typeface="Times New Roman" panose="02020603050405020304" pitchFamily="18" charset="0"/>
              </a:rPr>
              <a:t>obediencia</a:t>
            </a:r>
            <a:r>
              <a:rPr lang="en-US" sz="3200" dirty="0">
                <a:effectLst/>
                <a:latin typeface="Calibri" panose="020F0502020204030204" pitchFamily="34" charset="0"/>
                <a:ea typeface="Times New Roman" panose="02020603050405020304" pitchFamily="18" charset="0"/>
              </a:rPr>
              <a:t> a sus </a:t>
            </a:r>
            <a:r>
              <a:rPr lang="en-US" sz="3200" dirty="0" err="1">
                <a:effectLst/>
                <a:latin typeface="Calibri" panose="020F0502020204030204" pitchFamily="34" charset="0"/>
                <a:ea typeface="Times New Roman" panose="02020603050405020304" pitchFamily="18" charset="0"/>
              </a:rPr>
              <a:t>mandamientos</a:t>
            </a:r>
            <a:r>
              <a:rPr lang="en-US" sz="3200" dirty="0">
                <a:effectLst/>
                <a:latin typeface="Calibri" panose="020F0502020204030204" pitchFamily="34" charset="0"/>
                <a:ea typeface="Times New Roman" panose="02020603050405020304" pitchFamily="18" charset="0"/>
              </a:rPr>
              <a:t>- ; </a:t>
            </a:r>
            <a:r>
              <a:rPr lang="en-US" sz="3200" dirty="0" err="1">
                <a:effectLst/>
                <a:latin typeface="Calibri" panose="020F0502020204030204" pitchFamily="34" charset="0"/>
                <a:ea typeface="Times New Roman" panose="02020603050405020304" pitchFamily="18" charset="0"/>
              </a:rPr>
              <a:t>esta</a:t>
            </a:r>
            <a:r>
              <a:rPr lang="en-US" sz="3200" dirty="0">
                <a:effectLst/>
                <a:latin typeface="Calibri" panose="020F0502020204030204" pitchFamily="34" charset="0"/>
                <a:ea typeface="Times New Roman" panose="02020603050405020304" pitchFamily="18" charset="0"/>
              </a:rPr>
              <a:t> </a:t>
            </a:r>
            <a:r>
              <a:rPr lang="en-US" sz="3200" dirty="0" err="1">
                <a:effectLst/>
                <a:latin typeface="Calibri" panose="020F0502020204030204" pitchFamily="34" charset="0"/>
                <a:ea typeface="Times New Roman" panose="02020603050405020304" pitchFamily="18" charset="0"/>
              </a:rPr>
              <a:t>fe</a:t>
            </a:r>
            <a:r>
              <a:rPr lang="en-US" sz="3200" dirty="0">
                <a:effectLst/>
                <a:latin typeface="Calibri" panose="020F0502020204030204" pitchFamily="34" charset="0"/>
                <a:ea typeface="Times New Roman" panose="02020603050405020304" pitchFamily="18" charset="0"/>
              </a:rPr>
              <a:t> es la </a:t>
            </a:r>
            <a:r>
              <a:rPr lang="en-US" sz="3200" dirty="0" err="1">
                <a:effectLst/>
                <a:latin typeface="Calibri" panose="020F0502020204030204" pitchFamily="34" charset="0"/>
                <a:ea typeface="Times New Roman" panose="02020603050405020304" pitchFamily="18" charset="0"/>
              </a:rPr>
              <a:t>objetiva</a:t>
            </a:r>
            <a:r>
              <a:rPr lang="en-US" sz="3200" dirty="0">
                <a:effectLst/>
                <a:latin typeface="Calibri" panose="020F0502020204030204" pitchFamily="34" charset="0"/>
                <a:ea typeface="Times New Roman" panose="02020603050405020304" pitchFamily="18" charset="0"/>
              </a:rPr>
              <a:t> que </a:t>
            </a:r>
            <a:r>
              <a:rPr lang="en-US" sz="3200" dirty="0" err="1">
                <a:effectLst/>
                <a:latin typeface="Calibri" panose="020F0502020204030204" pitchFamily="34" charset="0"/>
                <a:ea typeface="Times New Roman" panose="02020603050405020304" pitchFamily="18" charset="0"/>
              </a:rPr>
              <a:t>proviene</a:t>
            </a:r>
            <a:r>
              <a:rPr lang="en-US" sz="3200" dirty="0">
                <a:effectLst/>
                <a:latin typeface="Calibri" panose="020F0502020204030204" pitchFamily="34" charset="0"/>
                <a:ea typeface="Times New Roman" panose="02020603050405020304" pitchFamily="18" charset="0"/>
              </a:rPr>
              <a:t> de la palabra de Dios Romanos 10:17 </a:t>
            </a:r>
            <a:r>
              <a:rPr lang="en-US" sz="1800" dirty="0">
                <a:effectLst/>
                <a:latin typeface="Calibri" panose="020F0502020204030204" pitchFamily="34" charset="0"/>
                <a:ea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es-NI" sz="3200" dirty="0">
                <a:effectLst/>
                <a:latin typeface="Calibri" panose="020F0502020204030204" pitchFamily="34" charset="0"/>
                <a:ea typeface="Times New Roman" panose="02020603050405020304" pitchFamily="18" charset="0"/>
                <a:cs typeface="Times New Roman" panose="02020603050405020304" pitchFamily="18" charset="0"/>
              </a:rPr>
              <a:t>Muchas personas tienen fe que Dios les va a bendecir y salvar eternamente, pero la basan sencillamente en sus propias ideas, no en promesas ni enseñanzas bíblicas</a:t>
            </a:r>
          </a:p>
          <a:p>
            <a:pPr algn="just"/>
            <a:endParaRPr lang="es-NI" dirty="0"/>
          </a:p>
        </p:txBody>
      </p:sp>
    </p:spTree>
    <p:extLst>
      <p:ext uri="{BB962C8B-B14F-4D97-AF65-F5344CB8AC3E}">
        <p14:creationId xmlns:p14="http://schemas.microsoft.com/office/powerpoint/2010/main" val="19309787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6069A3-BFA2-E20E-5A10-A28C79C2F7DF}"/>
              </a:ext>
            </a:extLst>
          </p:cNvPr>
          <p:cNvSpPr>
            <a:spLocks noGrp="1"/>
          </p:cNvSpPr>
          <p:nvPr>
            <p:ph type="title"/>
          </p:nvPr>
        </p:nvSpPr>
        <p:spPr/>
        <p:txBody>
          <a:bodyPr>
            <a:normAutofit fontScale="90000"/>
          </a:bodyPr>
          <a:lstStyle/>
          <a:p>
            <a:r>
              <a:rPr lang="en-US" sz="4400" b="1" dirty="0">
                <a:effectLst/>
                <a:latin typeface="Calibri" panose="020F0502020204030204" pitchFamily="34" charset="0"/>
                <a:ea typeface="Times New Roman" panose="02020603050405020304" pitchFamily="18" charset="0"/>
                <a:cs typeface="Calibri" panose="020F0502020204030204" pitchFamily="34" charset="0"/>
              </a:rPr>
              <a:t>I -FE ES ECENSIAL PARA NUESTRA SALVACION</a:t>
            </a:r>
            <a:endParaRPr lang="es-NI" dirty="0"/>
          </a:p>
        </p:txBody>
      </p:sp>
      <p:sp>
        <p:nvSpPr>
          <p:cNvPr id="3" name="Marcador de contenido 2">
            <a:extLst>
              <a:ext uri="{FF2B5EF4-FFF2-40B4-BE49-F238E27FC236}">
                <a16:creationId xmlns:a16="http://schemas.microsoft.com/office/drawing/2014/main" id="{121583FC-5A1A-E0E6-3855-7B2C19A086FB}"/>
              </a:ext>
            </a:extLst>
          </p:cNvPr>
          <p:cNvSpPr>
            <a:spLocks noGrp="1"/>
          </p:cNvSpPr>
          <p:nvPr>
            <p:ph idx="1"/>
          </p:nvPr>
        </p:nvSpPr>
        <p:spPr>
          <a:xfrm>
            <a:off x="838200" y="1825624"/>
            <a:ext cx="10515600" cy="4957947"/>
          </a:xfrm>
        </p:spPr>
        <p:txBody>
          <a:bodyPr/>
          <a:lstStyle/>
          <a:p>
            <a:r>
              <a:rPr lang="es-NI" sz="3200" dirty="0">
                <a:effectLst/>
                <a:latin typeface="Calibri" panose="020F0502020204030204" pitchFamily="34" charset="0"/>
                <a:ea typeface="Calibri" panose="020F0502020204030204" pitchFamily="34" charset="0"/>
                <a:cs typeface="Calibri" panose="020F0502020204030204" pitchFamily="34" charset="0"/>
              </a:rPr>
              <a:t>Permanecen (</a:t>
            </a:r>
            <a:r>
              <a:rPr lang="es-NI" sz="3200" dirty="0" err="1">
                <a:effectLst/>
                <a:latin typeface="Calibri" panose="020F0502020204030204" pitchFamily="34" charset="0"/>
                <a:ea typeface="Calibri" panose="020F0502020204030204" pitchFamily="34" charset="0"/>
                <a:cs typeface="Calibri" panose="020F0502020204030204" pitchFamily="34" charset="0"/>
              </a:rPr>
              <a:t>menei</a:t>
            </a:r>
            <a:r>
              <a:rPr lang="es-NI" sz="3200" dirty="0">
                <a:effectLst/>
                <a:latin typeface="Calibri" panose="020F0502020204030204" pitchFamily="34" charset="0"/>
                <a:ea typeface="Calibri" panose="020F0502020204030204" pitchFamily="34" charset="0"/>
                <a:cs typeface="Calibri" panose="020F0502020204030204" pitchFamily="34" charset="0"/>
              </a:rPr>
              <a:t>). Singular, concordando en número con </a:t>
            </a:r>
            <a:r>
              <a:rPr lang="es-NI" sz="3200" dirty="0" err="1">
                <a:effectLst/>
                <a:latin typeface="Calibri" panose="020F0502020204030204" pitchFamily="34" charset="0"/>
                <a:ea typeface="Calibri" panose="020F0502020204030204" pitchFamily="34" charset="0"/>
                <a:cs typeface="Calibri" panose="020F0502020204030204" pitchFamily="34" charset="0"/>
              </a:rPr>
              <a:t>pistis</a:t>
            </a:r>
            <a:r>
              <a:rPr lang="es-NI" sz="3200" dirty="0">
                <a:effectLst/>
                <a:latin typeface="Calibri" panose="020F0502020204030204" pitchFamily="34" charset="0"/>
                <a:ea typeface="Calibri" panose="020F0502020204030204" pitchFamily="34" charset="0"/>
                <a:cs typeface="Calibri" panose="020F0502020204030204" pitchFamily="34" charset="0"/>
              </a:rPr>
              <a:t> (fe), la primera de la lista.</a:t>
            </a:r>
          </a:p>
          <a:p>
            <a:r>
              <a:rPr lang="es-NI" sz="3200" dirty="0">
                <a:effectLst/>
                <a:latin typeface="Calibri" panose="020F0502020204030204" pitchFamily="34" charset="0"/>
                <a:ea typeface="Times New Roman" panose="02020603050405020304" pitchFamily="18" charset="0"/>
                <a:cs typeface="Times New Roman" panose="02020603050405020304" pitchFamily="18" charset="0"/>
              </a:rPr>
              <a:t>"LA FE, LA ESPERANZA, Y EL AMOR" iban a "PERMANECER" aun con la venida de "LO PERFECTO" (I Corintios 13:13).</a:t>
            </a:r>
          </a:p>
          <a:p>
            <a:pPr algn="just"/>
            <a:r>
              <a:rPr lang="es-NI" sz="3200" dirty="0">
                <a:effectLst/>
                <a:latin typeface="Calibri" panose="020F0502020204030204" pitchFamily="34" charset="0"/>
                <a:ea typeface="Calibri" panose="020F0502020204030204" pitchFamily="34" charset="0"/>
                <a:cs typeface="Times New Roman" panose="02020603050405020304" pitchFamily="18" charset="0"/>
              </a:rPr>
              <a:t>Pero cuando Cristo viene y nos lleva al cielo YA NO HABRA NI FE NI ESPERANZA Hebreos 11:1</a:t>
            </a:r>
            <a:r>
              <a:rPr lang="es-NI" sz="3200" dirty="0">
                <a:effectLst/>
                <a:latin typeface="Calibri" panose="020F0502020204030204" pitchFamily="34" charset="0"/>
                <a:ea typeface="Calibri" panose="020F0502020204030204" pitchFamily="34" charset="0"/>
                <a:cs typeface="Calibri" panose="020F0502020204030204" pitchFamily="34" charset="0"/>
              </a:rPr>
              <a:t>; Es, pues, la fe la certeza de lo que se espera, la convicción de lo que no se ve.</a:t>
            </a:r>
            <a:r>
              <a:rPr lang="es-NI" sz="3200" dirty="0">
                <a:effectLst/>
                <a:latin typeface="Georgia" panose="02040502050405020303" pitchFamily="18" charset="0"/>
                <a:ea typeface="Calibri" panose="020F0502020204030204" pitchFamily="34" charset="0"/>
                <a:cs typeface="Times New Roman" panose="02020603050405020304" pitchFamily="18" charset="0"/>
              </a:rPr>
              <a:t>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sz="3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dirty="0"/>
          </a:p>
        </p:txBody>
      </p:sp>
    </p:spTree>
    <p:extLst>
      <p:ext uri="{BB962C8B-B14F-4D97-AF65-F5344CB8AC3E}">
        <p14:creationId xmlns:p14="http://schemas.microsoft.com/office/powerpoint/2010/main" val="20887638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54AF2A-F0EB-9C91-15DD-CBABB71D008F}"/>
              </a:ext>
            </a:extLst>
          </p:cNvPr>
          <p:cNvSpPr>
            <a:spLocks noGrp="1"/>
          </p:cNvSpPr>
          <p:nvPr>
            <p:ph type="title"/>
          </p:nvPr>
        </p:nvSpPr>
        <p:spPr>
          <a:xfrm>
            <a:off x="838200" y="365126"/>
            <a:ext cx="10515600" cy="942680"/>
          </a:xfrm>
        </p:spPr>
        <p:txBody>
          <a:bodyPr>
            <a:normAutofit fontScale="90000"/>
          </a:bodyPr>
          <a:lstStyle/>
          <a:p>
            <a:r>
              <a:rPr lang="en-US" sz="4400" b="1" dirty="0">
                <a:effectLst/>
                <a:latin typeface="Calibri" panose="020F0502020204030204" pitchFamily="34" charset="0"/>
                <a:ea typeface="Times New Roman" panose="02020603050405020304" pitchFamily="18" charset="0"/>
                <a:cs typeface="Calibri" panose="020F0502020204030204" pitchFamily="34" charset="0"/>
              </a:rPr>
              <a:t>I -FE ES ECENSIAL PARA NUESTRA SALVACION</a:t>
            </a:r>
            <a:endParaRPr lang="es-NI" dirty="0"/>
          </a:p>
        </p:txBody>
      </p:sp>
      <p:sp>
        <p:nvSpPr>
          <p:cNvPr id="3" name="Marcador de contenido 2">
            <a:extLst>
              <a:ext uri="{FF2B5EF4-FFF2-40B4-BE49-F238E27FC236}">
                <a16:creationId xmlns:a16="http://schemas.microsoft.com/office/drawing/2014/main" id="{CE85AE15-FB43-98F4-FF9A-E86DC4BEF9F0}"/>
              </a:ext>
            </a:extLst>
          </p:cNvPr>
          <p:cNvSpPr>
            <a:spLocks noGrp="1"/>
          </p:cNvSpPr>
          <p:nvPr>
            <p:ph idx="1"/>
          </p:nvPr>
        </p:nvSpPr>
        <p:spPr>
          <a:xfrm>
            <a:off x="838200" y="1222744"/>
            <a:ext cx="10515600" cy="5550195"/>
          </a:xfrm>
        </p:spPr>
        <p:txBody>
          <a:bodyPr>
            <a:normAutofit/>
          </a:bodyPr>
          <a:lstStyle/>
          <a:p>
            <a:pPr algn="just"/>
            <a:r>
              <a:rPr lang="es-NI" sz="3200" dirty="0">
                <a:effectLst/>
                <a:latin typeface="Calibri" panose="020F0502020204030204" pitchFamily="34" charset="0"/>
                <a:ea typeface="Calibri" panose="020F0502020204030204" pitchFamily="34" charset="0"/>
                <a:cs typeface="Times New Roman" panose="02020603050405020304" pitchFamily="18" charset="0"/>
              </a:rPr>
              <a:t>II Corintios 5:6-</a:t>
            </a:r>
            <a:r>
              <a:rPr lang="es-NI" sz="3200" dirty="0">
                <a:effectLst/>
                <a:latin typeface="Calibri" panose="020F0502020204030204" pitchFamily="34" charset="0"/>
                <a:ea typeface="Calibri" panose="020F0502020204030204" pitchFamily="34" charset="0"/>
              </a:rPr>
              <a:t>8 6 Así que vivimos confiados siempre, y sabiendo que entre tanto que estamos en el cuerpo, estamos ausentes del Señor 7 (porque por fe andamos, no por vista); </a:t>
            </a:r>
            <a:br>
              <a:rPr lang="es-NI" sz="3200" dirty="0">
                <a:effectLst/>
                <a:latin typeface="Calibri" panose="020F0502020204030204" pitchFamily="34" charset="0"/>
                <a:ea typeface="Calibri" panose="020F0502020204030204" pitchFamily="34" charset="0"/>
              </a:rPr>
            </a:br>
            <a:r>
              <a:rPr lang="es-NI" sz="3200" dirty="0">
                <a:effectLst/>
                <a:latin typeface="Calibri" panose="020F0502020204030204" pitchFamily="34" charset="0"/>
                <a:ea typeface="Calibri" panose="020F0502020204030204" pitchFamily="34" charset="0"/>
              </a:rPr>
              <a:t>8 pero confiamos, y más quisiéramos estar ausentes del cuerpo, y presentes al Señor.</a:t>
            </a:r>
          </a:p>
          <a:p>
            <a:pPr algn="just"/>
            <a:r>
              <a:rPr lang="es-NI" sz="1800" dirty="0">
                <a:effectLst/>
                <a:latin typeface="Calibri" panose="020F0502020204030204" pitchFamily="34" charset="0"/>
                <a:ea typeface="Calibri" panose="020F0502020204030204" pitchFamily="34" charset="0"/>
                <a:cs typeface="Times New Roman" panose="02020603050405020304" pitchFamily="18" charset="0"/>
              </a:rPr>
              <a:t>-</a:t>
            </a:r>
            <a:r>
              <a:rPr lang="es-NI" sz="3200" dirty="0">
                <a:effectLst/>
                <a:latin typeface="Calibri" panose="020F0502020204030204" pitchFamily="34" charset="0"/>
                <a:ea typeface="Calibri" panose="020F0502020204030204" pitchFamily="34" charset="0"/>
                <a:cs typeface="Times New Roman" panose="02020603050405020304" pitchFamily="18" charset="0"/>
              </a:rPr>
              <a:t>Romanos 8:24 </a:t>
            </a:r>
            <a:r>
              <a:rPr lang="es-NI" sz="3200" dirty="0">
                <a:effectLst/>
                <a:latin typeface="Calibri" panose="020F0502020204030204" pitchFamily="34" charset="0"/>
                <a:ea typeface="Calibri" panose="020F0502020204030204" pitchFamily="34" charset="0"/>
                <a:cs typeface="Calibri" panose="020F0502020204030204" pitchFamily="34" charset="0"/>
              </a:rPr>
              <a:t>Porque en esperanza fuimos salvos; pero la esperanza que se ve, no es esperanza; porque lo que alguno ve, ¿a qué esperarlo?</a:t>
            </a:r>
            <a:r>
              <a:rPr lang="es-NI" sz="1800" dirty="0">
                <a:effectLst/>
                <a:latin typeface="Calibri" panose="020F0502020204030204" pitchFamily="34" charset="0"/>
                <a:ea typeface="Calibri" panose="020F0502020204030204" pitchFamily="34" charset="0"/>
                <a:cs typeface="Times New Roman" panose="02020603050405020304" pitchFamily="18" charset="0"/>
              </a:rPr>
              <a:t> </a:t>
            </a:r>
            <a:r>
              <a:rPr lang="es-NI" sz="3200" dirty="0">
                <a:effectLst/>
                <a:latin typeface="Calibri" panose="020F0502020204030204" pitchFamily="34" charset="0"/>
                <a:ea typeface="Calibri" panose="020F0502020204030204" pitchFamily="34" charset="0"/>
                <a:cs typeface="Times New Roman" panose="02020603050405020304" pitchFamily="18" charset="0"/>
              </a:rPr>
              <a:t>La fe y la esperanza están íntimamente ligadas, de manera que donde hay fe, hay esperanza.</a:t>
            </a:r>
          </a:p>
          <a:p>
            <a:pPr algn="just"/>
            <a:endParaRPr lang="es-NI" sz="4400" dirty="0"/>
          </a:p>
        </p:txBody>
      </p:sp>
    </p:spTree>
    <p:extLst>
      <p:ext uri="{BB962C8B-B14F-4D97-AF65-F5344CB8AC3E}">
        <p14:creationId xmlns:p14="http://schemas.microsoft.com/office/powerpoint/2010/main" val="40457285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D182C7-9462-5E57-76D4-7B409B3A36E1}"/>
              </a:ext>
            </a:extLst>
          </p:cNvPr>
          <p:cNvSpPr>
            <a:spLocks noGrp="1"/>
          </p:cNvSpPr>
          <p:nvPr>
            <p:ph type="title"/>
          </p:nvPr>
        </p:nvSpPr>
        <p:spPr>
          <a:xfrm>
            <a:off x="838200" y="365125"/>
            <a:ext cx="10515600" cy="708763"/>
          </a:xfrm>
        </p:spPr>
        <p:txBody>
          <a:bodyPr>
            <a:normAutofit/>
          </a:bodyPr>
          <a:lstStyle/>
          <a:p>
            <a:r>
              <a:rPr lang="en-US" sz="3200" b="1" dirty="0">
                <a:effectLst/>
                <a:latin typeface="Calibri" panose="020F0502020204030204" pitchFamily="34" charset="0"/>
                <a:ea typeface="Times New Roman" panose="02020603050405020304" pitchFamily="18" charset="0"/>
                <a:cs typeface="Calibri" panose="020F0502020204030204" pitchFamily="34" charset="0"/>
              </a:rPr>
              <a:t>II   - LA ESPERANZA </a:t>
            </a:r>
            <a:endParaRPr lang="es-NI" sz="3200" dirty="0"/>
          </a:p>
        </p:txBody>
      </p:sp>
      <p:sp>
        <p:nvSpPr>
          <p:cNvPr id="3" name="Marcador de contenido 2">
            <a:extLst>
              <a:ext uri="{FF2B5EF4-FFF2-40B4-BE49-F238E27FC236}">
                <a16:creationId xmlns:a16="http://schemas.microsoft.com/office/drawing/2014/main" id="{FE243DD7-A180-D88C-16A0-6F346E08041C}"/>
              </a:ext>
            </a:extLst>
          </p:cNvPr>
          <p:cNvSpPr>
            <a:spLocks noGrp="1"/>
          </p:cNvSpPr>
          <p:nvPr>
            <p:ph idx="1"/>
          </p:nvPr>
        </p:nvSpPr>
        <p:spPr>
          <a:xfrm>
            <a:off x="838200" y="1307806"/>
            <a:ext cx="10515600" cy="5550194"/>
          </a:xfrm>
        </p:spPr>
        <p:txBody>
          <a:bodyPr>
            <a:normAutofit fontScale="92500" lnSpcReduction="10000"/>
          </a:bodyPr>
          <a:lstStyle/>
          <a:p>
            <a:pPr algn="just"/>
            <a:r>
              <a:rPr lang="en-US" sz="3200" b="1" dirty="0">
                <a:solidFill>
                  <a:srgbClr val="292F33"/>
                </a:solidFill>
                <a:effectLst/>
                <a:latin typeface="Calibri" panose="020F0502020204030204" pitchFamily="34" charset="0"/>
                <a:ea typeface="Calibri" panose="020F0502020204030204" pitchFamily="34" charset="0"/>
              </a:rPr>
              <a:t>Esperanza</a:t>
            </a:r>
            <a:r>
              <a:rPr lang="en-US" sz="3200" dirty="0">
                <a:solidFill>
                  <a:srgbClr val="292F33"/>
                </a:solidFill>
                <a:effectLst/>
                <a:latin typeface="Calibri" panose="020F0502020204030204" pitchFamily="34" charset="0"/>
                <a:ea typeface="Calibri" panose="020F0502020204030204" pitchFamily="34" charset="0"/>
              </a:rPr>
              <a:t>, </a:t>
            </a:r>
            <a:r>
              <a:rPr lang="en-US" sz="3200" i="1" dirty="0" err="1">
                <a:solidFill>
                  <a:srgbClr val="292F33"/>
                </a:solidFill>
                <a:effectLst/>
                <a:latin typeface="Calibri" panose="020F0502020204030204" pitchFamily="34" charset="0"/>
                <a:ea typeface="Calibri" panose="020F0502020204030204" pitchFamily="34" charset="0"/>
              </a:rPr>
              <a:t>elpis</a:t>
            </a:r>
            <a:r>
              <a:rPr lang="en-US" sz="3200" dirty="0">
                <a:solidFill>
                  <a:srgbClr val="292F33"/>
                </a:solidFill>
                <a:effectLst/>
                <a:latin typeface="Calibri" panose="020F0502020204030204" pitchFamily="34" charset="0"/>
                <a:ea typeface="Calibri" panose="020F0502020204030204" pitchFamily="34" charset="0"/>
              </a:rPr>
              <a:t>  Strong #1680: No </a:t>
            </a:r>
            <a:r>
              <a:rPr lang="en-US" sz="3200" dirty="0" err="1">
                <a:solidFill>
                  <a:srgbClr val="292F33"/>
                </a:solidFill>
                <a:effectLst/>
                <a:latin typeface="Calibri" panose="020F0502020204030204" pitchFamily="34" charset="0"/>
                <a:ea typeface="Calibri" panose="020F0502020204030204" pitchFamily="34" charset="0"/>
              </a:rPr>
              <a:t>en</a:t>
            </a:r>
            <a:r>
              <a:rPr lang="en-US" sz="3200" dirty="0">
                <a:solidFill>
                  <a:srgbClr val="292F33"/>
                </a:solidFill>
                <a:effectLst/>
                <a:latin typeface="Calibri" panose="020F0502020204030204" pitchFamily="34" charset="0"/>
                <a:ea typeface="Calibri" panose="020F0502020204030204" pitchFamily="34" charset="0"/>
              </a:rPr>
              <a:t> </a:t>
            </a:r>
            <a:r>
              <a:rPr lang="en-US" sz="3200" dirty="0" err="1">
                <a:solidFill>
                  <a:srgbClr val="292F33"/>
                </a:solidFill>
                <a:effectLst/>
                <a:latin typeface="Calibri" panose="020F0502020204030204" pitchFamily="34" charset="0"/>
                <a:ea typeface="Calibri" panose="020F0502020204030204" pitchFamily="34" charset="0"/>
              </a:rPr>
              <a:t>el</a:t>
            </a:r>
            <a:r>
              <a:rPr lang="en-US" sz="3200" dirty="0">
                <a:solidFill>
                  <a:srgbClr val="292F33"/>
                </a:solidFill>
                <a:effectLst/>
                <a:latin typeface="Calibri" panose="020F0502020204030204" pitchFamily="34" charset="0"/>
                <a:ea typeface="Calibri" panose="020F0502020204030204" pitchFamily="34" charset="0"/>
              </a:rPr>
              <a:t> </a:t>
            </a:r>
            <a:r>
              <a:rPr lang="en-US" sz="3200" dirty="0" err="1">
                <a:solidFill>
                  <a:srgbClr val="292F33"/>
                </a:solidFill>
                <a:effectLst/>
                <a:latin typeface="Calibri" panose="020F0502020204030204" pitchFamily="34" charset="0"/>
                <a:ea typeface="Calibri" panose="020F0502020204030204" pitchFamily="34" charset="0"/>
              </a:rPr>
              <a:t>sentido</a:t>
            </a:r>
            <a:r>
              <a:rPr lang="en-US" sz="3200" dirty="0">
                <a:solidFill>
                  <a:srgbClr val="292F33"/>
                </a:solidFill>
                <a:effectLst/>
                <a:latin typeface="Calibri" panose="020F0502020204030204" pitchFamily="34" charset="0"/>
                <a:ea typeface="Calibri" panose="020F0502020204030204" pitchFamily="34" charset="0"/>
              </a:rPr>
              <a:t> de </a:t>
            </a:r>
            <a:r>
              <a:rPr lang="en-US" sz="3200" dirty="0" err="1">
                <a:solidFill>
                  <a:srgbClr val="292F33"/>
                </a:solidFill>
                <a:effectLst/>
                <a:latin typeface="Calibri" panose="020F0502020204030204" pitchFamily="34" charset="0"/>
                <a:ea typeface="Calibri" panose="020F0502020204030204" pitchFamily="34" charset="0"/>
              </a:rPr>
              <a:t>una</a:t>
            </a:r>
            <a:r>
              <a:rPr lang="en-US" sz="3200" dirty="0">
                <a:solidFill>
                  <a:srgbClr val="292F33"/>
                </a:solidFill>
                <a:effectLst/>
                <a:latin typeface="Calibri" panose="020F0502020204030204" pitchFamily="34" charset="0"/>
                <a:ea typeface="Calibri" panose="020F0502020204030204" pitchFamily="34" charset="0"/>
              </a:rPr>
              <a:t> </a:t>
            </a:r>
            <a:r>
              <a:rPr lang="en-US" sz="3200" dirty="0" err="1">
                <a:solidFill>
                  <a:srgbClr val="292F33"/>
                </a:solidFill>
                <a:effectLst/>
                <a:latin typeface="Calibri" panose="020F0502020204030204" pitchFamily="34" charset="0"/>
                <a:ea typeface="Calibri" panose="020F0502020204030204" pitchFamily="34" charset="0"/>
              </a:rPr>
              <a:t>visi</a:t>
            </a:r>
            <a:r>
              <a:rPr lang="en-US" sz="3200" dirty="0" err="1">
                <a:solidFill>
                  <a:srgbClr val="292F33"/>
                </a:solidFill>
                <a:effectLst/>
                <a:latin typeface="Calibri" panose="020F0502020204030204" pitchFamily="34" charset="0"/>
                <a:ea typeface="Times New Roman" panose="02020603050405020304" pitchFamily="18" charset="0"/>
              </a:rPr>
              <a:t>ón</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optimista</a:t>
            </a:r>
            <a:r>
              <a:rPr lang="en-US" sz="3200" dirty="0">
                <a:solidFill>
                  <a:srgbClr val="292F33"/>
                </a:solidFill>
                <a:effectLst/>
                <a:latin typeface="Calibri" panose="020F0502020204030204" pitchFamily="34" charset="0"/>
                <a:ea typeface="Times New Roman" panose="02020603050405020304" pitchFamily="18" charset="0"/>
              </a:rPr>
              <a:t> o de un simple </a:t>
            </a:r>
            <a:r>
              <a:rPr lang="en-US" sz="3200" dirty="0" err="1">
                <a:solidFill>
                  <a:srgbClr val="292F33"/>
                </a:solidFill>
                <a:effectLst/>
                <a:latin typeface="Calibri" panose="020F0502020204030204" pitchFamily="34" charset="0"/>
                <a:ea typeface="Times New Roman" panose="02020603050405020304" pitchFamily="18" charset="0"/>
              </a:rPr>
              <a:t>deseo</a:t>
            </a:r>
            <a:r>
              <a:rPr lang="en-US" sz="3200" dirty="0">
                <a:solidFill>
                  <a:srgbClr val="292F33"/>
                </a:solidFill>
                <a:effectLst/>
                <a:latin typeface="Calibri" panose="020F0502020204030204" pitchFamily="34" charset="0"/>
                <a:ea typeface="Times New Roman" panose="02020603050405020304" pitchFamily="18" charset="0"/>
              </a:rPr>
              <a:t> sin </a:t>
            </a:r>
            <a:r>
              <a:rPr lang="en-US" sz="3200" dirty="0" err="1">
                <a:solidFill>
                  <a:srgbClr val="292F33"/>
                </a:solidFill>
                <a:effectLst/>
                <a:latin typeface="Calibri" panose="020F0502020204030204" pitchFamily="34" charset="0"/>
                <a:ea typeface="Times New Roman" panose="02020603050405020304" pitchFamily="18" charset="0"/>
              </a:rPr>
              <a:t>fundamento</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sino</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en</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el</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sentido</a:t>
            </a:r>
            <a:r>
              <a:rPr lang="en-US" sz="3200" dirty="0">
                <a:solidFill>
                  <a:srgbClr val="292F33"/>
                </a:solidFill>
                <a:effectLst/>
                <a:latin typeface="Calibri" panose="020F0502020204030204" pitchFamily="34" charset="0"/>
                <a:ea typeface="Times New Roman" panose="02020603050405020304" pitchFamily="18" charset="0"/>
              </a:rPr>
              <a:t> de </a:t>
            </a:r>
            <a:r>
              <a:rPr lang="en-US" sz="3200" dirty="0" err="1">
                <a:solidFill>
                  <a:srgbClr val="292F33"/>
                </a:solidFill>
                <a:effectLst/>
                <a:latin typeface="Calibri" panose="020F0502020204030204" pitchFamily="34" charset="0"/>
                <a:ea typeface="Times New Roman" panose="02020603050405020304" pitchFamily="18" charset="0"/>
              </a:rPr>
              <a:t>expectación</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confiada</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basada</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sobre</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una</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certeza</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sólida</a:t>
            </a:r>
            <a:r>
              <a:rPr lang="en-US" sz="3200" dirty="0">
                <a:solidFill>
                  <a:srgbClr val="292F33"/>
                </a:solidFill>
                <a:effectLst/>
                <a:latin typeface="Calibri" panose="020F0502020204030204" pitchFamily="34" charset="0"/>
                <a:ea typeface="Times New Roman" panose="02020603050405020304" pitchFamily="18" charset="0"/>
              </a:rPr>
              <a:t>. </a:t>
            </a:r>
          </a:p>
          <a:p>
            <a:pPr algn="just"/>
            <a:r>
              <a:rPr lang="en-US" sz="3200" dirty="0">
                <a:solidFill>
                  <a:srgbClr val="292F33"/>
                </a:solidFill>
                <a:effectLst/>
                <a:latin typeface="Calibri" panose="020F0502020204030204" pitchFamily="34" charset="0"/>
                <a:ea typeface="Times New Roman" panose="02020603050405020304" pitchFamily="18" charset="0"/>
              </a:rPr>
              <a:t>La </a:t>
            </a:r>
            <a:r>
              <a:rPr lang="en-US" sz="3200" dirty="0" err="1">
                <a:solidFill>
                  <a:srgbClr val="292F33"/>
                </a:solidFill>
                <a:effectLst/>
                <a:latin typeface="Calibri" panose="020F0502020204030204" pitchFamily="34" charset="0"/>
                <a:ea typeface="Times New Roman" panose="02020603050405020304" pitchFamily="18" charset="0"/>
              </a:rPr>
              <a:t>esperanza</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bíblica</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descansa</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sobre</a:t>
            </a:r>
            <a:r>
              <a:rPr lang="en-US" sz="3200" dirty="0">
                <a:solidFill>
                  <a:srgbClr val="292F33"/>
                </a:solidFill>
                <a:effectLst/>
                <a:latin typeface="Calibri" panose="020F0502020204030204" pitchFamily="34" charset="0"/>
                <a:ea typeface="Times New Roman" panose="02020603050405020304" pitchFamily="18" charset="0"/>
              </a:rPr>
              <a:t> las </a:t>
            </a:r>
            <a:r>
              <a:rPr lang="en-US" sz="3200" dirty="0" err="1">
                <a:solidFill>
                  <a:srgbClr val="292F33"/>
                </a:solidFill>
                <a:effectLst/>
                <a:latin typeface="Calibri" panose="020F0502020204030204" pitchFamily="34" charset="0"/>
                <a:ea typeface="Times New Roman" panose="02020603050405020304" pitchFamily="18" charset="0"/>
              </a:rPr>
              <a:t>promesas</a:t>
            </a:r>
            <a:r>
              <a:rPr lang="en-US" sz="3200" dirty="0">
                <a:solidFill>
                  <a:srgbClr val="292F33"/>
                </a:solidFill>
                <a:effectLst/>
                <a:latin typeface="Calibri" panose="020F0502020204030204" pitchFamily="34" charset="0"/>
                <a:ea typeface="Times New Roman" panose="02020603050405020304" pitchFamily="18" charset="0"/>
              </a:rPr>
              <a:t> de Dios, </a:t>
            </a:r>
            <a:r>
              <a:rPr lang="en-US" sz="3200" dirty="0" err="1">
                <a:solidFill>
                  <a:srgbClr val="292F33"/>
                </a:solidFill>
                <a:effectLst/>
                <a:latin typeface="Calibri" panose="020F0502020204030204" pitchFamily="34" charset="0"/>
                <a:ea typeface="Times New Roman" panose="02020603050405020304" pitchFamily="18" charset="0"/>
              </a:rPr>
              <a:t>particularmente</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aquellas</a:t>
            </a:r>
            <a:r>
              <a:rPr lang="en-US" sz="3200" dirty="0">
                <a:solidFill>
                  <a:srgbClr val="292F33"/>
                </a:solidFill>
                <a:effectLst/>
                <a:latin typeface="Calibri" panose="020F0502020204030204" pitchFamily="34" charset="0"/>
                <a:ea typeface="Times New Roman" panose="02020603050405020304" pitchFamily="18" charset="0"/>
              </a:rPr>
              <a:t> que </a:t>
            </a:r>
            <a:r>
              <a:rPr lang="en-US" sz="3200" dirty="0" err="1">
                <a:solidFill>
                  <a:srgbClr val="292F33"/>
                </a:solidFill>
                <a:effectLst/>
                <a:latin typeface="Calibri" panose="020F0502020204030204" pitchFamily="34" charset="0"/>
                <a:ea typeface="Times New Roman" panose="02020603050405020304" pitchFamily="18" charset="0"/>
              </a:rPr>
              <a:t>tienen</a:t>
            </a:r>
            <a:r>
              <a:rPr lang="en-US" sz="3200" dirty="0">
                <a:solidFill>
                  <a:srgbClr val="292F33"/>
                </a:solidFill>
                <a:effectLst/>
                <a:latin typeface="Calibri" panose="020F0502020204030204" pitchFamily="34" charset="0"/>
                <a:ea typeface="Times New Roman" panose="02020603050405020304" pitchFamily="18" charset="0"/>
              </a:rPr>
              <a:t> que </a:t>
            </a:r>
            <a:r>
              <a:rPr lang="en-US" sz="3200" dirty="0" err="1">
                <a:solidFill>
                  <a:srgbClr val="292F33"/>
                </a:solidFill>
                <a:effectLst/>
                <a:latin typeface="Calibri" panose="020F0502020204030204" pitchFamily="34" charset="0"/>
                <a:ea typeface="Times New Roman" panose="02020603050405020304" pitchFamily="18" charset="0"/>
              </a:rPr>
              <a:t>ver</a:t>
            </a:r>
            <a:r>
              <a:rPr lang="en-US" sz="3200" dirty="0">
                <a:solidFill>
                  <a:srgbClr val="292F33"/>
                </a:solidFill>
                <a:effectLst/>
                <a:latin typeface="Calibri" panose="020F0502020204030204" pitchFamily="34" charset="0"/>
                <a:ea typeface="Times New Roman" panose="02020603050405020304" pitchFamily="18" charset="0"/>
              </a:rPr>
              <a:t> con </a:t>
            </a:r>
            <a:r>
              <a:rPr lang="en-US" sz="3200" dirty="0" err="1">
                <a:solidFill>
                  <a:srgbClr val="292F33"/>
                </a:solidFill>
                <a:effectLst/>
                <a:latin typeface="Calibri" panose="020F0502020204030204" pitchFamily="34" charset="0"/>
                <a:ea typeface="Times New Roman" panose="02020603050405020304" pitchFamily="18" charset="0"/>
              </a:rPr>
              <a:t>el</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retorno</a:t>
            </a:r>
            <a:r>
              <a:rPr lang="en-US" sz="3200" dirty="0">
                <a:solidFill>
                  <a:srgbClr val="292F33"/>
                </a:solidFill>
                <a:effectLst/>
                <a:latin typeface="Calibri" panose="020F0502020204030204" pitchFamily="34" charset="0"/>
                <a:ea typeface="Times New Roman" panose="02020603050405020304" pitchFamily="18" charset="0"/>
              </a:rPr>
              <a:t> de Cristo a la tierra.</a:t>
            </a:r>
            <a:endParaRPr lang="es-NI" sz="4800" dirty="0">
              <a:effectLst/>
              <a:latin typeface="Arial" panose="020B0604020202020204" pitchFamily="34" charset="0"/>
              <a:ea typeface="Calibri" panose="020F0502020204030204" pitchFamily="34" charset="0"/>
            </a:endParaRPr>
          </a:p>
          <a:p>
            <a:r>
              <a:rPr lang="en-US" sz="3200" dirty="0">
                <a:solidFill>
                  <a:srgbClr val="292F33"/>
                </a:solidFill>
                <a:effectLst/>
                <a:latin typeface="Calibri" panose="020F0502020204030204" pitchFamily="34" charset="0"/>
                <a:ea typeface="Times New Roman" panose="02020603050405020304" pitchFamily="18" charset="0"/>
              </a:rPr>
              <a:t>Es tan </a:t>
            </a:r>
            <a:r>
              <a:rPr lang="en-US" sz="3200" dirty="0" err="1">
                <a:solidFill>
                  <a:srgbClr val="292F33"/>
                </a:solidFill>
                <a:effectLst/>
                <a:latin typeface="Calibri" panose="020F0502020204030204" pitchFamily="34" charset="0"/>
                <a:ea typeface="Times New Roman" panose="02020603050405020304" pitchFamily="18" charset="0"/>
              </a:rPr>
              <a:t>seguro</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el</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futuro</a:t>
            </a:r>
            <a:r>
              <a:rPr lang="en-US" sz="3200" dirty="0">
                <a:solidFill>
                  <a:srgbClr val="292F33"/>
                </a:solidFill>
                <a:effectLst/>
                <a:latin typeface="Calibri" panose="020F0502020204030204" pitchFamily="34" charset="0"/>
                <a:ea typeface="Times New Roman" panose="02020603050405020304" pitchFamily="18" charset="0"/>
              </a:rPr>
              <a:t> de </a:t>
            </a:r>
            <a:r>
              <a:rPr lang="en-US" sz="3200" dirty="0" err="1">
                <a:solidFill>
                  <a:srgbClr val="292F33"/>
                </a:solidFill>
                <a:effectLst/>
                <a:latin typeface="Calibri" panose="020F0502020204030204" pitchFamily="34" charset="0"/>
                <a:ea typeface="Times New Roman" panose="02020603050405020304" pitchFamily="18" charset="0"/>
              </a:rPr>
              <a:t>los</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redimidos</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por</a:t>
            </a:r>
            <a:r>
              <a:rPr lang="en-US" sz="3200" dirty="0">
                <a:solidFill>
                  <a:srgbClr val="292F33"/>
                </a:solidFill>
                <a:effectLst/>
                <a:latin typeface="Calibri" panose="020F0502020204030204" pitchFamily="34" charset="0"/>
                <a:ea typeface="Times New Roman" panose="02020603050405020304" pitchFamily="18" charset="0"/>
              </a:rPr>
              <a:t> la </a:t>
            </a:r>
            <a:r>
              <a:rPr lang="en-US" sz="3200" dirty="0" err="1">
                <a:solidFill>
                  <a:srgbClr val="292F33"/>
                </a:solidFill>
                <a:effectLst/>
                <a:latin typeface="Calibri" panose="020F0502020204030204" pitchFamily="34" charset="0"/>
                <a:ea typeface="Times New Roman" panose="02020603050405020304" pitchFamily="18" charset="0"/>
              </a:rPr>
              <a:t>sangre</a:t>
            </a:r>
            <a:r>
              <a:rPr lang="en-US" sz="3200" dirty="0">
                <a:solidFill>
                  <a:srgbClr val="292F33"/>
                </a:solidFill>
                <a:effectLst/>
                <a:latin typeface="Calibri" panose="020F0502020204030204" pitchFamily="34" charset="0"/>
                <a:ea typeface="Times New Roman" panose="02020603050405020304" pitchFamily="18" charset="0"/>
              </a:rPr>
              <a:t> del Cordero, que </a:t>
            </a:r>
            <a:r>
              <a:rPr lang="en-US" sz="3200" dirty="0" err="1">
                <a:solidFill>
                  <a:srgbClr val="292F33"/>
                </a:solidFill>
                <a:effectLst/>
                <a:latin typeface="Calibri" panose="020F0502020204030204" pitchFamily="34" charset="0"/>
                <a:ea typeface="Times New Roman" panose="02020603050405020304" pitchFamily="18" charset="0"/>
              </a:rPr>
              <a:t>el</a:t>
            </a:r>
            <a:r>
              <a:rPr lang="en-US" sz="3200" dirty="0">
                <a:solidFill>
                  <a:srgbClr val="292F33"/>
                </a:solidFill>
                <a:effectLst/>
                <a:latin typeface="Calibri" panose="020F0502020204030204" pitchFamily="34" charset="0"/>
                <a:ea typeface="Times New Roman" panose="02020603050405020304" pitchFamily="18" charset="0"/>
              </a:rPr>
              <a:t> NT </a:t>
            </a:r>
            <a:r>
              <a:rPr lang="en-US" sz="3200" dirty="0" err="1">
                <a:solidFill>
                  <a:srgbClr val="292F33"/>
                </a:solidFill>
                <a:effectLst/>
                <a:latin typeface="Calibri" panose="020F0502020204030204" pitchFamily="34" charset="0"/>
                <a:ea typeface="Times New Roman" panose="02020603050405020304" pitchFamily="18" charset="0"/>
              </a:rPr>
              <a:t>algunas</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veces</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habla</a:t>
            </a:r>
            <a:r>
              <a:rPr lang="en-US" sz="3200" dirty="0">
                <a:solidFill>
                  <a:srgbClr val="292F33"/>
                </a:solidFill>
                <a:effectLst/>
                <a:latin typeface="Calibri" panose="020F0502020204030204" pitchFamily="34" charset="0"/>
                <a:ea typeface="Times New Roman" panose="02020603050405020304" pitchFamily="18" charset="0"/>
              </a:rPr>
              <a:t> de </a:t>
            </a:r>
            <a:r>
              <a:rPr lang="en-US" sz="3200" dirty="0" err="1">
                <a:solidFill>
                  <a:srgbClr val="292F33"/>
                </a:solidFill>
                <a:effectLst/>
                <a:latin typeface="Calibri" panose="020F0502020204030204" pitchFamily="34" charset="0"/>
                <a:ea typeface="Times New Roman" panose="02020603050405020304" pitchFamily="18" charset="0"/>
              </a:rPr>
              <a:t>hechos</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por</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venir</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empleando</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el</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tiempo</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pasado</a:t>
            </a:r>
            <a:r>
              <a:rPr lang="en-US" sz="3200" dirty="0">
                <a:solidFill>
                  <a:srgbClr val="292F33"/>
                </a:solidFill>
                <a:effectLst/>
                <a:latin typeface="Calibri" panose="020F0502020204030204" pitchFamily="34" charset="0"/>
                <a:ea typeface="Times New Roman" panose="02020603050405020304" pitchFamily="18" charset="0"/>
              </a:rPr>
              <a:t> de </a:t>
            </a:r>
            <a:r>
              <a:rPr lang="en-US" sz="3200" dirty="0" err="1">
                <a:solidFill>
                  <a:srgbClr val="292F33"/>
                </a:solidFill>
                <a:effectLst/>
                <a:latin typeface="Calibri" panose="020F0502020204030204" pitchFamily="34" charset="0"/>
                <a:ea typeface="Times New Roman" panose="02020603050405020304" pitchFamily="18" charset="0"/>
              </a:rPr>
              <a:t>los</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verbos</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como</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si</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los</a:t>
            </a:r>
            <a:r>
              <a:rPr lang="en-US" sz="3200" dirty="0">
                <a:solidFill>
                  <a:srgbClr val="292F33"/>
                </a:solidFill>
                <a:effectLst/>
                <a:latin typeface="Calibri" panose="020F0502020204030204" pitchFamily="34" charset="0"/>
                <a:ea typeface="Times New Roman" panose="02020603050405020304" pitchFamily="18" charset="0"/>
              </a:rPr>
              <a:t> tales </a:t>
            </a:r>
            <a:r>
              <a:rPr lang="en-US" sz="3200" dirty="0" err="1">
                <a:solidFill>
                  <a:srgbClr val="292F33"/>
                </a:solidFill>
                <a:effectLst/>
                <a:latin typeface="Calibri" panose="020F0502020204030204" pitchFamily="34" charset="0"/>
                <a:ea typeface="Times New Roman" panose="02020603050405020304" pitchFamily="18" charset="0"/>
              </a:rPr>
              <a:t>ya</a:t>
            </a:r>
            <a:r>
              <a:rPr lang="en-US" sz="3200" dirty="0">
                <a:solidFill>
                  <a:srgbClr val="292F33"/>
                </a:solidFill>
                <a:effectLst/>
                <a:latin typeface="Calibri" panose="020F0502020204030204" pitchFamily="34" charset="0"/>
                <a:ea typeface="Times New Roman" panose="02020603050405020304" pitchFamily="18" charset="0"/>
              </a:rPr>
              <a:t> se </a:t>
            </a:r>
            <a:r>
              <a:rPr lang="en-US" sz="3200" dirty="0" err="1">
                <a:solidFill>
                  <a:srgbClr val="292F33"/>
                </a:solidFill>
                <a:effectLst/>
                <a:latin typeface="Calibri" panose="020F0502020204030204" pitchFamily="34" charset="0"/>
                <a:ea typeface="Times New Roman" panose="02020603050405020304" pitchFamily="18" charset="0"/>
              </a:rPr>
              <a:t>hubiesen</a:t>
            </a:r>
            <a:r>
              <a:rPr lang="en-US" sz="3200" dirty="0">
                <a:solidFill>
                  <a:srgbClr val="292F33"/>
                </a:solidFill>
                <a:effectLst/>
                <a:latin typeface="Calibri" panose="020F0502020204030204" pitchFamily="34" charset="0"/>
                <a:ea typeface="Times New Roman" panose="02020603050405020304" pitchFamily="18" charset="0"/>
              </a:rPr>
              <a:t> </a:t>
            </a:r>
            <a:r>
              <a:rPr lang="en-US" sz="3200" dirty="0" err="1">
                <a:solidFill>
                  <a:srgbClr val="292F33"/>
                </a:solidFill>
                <a:effectLst/>
                <a:latin typeface="Calibri" panose="020F0502020204030204" pitchFamily="34" charset="0"/>
                <a:ea typeface="Times New Roman" panose="02020603050405020304" pitchFamily="18" charset="0"/>
              </a:rPr>
              <a:t>cumplido</a:t>
            </a:r>
            <a:r>
              <a:rPr lang="en-US" sz="3200" dirty="0">
                <a:solidFill>
                  <a:srgbClr val="292F33"/>
                </a:solidFill>
                <a:effectLst/>
                <a:latin typeface="Calibri" panose="020F0502020204030204" pitchFamily="34" charset="0"/>
                <a:ea typeface="Times New Roman" panose="02020603050405020304" pitchFamily="18" charset="0"/>
              </a:rPr>
              <a:t>. </a:t>
            </a:r>
            <a:endParaRPr lang="es-NI" sz="3200" dirty="0">
              <a:effectLst/>
              <a:latin typeface="Arial" panose="020B0604020202020204" pitchFamily="34" charset="0"/>
              <a:ea typeface="Calibri" panose="020F0502020204030204" pitchFamily="34" charset="0"/>
            </a:endParaRPr>
          </a:p>
          <a:p>
            <a:endParaRPr lang="es-NI" dirty="0"/>
          </a:p>
        </p:txBody>
      </p:sp>
    </p:spTree>
    <p:extLst>
      <p:ext uri="{BB962C8B-B14F-4D97-AF65-F5344CB8AC3E}">
        <p14:creationId xmlns:p14="http://schemas.microsoft.com/office/powerpoint/2010/main" val="24894835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1B5B2-BCC9-61C7-1B1A-F2264B51C2FA}"/>
              </a:ext>
            </a:extLst>
          </p:cNvPr>
          <p:cNvSpPr>
            <a:spLocks noGrp="1"/>
          </p:cNvSpPr>
          <p:nvPr>
            <p:ph type="title"/>
          </p:nvPr>
        </p:nvSpPr>
        <p:spPr>
          <a:xfrm>
            <a:off x="838200" y="18255"/>
            <a:ext cx="10515600" cy="1247019"/>
          </a:xfrm>
        </p:spPr>
        <p:txBody>
          <a:bodyPr/>
          <a:lstStyle/>
          <a:p>
            <a:r>
              <a:rPr lang="en-US" sz="4400" b="1" dirty="0">
                <a:effectLst/>
                <a:latin typeface="Calibri" panose="020F0502020204030204" pitchFamily="34" charset="0"/>
                <a:ea typeface="Times New Roman" panose="02020603050405020304" pitchFamily="18" charset="0"/>
                <a:cs typeface="Calibri" panose="020F0502020204030204" pitchFamily="34" charset="0"/>
              </a:rPr>
              <a:t>II   - LA ESPERANZA </a:t>
            </a:r>
            <a:endParaRPr lang="es-NI" dirty="0"/>
          </a:p>
        </p:txBody>
      </p:sp>
      <p:sp>
        <p:nvSpPr>
          <p:cNvPr id="3" name="Marcador de contenido 2">
            <a:extLst>
              <a:ext uri="{FF2B5EF4-FFF2-40B4-BE49-F238E27FC236}">
                <a16:creationId xmlns:a16="http://schemas.microsoft.com/office/drawing/2014/main" id="{FFC292B4-D7B0-2F06-59F8-5B69861DA07A}"/>
              </a:ext>
            </a:extLst>
          </p:cNvPr>
          <p:cNvSpPr>
            <a:spLocks noGrp="1"/>
          </p:cNvSpPr>
          <p:nvPr>
            <p:ph idx="1"/>
          </p:nvPr>
        </p:nvSpPr>
        <p:spPr>
          <a:xfrm>
            <a:off x="404037" y="1265274"/>
            <a:ext cx="11398103" cy="5592726"/>
          </a:xfrm>
        </p:spPr>
        <p:txBody>
          <a:bodyPr/>
          <a:lstStyle/>
          <a:p>
            <a:pPr algn="just"/>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esperanza</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nunca</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es inferior a 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fe</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sino</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que es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una</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extensión</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de 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fe</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fe</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es 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posesión</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presente</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de 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gracia</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esperanza</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es 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confianza</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cumplimiento</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futuro</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de la </a:t>
            </a:r>
            <a:r>
              <a:rPr lang="en-US" sz="32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gracia</a:t>
            </a:r>
            <a:r>
              <a:rPr lang="en-US"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r>
              <a:rPr lang="es-NI" sz="3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por quien también tenemos entrada por la fe a esta gracia en la cual estamos firmes, y nos gloriamos en la </a:t>
            </a:r>
            <a:r>
              <a:rPr lang="es-NI" sz="3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esperanza</a:t>
            </a:r>
            <a:r>
              <a:rPr lang="es-NI" sz="3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de la gloria de Dios</a:t>
            </a:r>
            <a:endParaRPr lang="es-NI"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NI" sz="3200" dirty="0">
                <a:effectLst/>
                <a:latin typeface="Calibri" panose="020F0502020204030204" pitchFamily="34" charset="0"/>
                <a:ea typeface="Times New Roman" panose="02020603050405020304" pitchFamily="18" charset="0"/>
                <a:cs typeface="Times New Roman" panose="02020603050405020304" pitchFamily="18" charset="0"/>
              </a:rPr>
              <a:t>La esperanza no avergüenza (Romano 5:5).  No hemos depositado nuestra confianza en algo o alguien que nos va a defraudar. Dios cumple Sus promesas con fidelidad absoluta.</a:t>
            </a:r>
          </a:p>
          <a:p>
            <a:endParaRPr lang="es-NI" dirty="0"/>
          </a:p>
        </p:txBody>
      </p:sp>
    </p:spTree>
    <p:extLst>
      <p:ext uri="{BB962C8B-B14F-4D97-AF65-F5344CB8AC3E}">
        <p14:creationId xmlns:p14="http://schemas.microsoft.com/office/powerpoint/2010/main" val="7743280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96422E-9AB7-E87D-A55B-F11822878495}"/>
              </a:ext>
            </a:extLst>
          </p:cNvPr>
          <p:cNvSpPr>
            <a:spLocks noGrp="1"/>
          </p:cNvSpPr>
          <p:nvPr>
            <p:ph type="title"/>
          </p:nvPr>
        </p:nvSpPr>
        <p:spPr/>
        <p:txBody>
          <a:bodyPr/>
          <a:lstStyle/>
          <a:p>
            <a:r>
              <a:rPr lang="en-US" sz="4400" b="1" dirty="0">
                <a:effectLst/>
                <a:latin typeface="Calibri" panose="020F0502020204030204" pitchFamily="34" charset="0"/>
                <a:ea typeface="Times New Roman" panose="02020603050405020304" pitchFamily="18" charset="0"/>
                <a:cs typeface="Calibri" panose="020F0502020204030204" pitchFamily="34" charset="0"/>
              </a:rPr>
              <a:t>II   - LA ESPERANZA </a:t>
            </a:r>
            <a:endParaRPr lang="es-NI" dirty="0"/>
          </a:p>
        </p:txBody>
      </p:sp>
      <p:sp>
        <p:nvSpPr>
          <p:cNvPr id="3" name="Marcador de contenido 2">
            <a:extLst>
              <a:ext uri="{FF2B5EF4-FFF2-40B4-BE49-F238E27FC236}">
                <a16:creationId xmlns:a16="http://schemas.microsoft.com/office/drawing/2014/main" id="{8931A868-DAE4-B8E1-69A5-F2EB42E97AA4}"/>
              </a:ext>
            </a:extLst>
          </p:cNvPr>
          <p:cNvSpPr>
            <a:spLocks noGrp="1"/>
          </p:cNvSpPr>
          <p:nvPr>
            <p:ph idx="1"/>
          </p:nvPr>
        </p:nvSpPr>
        <p:spPr>
          <a:xfrm>
            <a:off x="393405" y="1825625"/>
            <a:ext cx="10960395" cy="4351338"/>
          </a:xfrm>
        </p:spPr>
        <p:txBody>
          <a:bodyPr/>
          <a:lstStyle/>
          <a:p>
            <a:pPr algn="just"/>
            <a:r>
              <a:rPr lang="es-NI" sz="3200" dirty="0">
                <a:effectLst/>
                <a:latin typeface="Calibri" panose="020F0502020204030204" pitchFamily="34" charset="0"/>
                <a:ea typeface="Times New Roman" panose="02020603050405020304" pitchFamily="18" charset="0"/>
                <a:cs typeface="Times New Roman" panose="02020603050405020304" pitchFamily="18" charset="0"/>
              </a:rPr>
              <a:t>La manera en que Dios ha obrado en las tribulaciones de su vida, llena de confianza a la persona que anda por fe, la confianza que Dios lo ama. </a:t>
            </a:r>
          </a:p>
          <a:p>
            <a:pPr algn="just"/>
            <a:r>
              <a:rPr lang="es-NI" sz="3200" dirty="0">
                <a:effectLst/>
                <a:latin typeface="Calibri" panose="020F0502020204030204" pitchFamily="34" charset="0"/>
                <a:ea typeface="Times New Roman" panose="02020603050405020304" pitchFamily="18" charset="0"/>
                <a:cs typeface="Times New Roman" panose="02020603050405020304" pitchFamily="18" charset="0"/>
              </a:rPr>
              <a:t>La base fundamental de la confianza del cristiano es la seguridad que tiene del amor de Dios. ¿Cómo puede estar tan seguro? Por la esperanza que tenemos a Dios .</a:t>
            </a:r>
          </a:p>
          <a:p>
            <a:endParaRPr lang="es-NI" dirty="0"/>
          </a:p>
        </p:txBody>
      </p:sp>
    </p:spTree>
    <p:extLst>
      <p:ext uri="{BB962C8B-B14F-4D97-AF65-F5344CB8AC3E}">
        <p14:creationId xmlns:p14="http://schemas.microsoft.com/office/powerpoint/2010/main" val="29386855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EF0521-D371-62FB-F67D-2C402B2C4C35}"/>
              </a:ext>
            </a:extLst>
          </p:cNvPr>
          <p:cNvSpPr>
            <a:spLocks noGrp="1"/>
          </p:cNvSpPr>
          <p:nvPr>
            <p:ph type="title"/>
          </p:nvPr>
        </p:nvSpPr>
        <p:spPr>
          <a:xfrm>
            <a:off x="838200" y="365126"/>
            <a:ext cx="10515600" cy="730028"/>
          </a:xfrm>
        </p:spPr>
        <p:txBody>
          <a:bodyPr>
            <a:normAutofit fontScale="90000"/>
          </a:bodyPr>
          <a:lstStyle/>
          <a:p>
            <a:r>
              <a:rPr lang="en-US" sz="4400" b="1" dirty="0">
                <a:effectLst/>
                <a:latin typeface="Calibri" panose="020F0502020204030204" pitchFamily="34" charset="0"/>
                <a:ea typeface="Times New Roman" panose="02020603050405020304" pitchFamily="18" charset="0"/>
                <a:cs typeface="Calibri" panose="020F0502020204030204" pitchFamily="34" charset="0"/>
              </a:rPr>
              <a:t>II   - LA ESPERANZA </a:t>
            </a:r>
            <a:endParaRPr lang="es-NI" dirty="0"/>
          </a:p>
        </p:txBody>
      </p:sp>
      <p:sp>
        <p:nvSpPr>
          <p:cNvPr id="3" name="Marcador de contenido 2">
            <a:extLst>
              <a:ext uri="{FF2B5EF4-FFF2-40B4-BE49-F238E27FC236}">
                <a16:creationId xmlns:a16="http://schemas.microsoft.com/office/drawing/2014/main" id="{31AB1206-BF18-719D-84E1-ABC792E1E39D}"/>
              </a:ext>
            </a:extLst>
          </p:cNvPr>
          <p:cNvSpPr>
            <a:spLocks noGrp="1"/>
          </p:cNvSpPr>
          <p:nvPr>
            <p:ph idx="1"/>
          </p:nvPr>
        </p:nvSpPr>
        <p:spPr>
          <a:xfrm>
            <a:off x="838200" y="1244009"/>
            <a:ext cx="10515600" cy="5475768"/>
          </a:xfrm>
        </p:spPr>
        <p:txBody>
          <a:bodyPr>
            <a:normAutofit lnSpcReduction="10000"/>
          </a:bodyPr>
          <a:lstStyle/>
          <a:p>
            <a:pPr algn="just"/>
            <a:r>
              <a:rPr lang="es-NI" sz="3500" dirty="0">
                <a:solidFill>
                  <a:srgbClr val="001D35"/>
                </a:solidFill>
                <a:effectLst/>
                <a:latin typeface="Calibri" panose="020F0502020204030204" pitchFamily="34" charset="0"/>
                <a:ea typeface="Times New Roman" panose="02020603050405020304" pitchFamily="18" charset="0"/>
                <a:cs typeface="Calibri" panose="020F0502020204030204" pitchFamily="34" charset="0"/>
              </a:rPr>
              <a:t>La esperanza es una virtud cristiana que, junto con la fe y el amor, produce paz y gozo. Se puede encontrar en la Biblia en pasajes como Romanos 5:2-5, 1 Tesalonicenses 1:3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acordándonos</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sin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cesar</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delante</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del Dios y Padre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nuestro</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de la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obra</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de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vuestra</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fe</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del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trabajo</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de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vuestro</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amor y de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vuestra</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t>
            </a:r>
            <a:r>
              <a:rPr lang="en-US" sz="3500"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constancia</a:t>
            </a:r>
            <a:r>
              <a:rPr lang="en-US" sz="35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t>
            </a:r>
            <a:r>
              <a:rPr lang="en-US" sz="3500" b="1" u="sng"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en</a:t>
            </a:r>
            <a:r>
              <a:rPr lang="en-US" sz="3500" b="1" u="sng"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la </a:t>
            </a:r>
            <a:r>
              <a:rPr lang="en-US" sz="3500" b="1" u="sng"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esperanza</a:t>
            </a:r>
            <a:r>
              <a:rPr lang="en-US" sz="3500" b="1" u="sng"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t>
            </a:r>
            <a:r>
              <a:rPr lang="en-US" sz="3500" b="1" u="sng"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en</a:t>
            </a:r>
            <a:r>
              <a:rPr lang="en-US" sz="3500" b="1" u="sng"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t>
            </a:r>
            <a:r>
              <a:rPr lang="en-US" sz="3500" b="1" u="sng"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nuestro</a:t>
            </a:r>
            <a:r>
              <a:rPr lang="en-US" sz="3500" b="1" u="sng"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t>
            </a:r>
            <a:r>
              <a:rPr lang="en-US" sz="3500" b="1" u="sng"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Señor</a:t>
            </a:r>
            <a:r>
              <a:rPr lang="en-US" sz="3500" b="1" u="sng"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 </a:t>
            </a:r>
            <a:r>
              <a:rPr lang="en-US" sz="3500" b="1" u="sng" dirty="0" err="1">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Jesucristo</a:t>
            </a:r>
            <a:r>
              <a:rPr lang="en-US" sz="3500" b="1" u="sng" dirty="0">
                <a:solidFill>
                  <a:srgbClr val="292F33"/>
                </a:solidFill>
                <a:effectLst/>
                <a:latin typeface="Verdana" panose="020B0604030504040204" pitchFamily="34" charset="0"/>
                <a:ea typeface="Times New Roman" panose="02020603050405020304" pitchFamily="18" charset="0"/>
                <a:cs typeface="Verdana" panose="020B0604030504040204" pitchFamily="34" charset="0"/>
              </a:rPr>
              <a:t>.</a:t>
            </a:r>
            <a:r>
              <a:rPr lang="es-NI" sz="3500" b="1" u="sng" dirty="0">
                <a:solidFill>
                  <a:srgbClr val="001D35"/>
                </a:solidFill>
                <a:effectLst/>
                <a:latin typeface="Calibri" panose="020F0502020204030204" pitchFamily="34" charset="0"/>
                <a:ea typeface="Times New Roman" panose="02020603050405020304" pitchFamily="18" charset="0"/>
                <a:cs typeface="Calibri" panose="020F0502020204030204" pitchFamily="34" charset="0"/>
              </a:rPr>
              <a:t>,</a:t>
            </a:r>
            <a:r>
              <a:rPr lang="es-NI" sz="3500" dirty="0">
                <a:solidFill>
                  <a:srgbClr val="001D35"/>
                </a:solidFill>
                <a:effectLst/>
                <a:latin typeface="Calibri" panose="020F0502020204030204" pitchFamily="34" charset="0"/>
                <a:ea typeface="Times New Roman" panose="02020603050405020304" pitchFamily="18" charset="0"/>
                <a:cs typeface="Calibri" panose="020F0502020204030204" pitchFamily="34" charset="0"/>
              </a:rPr>
              <a:t> Hebreos 6:11, Filipenses 1:20, Hebreos 6:18-19, Hebreos 3:6, 2 Corintios 3:12, Colosenses 1:4-5, Romanos 12:12;Romanos  15:13. </a:t>
            </a:r>
            <a:endParaRPr lang="es-NI" sz="35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s-NI" dirty="0"/>
          </a:p>
        </p:txBody>
      </p:sp>
    </p:spTree>
    <p:extLst>
      <p:ext uri="{BB962C8B-B14F-4D97-AF65-F5344CB8AC3E}">
        <p14:creationId xmlns:p14="http://schemas.microsoft.com/office/powerpoint/2010/main" val="39785881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7113DE-CA76-2946-47CC-46C523F01934}"/>
              </a:ext>
            </a:extLst>
          </p:cNvPr>
          <p:cNvSpPr>
            <a:spLocks noGrp="1"/>
          </p:cNvSpPr>
          <p:nvPr>
            <p:ph type="title"/>
          </p:nvPr>
        </p:nvSpPr>
        <p:spPr>
          <a:xfrm>
            <a:off x="866552" y="195004"/>
            <a:ext cx="10515600" cy="857619"/>
          </a:xfrm>
        </p:spPr>
        <p:txBody>
          <a:bodyPr/>
          <a:lstStyle/>
          <a:p>
            <a:r>
              <a:rPr lang="en-US" sz="4400" b="1" dirty="0">
                <a:effectLst/>
                <a:latin typeface="Calibri" panose="020F0502020204030204" pitchFamily="34" charset="0"/>
                <a:ea typeface="Times New Roman" panose="02020603050405020304" pitchFamily="18" charset="0"/>
                <a:cs typeface="Calibri" panose="020F0502020204030204" pitchFamily="34" charset="0"/>
              </a:rPr>
              <a:t>II   - LA ESPERANZA </a:t>
            </a:r>
            <a:endParaRPr lang="es-NI" dirty="0"/>
          </a:p>
        </p:txBody>
      </p:sp>
      <p:sp>
        <p:nvSpPr>
          <p:cNvPr id="3" name="Marcador de contenido 2">
            <a:extLst>
              <a:ext uri="{FF2B5EF4-FFF2-40B4-BE49-F238E27FC236}">
                <a16:creationId xmlns:a16="http://schemas.microsoft.com/office/drawing/2014/main" id="{1F613E1B-AFD0-5619-3177-FD5D14231352}"/>
              </a:ext>
            </a:extLst>
          </p:cNvPr>
          <p:cNvSpPr>
            <a:spLocks noGrp="1"/>
          </p:cNvSpPr>
          <p:nvPr>
            <p:ph idx="1"/>
          </p:nvPr>
        </p:nvSpPr>
        <p:spPr>
          <a:xfrm>
            <a:off x="308343" y="1052623"/>
            <a:ext cx="11632019" cy="5603358"/>
          </a:xfrm>
        </p:spPr>
        <p:txBody>
          <a:bodyPr>
            <a:noAutofit/>
          </a:bodyPr>
          <a:lstStyle/>
          <a:p>
            <a:r>
              <a:rPr lang="es-NI" sz="3200" dirty="0">
                <a:effectLst/>
                <a:latin typeface="Calibri" panose="020F0502020204030204" pitchFamily="34" charset="0"/>
                <a:ea typeface="Calibri" panose="020F0502020204030204" pitchFamily="34" charset="0"/>
                <a:cs typeface="Calibri" panose="020F0502020204030204" pitchFamily="34" charset="0"/>
              </a:rPr>
              <a:t>Y el Dios de esperanza os llene de todo gozo y paz en el creer, para que abundéis </a:t>
            </a:r>
            <a:r>
              <a:rPr lang="es-NI" sz="3200" b="1" dirty="0">
                <a:effectLst/>
                <a:latin typeface="Calibri" panose="020F0502020204030204" pitchFamily="34" charset="0"/>
                <a:ea typeface="Calibri" panose="020F0502020204030204" pitchFamily="34" charset="0"/>
                <a:cs typeface="Calibri" panose="020F0502020204030204" pitchFamily="34" charset="0"/>
              </a:rPr>
              <a:t>en esperanza</a:t>
            </a:r>
            <a:r>
              <a:rPr lang="es-NI" sz="3200" dirty="0">
                <a:effectLst/>
                <a:latin typeface="Calibri" panose="020F0502020204030204" pitchFamily="34" charset="0"/>
                <a:ea typeface="Calibri" panose="020F0502020204030204" pitchFamily="34" charset="0"/>
                <a:cs typeface="Calibri" panose="020F0502020204030204" pitchFamily="34" charset="0"/>
              </a:rPr>
              <a:t> por el poder del Espíritu Santo Bendiciones</a:t>
            </a:r>
            <a:r>
              <a:rPr lang="es-NI" sz="3200" dirty="0">
                <a:effectLst/>
                <a:latin typeface="Calibri" panose="020F0502020204030204" pitchFamily="34" charset="0"/>
                <a:ea typeface="Calibri" panose="020F0502020204030204" pitchFamily="34" charset="0"/>
                <a:cs typeface="Times New Roman" panose="02020603050405020304" pitchFamily="18" charset="0"/>
              </a:rPr>
              <a:t> del </a:t>
            </a:r>
            <a:r>
              <a:rPr lang="es-NI" sz="3200" b="1" dirty="0">
                <a:effectLst/>
                <a:latin typeface="Calibri" panose="020F0502020204030204" pitchFamily="34" charset="0"/>
                <a:ea typeface="Calibri" panose="020F0502020204030204" pitchFamily="34" charset="0"/>
                <a:cs typeface="Times New Roman" panose="02020603050405020304" pitchFamily="18" charset="0"/>
              </a:rPr>
              <a:t>Dios de esperanza</a:t>
            </a:r>
            <a:r>
              <a:rPr lang="es-NI" sz="3200" dirty="0">
                <a:effectLst/>
                <a:latin typeface="Calibri" panose="020F0502020204030204" pitchFamily="34" charset="0"/>
                <a:ea typeface="Calibri" panose="020F0502020204030204" pitchFamily="34" charset="0"/>
                <a:cs typeface="Times New Roman" panose="02020603050405020304" pitchFamily="18" charset="0"/>
              </a:rPr>
              <a:t> Romanos 15:13. Llenos de todo gozo... en el creer. Llenos de toda paz... en el creer... La meta: para que abundéis en esperanza por el poder del Espíritu Santo</a:t>
            </a:r>
          </a:p>
          <a:p>
            <a:r>
              <a:rPr lang="es-NI" sz="3200" dirty="0">
                <a:effectLst/>
                <a:latin typeface="Calibri" panose="020F0502020204030204" pitchFamily="34" charset="0"/>
                <a:ea typeface="Calibri" panose="020F0502020204030204" pitchFamily="34" charset="0"/>
              </a:rPr>
              <a:t>1 Pedro 1:3 Bendito el Dios y Padre de nuestro Señor Jesucristo, que según su grande misericordia nos hizo renacer para una esperanza viva, por la resurrección de Jesucristo de los muertos, 4 para una herencia incorruptible, incontaminada e inmarcesible, reservada en los cielos para vosotros, </a:t>
            </a:r>
            <a:endParaRPr lang="es-NI" sz="3200" dirty="0"/>
          </a:p>
        </p:txBody>
      </p:sp>
    </p:spTree>
    <p:extLst>
      <p:ext uri="{BB962C8B-B14F-4D97-AF65-F5344CB8AC3E}">
        <p14:creationId xmlns:p14="http://schemas.microsoft.com/office/powerpoint/2010/main" val="34068491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D901BB-42F7-2D84-6FAF-9313059744E4}"/>
              </a:ext>
            </a:extLst>
          </p:cNvPr>
          <p:cNvSpPr>
            <a:spLocks noGrp="1"/>
          </p:cNvSpPr>
          <p:nvPr>
            <p:ph type="title"/>
          </p:nvPr>
        </p:nvSpPr>
        <p:spPr>
          <a:xfrm>
            <a:off x="838200" y="365126"/>
            <a:ext cx="10515600" cy="878882"/>
          </a:xfrm>
        </p:spPr>
        <p:txBody>
          <a:bodyPr>
            <a:normAutofit/>
          </a:bodyPr>
          <a:lstStyle/>
          <a:p>
            <a:r>
              <a:rPr lang="en-US" sz="4000" b="1" dirty="0">
                <a:latin typeface="Calibri" panose="020F0502020204030204" pitchFamily="34" charset="0"/>
                <a:ea typeface="Times New Roman" panose="02020603050405020304" pitchFamily="18" charset="0"/>
              </a:rPr>
              <a:t>III-  </a:t>
            </a:r>
            <a:r>
              <a:rPr lang="en-US" sz="4000" b="1" dirty="0">
                <a:effectLst/>
                <a:latin typeface="Calibri" panose="020F0502020204030204" pitchFamily="34" charset="0"/>
                <a:ea typeface="Times New Roman" panose="02020603050405020304" pitchFamily="18" charset="0"/>
              </a:rPr>
              <a:t>El AMOR </a:t>
            </a:r>
            <a:endParaRPr lang="es-NI" sz="8000" dirty="0"/>
          </a:p>
        </p:txBody>
      </p:sp>
      <p:sp>
        <p:nvSpPr>
          <p:cNvPr id="3" name="Marcador de contenido 2">
            <a:extLst>
              <a:ext uri="{FF2B5EF4-FFF2-40B4-BE49-F238E27FC236}">
                <a16:creationId xmlns:a16="http://schemas.microsoft.com/office/drawing/2014/main" id="{21633FAC-8B97-2441-3321-73D5C99787D6}"/>
              </a:ext>
            </a:extLst>
          </p:cNvPr>
          <p:cNvSpPr>
            <a:spLocks noGrp="1"/>
          </p:cNvSpPr>
          <p:nvPr>
            <p:ph idx="1"/>
          </p:nvPr>
        </p:nvSpPr>
        <p:spPr>
          <a:xfrm>
            <a:off x="476693" y="988827"/>
            <a:ext cx="10515600" cy="5613991"/>
          </a:xfrm>
        </p:spPr>
        <p:txBody>
          <a:bodyPr/>
          <a:lstStyle/>
          <a:p>
            <a:pPr marL="0" lvl="0" indent="0" algn="just">
              <a:lnSpc>
                <a:spcPct val="107000"/>
              </a:lnSpc>
              <a:buSzPts val="1600"/>
              <a:buNone/>
            </a:pPr>
            <a:r>
              <a:rPr lang="es-NI" sz="3200" dirty="0">
                <a:effectLst/>
                <a:latin typeface="Calibri" panose="020F0502020204030204" pitchFamily="34" charset="0"/>
                <a:ea typeface="Calibri" panose="020F0502020204030204" pitchFamily="34" charset="0"/>
                <a:cs typeface="Calibri" panose="020F0502020204030204" pitchFamily="34" charset="0"/>
              </a:rPr>
              <a:t>El amor es necesario tanto para la fe como para la esperanza.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buSzPts val="1600"/>
              <a:buNone/>
            </a:pPr>
            <a:r>
              <a:rPr lang="es-NI" sz="3200" dirty="0">
                <a:effectLst/>
                <a:latin typeface="Calibri" panose="020F0502020204030204" pitchFamily="34" charset="0"/>
                <a:ea typeface="Calibri" panose="020F0502020204030204" pitchFamily="34" charset="0"/>
                <a:cs typeface="Calibri" panose="020F0502020204030204" pitchFamily="34" charset="0"/>
              </a:rPr>
              <a:t> ¿Acaso el amor no sigue creciendo?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SzPts val="1600"/>
              <a:buNone/>
            </a:pPr>
            <a:r>
              <a:rPr lang="es-NI" sz="3200" dirty="0">
                <a:effectLst/>
                <a:latin typeface="Calibri" panose="020F0502020204030204" pitchFamily="34" charset="0"/>
                <a:ea typeface="Calibri" panose="020F0502020204030204" pitchFamily="34" charset="0"/>
                <a:cs typeface="Calibri" panose="020F0502020204030204" pitchFamily="34" charset="0"/>
              </a:rPr>
              <a:t>Las Escrituras enseñan que la fe y la esperanza pertenecen a la era presente, pero que cesarán cuando la fe se convierta en vista (2 Co. 5:7) y la esperanza en realidad (Ro. 8:24). </a:t>
            </a:r>
          </a:p>
          <a:p>
            <a:pPr marL="0" lvl="0" indent="0" algn="just">
              <a:lnSpc>
                <a:spcPct val="107000"/>
              </a:lnSpc>
              <a:buSzPts val="1600"/>
              <a:buNone/>
            </a:pPr>
            <a:r>
              <a:rPr lang="es-NI" sz="3200" dirty="0">
                <a:effectLst/>
                <a:latin typeface="Calibri" panose="020F0502020204030204" pitchFamily="34" charset="0"/>
                <a:ea typeface="Calibri" panose="020F0502020204030204" pitchFamily="34" charset="0"/>
                <a:cs typeface="Calibri" panose="020F0502020204030204" pitchFamily="34" charset="0"/>
              </a:rPr>
              <a:t>¿Por qué es el amor la mayor virtud de la triada?</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SzPts val="1600"/>
              <a:buNone/>
            </a:pPr>
            <a:r>
              <a:rPr lang="es-NI" sz="3200" dirty="0">
                <a:effectLst/>
                <a:latin typeface="Calibri" panose="020F0502020204030204" pitchFamily="34" charset="0"/>
                <a:ea typeface="Calibri" panose="020F0502020204030204" pitchFamily="34" charset="0"/>
                <a:cs typeface="Calibri" panose="020F0502020204030204" pitchFamily="34" charset="0"/>
              </a:rPr>
              <a:t>Pablo destaca al amor, no encuentra necesario explicar los atributos de las otras dos virtudes.</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SzPts val="1600"/>
              <a:buNone/>
            </a:pPr>
            <a:endParaRPr lang="es-NI" sz="48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dirty="0"/>
          </a:p>
        </p:txBody>
      </p:sp>
    </p:spTree>
    <p:extLst>
      <p:ext uri="{BB962C8B-B14F-4D97-AF65-F5344CB8AC3E}">
        <p14:creationId xmlns:p14="http://schemas.microsoft.com/office/powerpoint/2010/main" val="3282853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10B57B-0447-B104-A63B-F0F294B9FB8C}"/>
              </a:ext>
            </a:extLst>
          </p:cNvPr>
          <p:cNvSpPr>
            <a:spLocks noGrp="1"/>
          </p:cNvSpPr>
          <p:nvPr>
            <p:ph type="title"/>
          </p:nvPr>
        </p:nvSpPr>
        <p:spPr/>
        <p:txBody>
          <a:bodyPr/>
          <a:lstStyle/>
          <a:p>
            <a:r>
              <a:rPr lang="en-US" sz="4400" b="1" dirty="0">
                <a:latin typeface="Calibri" panose="020F0502020204030204" pitchFamily="34" charset="0"/>
                <a:ea typeface="Times New Roman" panose="02020603050405020304" pitchFamily="18" charset="0"/>
              </a:rPr>
              <a:t>III-  </a:t>
            </a:r>
            <a:r>
              <a:rPr lang="en-US" sz="4400" b="1" dirty="0">
                <a:effectLst/>
                <a:latin typeface="Calibri" panose="020F0502020204030204" pitchFamily="34" charset="0"/>
                <a:ea typeface="Times New Roman" panose="02020603050405020304" pitchFamily="18" charset="0"/>
              </a:rPr>
              <a:t>El AMOR </a:t>
            </a:r>
            <a:endParaRPr lang="es-NI" dirty="0"/>
          </a:p>
        </p:txBody>
      </p:sp>
      <p:sp>
        <p:nvSpPr>
          <p:cNvPr id="3" name="Marcador de contenido 2">
            <a:extLst>
              <a:ext uri="{FF2B5EF4-FFF2-40B4-BE49-F238E27FC236}">
                <a16:creationId xmlns:a16="http://schemas.microsoft.com/office/drawing/2014/main" id="{496B59C7-BD74-99D0-1C2C-C58AA274AED0}"/>
              </a:ext>
            </a:extLst>
          </p:cNvPr>
          <p:cNvSpPr>
            <a:spLocks noGrp="1"/>
          </p:cNvSpPr>
          <p:nvPr>
            <p:ph idx="1"/>
          </p:nvPr>
        </p:nvSpPr>
        <p:spPr>
          <a:xfrm>
            <a:off x="202019" y="1825625"/>
            <a:ext cx="11151781" cy="4351338"/>
          </a:xfrm>
        </p:spPr>
        <p:txBody>
          <a:bodyPr/>
          <a:lstStyle/>
          <a:p>
            <a:pPr marL="342900" lvl="0" indent="-342900" algn="just">
              <a:lnSpc>
                <a:spcPct val="107000"/>
              </a:lnSpc>
              <a:spcAft>
                <a:spcPts val="800"/>
              </a:spcAft>
              <a:buSzPts val="1600"/>
              <a:buFont typeface="+mj-lt"/>
              <a:buAutoNum type="alphaUcPeriod"/>
            </a:pPr>
            <a:r>
              <a:rPr lang="es-NI" sz="3200" dirty="0">
                <a:effectLst/>
                <a:latin typeface="Calibri" panose="020F0502020204030204" pitchFamily="34" charset="0"/>
                <a:ea typeface="Calibri" panose="020F0502020204030204" pitchFamily="34" charset="0"/>
                <a:cs typeface="Calibri" panose="020F0502020204030204" pitchFamily="34" charset="0"/>
              </a:rPr>
              <a:t>A causa del amor eterno que Dios tiene envió a  su Hijo y, por medio de él, somos su pueblo Ef. 1:</a:t>
            </a:r>
            <a:r>
              <a:rPr lang="es-NI" sz="3200" dirty="0">
                <a:effectLst/>
                <a:latin typeface="Georgia" panose="02040502050405020303" pitchFamily="18" charset="0"/>
                <a:ea typeface="Calibri" panose="020F0502020204030204" pitchFamily="34" charset="0"/>
                <a:cs typeface="Times New Roman" panose="02020603050405020304" pitchFamily="18" charset="0"/>
              </a:rPr>
              <a:t> </a:t>
            </a:r>
            <a:r>
              <a:rPr lang="es-NI" sz="3200" dirty="0">
                <a:effectLst/>
                <a:latin typeface="Calibri" panose="020F0502020204030204" pitchFamily="34" charset="0"/>
                <a:ea typeface="Calibri" panose="020F0502020204030204" pitchFamily="34" charset="0"/>
                <a:cs typeface="Calibri" panose="020F0502020204030204" pitchFamily="34" charset="0"/>
              </a:rPr>
              <a:t>5 en amor habiéndonos predestinado para ser adoptados hijos suyos por medio de Jesucristo, según el puro afecto de su voluntad,6 para alabanza de la gloria de su gracia, con la cual nos hizo aceptos en el Amado,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NI" sz="3200" dirty="0">
                <a:effectLst/>
                <a:latin typeface="Calibri" panose="020F0502020204030204" pitchFamily="34" charset="0"/>
                <a:ea typeface="Calibri" panose="020F0502020204030204" pitchFamily="34" charset="0"/>
                <a:cs typeface="Calibri" panose="020F0502020204030204" pitchFamily="34" charset="0"/>
              </a:rPr>
              <a:t>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dirty="0"/>
          </a:p>
        </p:txBody>
      </p:sp>
    </p:spTree>
    <p:extLst>
      <p:ext uri="{BB962C8B-B14F-4D97-AF65-F5344CB8AC3E}">
        <p14:creationId xmlns:p14="http://schemas.microsoft.com/office/powerpoint/2010/main" val="4606865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D6A7F8-B3AA-560B-E326-05FE537EB206}"/>
              </a:ext>
            </a:extLst>
          </p:cNvPr>
          <p:cNvSpPr>
            <a:spLocks noGrp="1"/>
          </p:cNvSpPr>
          <p:nvPr>
            <p:ph type="title"/>
          </p:nvPr>
        </p:nvSpPr>
        <p:spPr>
          <a:xfrm>
            <a:off x="838200" y="365126"/>
            <a:ext cx="10515600" cy="953312"/>
          </a:xfrm>
        </p:spPr>
        <p:txBody>
          <a:bodyPr/>
          <a:lstStyle/>
          <a:p>
            <a:r>
              <a:rPr lang="en-US" sz="4400" b="1" dirty="0">
                <a:latin typeface="Calibri" panose="020F0502020204030204" pitchFamily="34" charset="0"/>
                <a:ea typeface="Times New Roman" panose="02020603050405020304" pitchFamily="18" charset="0"/>
              </a:rPr>
              <a:t>III-  </a:t>
            </a:r>
            <a:r>
              <a:rPr lang="en-US" sz="4400" b="1" dirty="0">
                <a:effectLst/>
                <a:latin typeface="Calibri" panose="020F0502020204030204" pitchFamily="34" charset="0"/>
                <a:ea typeface="Times New Roman" panose="02020603050405020304" pitchFamily="18" charset="0"/>
              </a:rPr>
              <a:t>El AMOR </a:t>
            </a:r>
            <a:endParaRPr lang="es-NI" dirty="0"/>
          </a:p>
        </p:txBody>
      </p:sp>
      <p:sp>
        <p:nvSpPr>
          <p:cNvPr id="3" name="Marcador de contenido 2">
            <a:extLst>
              <a:ext uri="{FF2B5EF4-FFF2-40B4-BE49-F238E27FC236}">
                <a16:creationId xmlns:a16="http://schemas.microsoft.com/office/drawing/2014/main" id="{F9E7A7D7-2198-BB71-7ABD-6C06EB7F57F8}"/>
              </a:ext>
            </a:extLst>
          </p:cNvPr>
          <p:cNvSpPr>
            <a:spLocks noGrp="1"/>
          </p:cNvSpPr>
          <p:nvPr>
            <p:ph idx="1"/>
          </p:nvPr>
        </p:nvSpPr>
        <p:spPr>
          <a:xfrm>
            <a:off x="838200" y="1318438"/>
            <a:ext cx="10515600" cy="4858525"/>
          </a:xfrm>
        </p:spPr>
        <p:txBody>
          <a:bodyPr/>
          <a:lstStyle/>
          <a:p>
            <a:pPr marL="0" lvl="0" indent="0" algn="just">
              <a:lnSpc>
                <a:spcPct val="107000"/>
              </a:lnSpc>
              <a:buSzPts val="1600"/>
              <a:buNone/>
            </a:pPr>
            <a:r>
              <a:rPr lang="es-NI" sz="3200" dirty="0">
                <a:latin typeface="Calibri" panose="020F0502020204030204" pitchFamily="34" charset="0"/>
                <a:ea typeface="Calibri" panose="020F0502020204030204" pitchFamily="34" charset="0"/>
                <a:cs typeface="Calibri" panose="020F0502020204030204" pitchFamily="34" charset="0"/>
              </a:rPr>
              <a:t>P</a:t>
            </a:r>
            <a:r>
              <a:rPr lang="es-NI" sz="3200" dirty="0">
                <a:effectLst/>
                <a:latin typeface="Calibri" panose="020F0502020204030204" pitchFamily="34" charset="0"/>
                <a:ea typeface="Calibri" panose="020F0502020204030204" pitchFamily="34" charset="0"/>
                <a:cs typeface="Calibri" panose="020F0502020204030204" pitchFamily="34" charset="0"/>
              </a:rPr>
              <a:t>ara Pablo el amor es lo más básico. Tanto en su Evangelio como en su primera epístola,</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07000"/>
              </a:lnSpc>
              <a:buNone/>
            </a:pPr>
            <a:r>
              <a:rPr lang="es-NI" sz="3200" dirty="0">
                <a:effectLst/>
                <a:latin typeface="Calibri" panose="020F0502020204030204" pitchFamily="34" charset="0"/>
                <a:ea typeface="Calibri" panose="020F0502020204030204" pitchFamily="34" charset="0"/>
                <a:cs typeface="Calibri" panose="020F0502020204030204" pitchFamily="34" charset="0"/>
              </a:rPr>
              <a:t>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SzPts val="1600"/>
              <a:buNone/>
            </a:pPr>
            <a:r>
              <a:rPr lang="es-NI" sz="3200" dirty="0">
                <a:effectLst/>
                <a:latin typeface="Calibri" panose="020F0502020204030204" pitchFamily="34" charset="0"/>
                <a:ea typeface="Calibri" panose="020F0502020204030204" pitchFamily="34" charset="0"/>
                <a:cs typeface="Calibri" panose="020F0502020204030204" pitchFamily="34" charset="0"/>
              </a:rPr>
              <a:t> Juan hace eco de la misma verdad: Dios es amor, Juan. 3:16; 1 Juan. 4:7, 8, 16). En tiempo y eternidad el concepto del amor permanece como el fundamento de las relaciones entre Dios y el ser humano</a:t>
            </a:r>
            <a:r>
              <a:rPr lang="es-NI" sz="1800" dirty="0">
                <a:effectLst/>
                <a:latin typeface="Calibri" panose="020F0502020204030204" pitchFamily="34" charset="0"/>
                <a:ea typeface="Calibri" panose="020F0502020204030204" pitchFamily="34" charset="0"/>
                <a:cs typeface="Calibri" panose="020F0502020204030204" pitchFamily="34" charset="0"/>
              </a:rPr>
              <a:t>.</a:t>
            </a:r>
            <a:r>
              <a:rPr lang="es-NI"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s-NI" dirty="0"/>
          </a:p>
        </p:txBody>
      </p:sp>
    </p:spTree>
    <p:extLst>
      <p:ext uri="{BB962C8B-B14F-4D97-AF65-F5344CB8AC3E}">
        <p14:creationId xmlns:p14="http://schemas.microsoft.com/office/powerpoint/2010/main" val="14706772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938156-5E6E-9924-39CF-0891E1E22C0E}"/>
              </a:ext>
            </a:extLst>
          </p:cNvPr>
          <p:cNvSpPr>
            <a:spLocks noGrp="1"/>
          </p:cNvSpPr>
          <p:nvPr>
            <p:ph type="title"/>
          </p:nvPr>
        </p:nvSpPr>
        <p:spPr>
          <a:xfrm>
            <a:off x="838200" y="1"/>
            <a:ext cx="10515600" cy="1063256"/>
          </a:xfrm>
        </p:spPr>
        <p:txBody>
          <a:bodyPr>
            <a:normAutofit/>
          </a:bodyPr>
          <a:lstStyle/>
          <a:p>
            <a:r>
              <a:rPr lang="en-US" sz="4400" b="1" dirty="0">
                <a:latin typeface="Calibri" panose="020F0502020204030204" pitchFamily="34" charset="0"/>
                <a:ea typeface="Times New Roman" panose="02020603050405020304" pitchFamily="18" charset="0"/>
              </a:rPr>
              <a:t>III-  </a:t>
            </a:r>
            <a:r>
              <a:rPr lang="en-US" sz="4400" b="1" dirty="0">
                <a:effectLst/>
                <a:latin typeface="Calibri" panose="020F0502020204030204" pitchFamily="34" charset="0"/>
                <a:ea typeface="Times New Roman" panose="02020603050405020304" pitchFamily="18" charset="0"/>
              </a:rPr>
              <a:t>El AMOR </a:t>
            </a:r>
            <a:endParaRPr lang="es-NI" dirty="0"/>
          </a:p>
        </p:txBody>
      </p:sp>
      <p:sp>
        <p:nvSpPr>
          <p:cNvPr id="3" name="Marcador de contenido 2">
            <a:extLst>
              <a:ext uri="{FF2B5EF4-FFF2-40B4-BE49-F238E27FC236}">
                <a16:creationId xmlns:a16="http://schemas.microsoft.com/office/drawing/2014/main" id="{365FC32D-0F50-57F6-C497-579191C74B4A}"/>
              </a:ext>
            </a:extLst>
          </p:cNvPr>
          <p:cNvSpPr>
            <a:spLocks noGrp="1"/>
          </p:cNvSpPr>
          <p:nvPr>
            <p:ph idx="1"/>
          </p:nvPr>
        </p:nvSpPr>
        <p:spPr>
          <a:xfrm>
            <a:off x="838200" y="1063256"/>
            <a:ext cx="10515600" cy="5635256"/>
          </a:xfrm>
        </p:spPr>
        <p:txBody>
          <a:bodyPr/>
          <a:lstStyle/>
          <a:p>
            <a:pPr algn="just"/>
            <a:r>
              <a:rPr lang="es-NI" sz="3200" dirty="0">
                <a:effectLst/>
                <a:latin typeface="Calibri" panose="020F0502020204030204" pitchFamily="34" charset="0"/>
                <a:ea typeface="Calibri" panose="020F0502020204030204" pitchFamily="34" charset="0"/>
                <a:cs typeface="Calibri" panose="020F0502020204030204" pitchFamily="34" charset="0"/>
              </a:rPr>
              <a:t>El amor a Dios y la confianza en Cristo continúan hasta la eternidad.</a:t>
            </a:r>
            <a:r>
              <a:rPr lang="es-NI" sz="3200" dirty="0">
                <a:effectLst/>
                <a:latin typeface="Calibri" panose="020F0502020204030204" pitchFamily="34" charset="0"/>
                <a:ea typeface="Calibri" panose="020F0502020204030204" pitchFamily="34" charset="0"/>
                <a:cs typeface="Times New Roman" panose="02020603050405020304" pitchFamily="18" charset="0"/>
              </a:rPr>
              <a:t> </a:t>
            </a:r>
            <a:r>
              <a:rPr lang="es-NI" sz="3200" dirty="0">
                <a:effectLst/>
                <a:latin typeface="Calibri" panose="020F0502020204030204" pitchFamily="34" charset="0"/>
                <a:ea typeface="Calibri" panose="020F0502020204030204" pitchFamily="34" charset="0"/>
                <a:cs typeface="Calibri" panose="020F0502020204030204" pitchFamily="34" charset="0"/>
              </a:rPr>
              <a:t>No podremos alcanzar ese día sin el amor, porque Dios es amor y sólo el que ama Le podrá ver. Recordemos Juan 14:15 Si me amáis, guardad mis mandamientos. </a:t>
            </a:r>
          </a:p>
          <a:p>
            <a:pPr algn="just"/>
            <a:r>
              <a:rPr lang="es-NI" sz="3200" dirty="0">
                <a:effectLst/>
                <a:latin typeface="Calibri" panose="020F0502020204030204" pitchFamily="34" charset="0"/>
                <a:ea typeface="Calibri" panose="020F0502020204030204" pitchFamily="34" charset="0"/>
                <a:cs typeface="Calibri" panose="020F0502020204030204" pitchFamily="34" charset="0"/>
              </a:rPr>
              <a:t>Juan 14:</a:t>
            </a:r>
            <a:r>
              <a:rPr lang="es-NI" sz="3200" dirty="0">
                <a:effectLst/>
                <a:latin typeface="Georgia" panose="02040502050405020303" pitchFamily="18" charset="0"/>
                <a:ea typeface="Calibri" panose="020F0502020204030204" pitchFamily="34" charset="0"/>
                <a:cs typeface="Times New Roman" panose="02020603050405020304" pitchFamily="18" charset="0"/>
              </a:rPr>
              <a:t> </a:t>
            </a:r>
            <a:r>
              <a:rPr lang="es-NI" sz="3200" dirty="0">
                <a:effectLst/>
                <a:latin typeface="Calibri" panose="020F0502020204030204" pitchFamily="34" charset="0"/>
                <a:ea typeface="Calibri" panose="020F0502020204030204" pitchFamily="34" charset="0"/>
                <a:cs typeface="Calibri" panose="020F0502020204030204" pitchFamily="34" charset="0"/>
              </a:rPr>
              <a:t>23 Respondió Jesús y le dijo: El que me ama, mi palabra guardará; y mi Padre le amará, y vendremos a él, y haremos morada con él. 24 El que no me ama, no guarda mis palabras; y la palabra que habéis oído no es mía, sino del Padre que me envió.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dirty="0"/>
          </a:p>
        </p:txBody>
      </p:sp>
    </p:spTree>
    <p:extLst>
      <p:ext uri="{BB962C8B-B14F-4D97-AF65-F5344CB8AC3E}">
        <p14:creationId xmlns:p14="http://schemas.microsoft.com/office/powerpoint/2010/main" val="27196182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B7867-DDFF-8B1E-DB10-51633BD4890D}"/>
              </a:ext>
            </a:extLst>
          </p:cNvPr>
          <p:cNvSpPr>
            <a:spLocks noGrp="1"/>
          </p:cNvSpPr>
          <p:nvPr>
            <p:ph type="title"/>
          </p:nvPr>
        </p:nvSpPr>
        <p:spPr/>
        <p:txBody>
          <a:bodyPr/>
          <a:lstStyle/>
          <a:p>
            <a:r>
              <a:rPr lang="en-US" sz="4400" b="1" dirty="0">
                <a:latin typeface="Calibri" panose="020F0502020204030204" pitchFamily="34" charset="0"/>
                <a:ea typeface="Times New Roman" panose="02020603050405020304" pitchFamily="18" charset="0"/>
              </a:rPr>
              <a:t>III-  </a:t>
            </a:r>
            <a:r>
              <a:rPr lang="en-US" sz="4400" b="1" dirty="0">
                <a:effectLst/>
                <a:latin typeface="Calibri" panose="020F0502020204030204" pitchFamily="34" charset="0"/>
                <a:ea typeface="Times New Roman" panose="02020603050405020304" pitchFamily="18" charset="0"/>
              </a:rPr>
              <a:t>El AMOR </a:t>
            </a:r>
            <a:endParaRPr lang="es-NI" dirty="0"/>
          </a:p>
        </p:txBody>
      </p:sp>
      <p:sp>
        <p:nvSpPr>
          <p:cNvPr id="3" name="Marcador de contenido 2">
            <a:extLst>
              <a:ext uri="{FF2B5EF4-FFF2-40B4-BE49-F238E27FC236}">
                <a16:creationId xmlns:a16="http://schemas.microsoft.com/office/drawing/2014/main" id="{D359E70D-AE5B-11CC-8750-07279BA4C8CD}"/>
              </a:ext>
            </a:extLst>
          </p:cNvPr>
          <p:cNvSpPr>
            <a:spLocks noGrp="1"/>
          </p:cNvSpPr>
          <p:nvPr>
            <p:ph idx="1"/>
          </p:nvPr>
        </p:nvSpPr>
        <p:spPr>
          <a:xfrm>
            <a:off x="404037" y="1435394"/>
            <a:ext cx="11164186" cy="5156791"/>
          </a:xfrm>
        </p:spPr>
        <p:txBody>
          <a:bodyPr/>
          <a:lstStyle/>
          <a:p>
            <a:pPr algn="just"/>
            <a:r>
              <a:rPr lang="en-US" sz="3200" dirty="0">
                <a:effectLst/>
                <a:latin typeface="Calibri" panose="020F0502020204030204" pitchFamily="34" charset="0"/>
                <a:ea typeface="Calibri" panose="020F0502020204030204" pitchFamily="34" charset="0"/>
                <a:cs typeface="Calibri" panose="020F0502020204030204" pitchFamily="34" charset="0"/>
              </a:rPr>
              <a:t>El amor </a:t>
            </a:r>
            <a:r>
              <a:rPr lang="en-US" sz="3200" dirty="0" err="1">
                <a:effectLst/>
                <a:latin typeface="Calibri" panose="020F0502020204030204" pitchFamily="34" charset="0"/>
                <a:ea typeface="Calibri" panose="020F0502020204030204" pitchFamily="34" charset="0"/>
                <a:cs typeface="Calibri" panose="020F0502020204030204" pitchFamily="34" charset="0"/>
              </a:rPr>
              <a:t>siempre</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busca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el</a:t>
            </a:r>
            <a:r>
              <a:rPr lang="en-US" sz="3200" dirty="0">
                <a:effectLst/>
                <a:latin typeface="Calibri" panose="020F0502020204030204" pitchFamily="34" charset="0"/>
                <a:ea typeface="Calibri" panose="020F0502020204030204" pitchFamily="34" charset="0"/>
                <a:cs typeface="Calibri" panose="020F0502020204030204" pitchFamily="34" charset="0"/>
              </a:rPr>
              <a:t> bien del </a:t>
            </a:r>
            <a:r>
              <a:rPr lang="en-US" sz="3200" dirty="0" err="1">
                <a:effectLst/>
                <a:latin typeface="Calibri" panose="020F0502020204030204" pitchFamily="34" charset="0"/>
                <a:ea typeface="Calibri" panose="020F0502020204030204" pitchFamily="34" charset="0"/>
                <a:cs typeface="Calibri" panose="020F0502020204030204" pitchFamily="34" charset="0"/>
              </a:rPr>
              <a:t>amado</a:t>
            </a:r>
            <a:r>
              <a:rPr lang="en-US" sz="3200" dirty="0">
                <a:effectLst/>
                <a:latin typeface="Calibri" panose="020F0502020204030204" pitchFamily="34" charset="0"/>
                <a:ea typeface="Calibri" panose="020F0502020204030204" pitchFamily="34" charset="0"/>
                <a:cs typeface="Calibri" panose="020F0502020204030204" pitchFamily="34" charset="0"/>
              </a:rPr>
              <a:t> A </a:t>
            </a:r>
            <a:r>
              <a:rPr lang="en-US" sz="3200" dirty="0" err="1">
                <a:effectLst/>
                <a:latin typeface="Calibri" panose="020F0502020204030204" pitchFamily="34" charset="0"/>
                <a:ea typeface="Calibri" panose="020F0502020204030204" pitchFamily="34" charset="0"/>
                <a:cs typeface="Calibri" panose="020F0502020204030204" pitchFamily="34" charset="0"/>
              </a:rPr>
              <a:t>los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corintios</a:t>
            </a:r>
            <a:r>
              <a:rPr lang="en-US" sz="3200" dirty="0">
                <a:effectLst/>
                <a:latin typeface="Calibri" panose="020F0502020204030204" pitchFamily="34" charset="0"/>
                <a:ea typeface="Calibri" panose="020F0502020204030204" pitchFamily="34" charset="0"/>
                <a:cs typeface="Calibri" panose="020F0502020204030204" pitchFamily="34" charset="0"/>
              </a:rPr>
              <a:t> les </a:t>
            </a:r>
            <a:r>
              <a:rPr lang="en-US" sz="3200" dirty="0" err="1">
                <a:effectLst/>
                <a:latin typeface="Calibri" panose="020F0502020204030204" pitchFamily="34" charset="0"/>
                <a:ea typeface="Calibri" panose="020F0502020204030204" pitchFamily="34" charset="0"/>
                <a:cs typeface="Calibri" panose="020F0502020204030204" pitchFamily="34" charset="0"/>
              </a:rPr>
              <a:t>faltaba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mucho</a:t>
            </a:r>
            <a:r>
              <a:rPr lang="en-US" sz="3200" dirty="0">
                <a:effectLst/>
                <a:latin typeface="Calibri" panose="020F0502020204030204" pitchFamily="34" charset="0"/>
                <a:ea typeface="Calibri" panose="020F0502020204030204" pitchFamily="34" charset="0"/>
                <a:cs typeface="Calibri" panose="020F0502020204030204" pitchFamily="34" charset="0"/>
              </a:rPr>
              <a:t> de </a:t>
            </a:r>
            <a:r>
              <a:rPr lang="en-US" sz="3200" dirty="0" err="1">
                <a:effectLst/>
                <a:latin typeface="Calibri" panose="020F0502020204030204" pitchFamily="34" charset="0"/>
                <a:ea typeface="Calibri" panose="020F0502020204030204" pitchFamily="34" charset="0"/>
                <a:cs typeface="Calibri" panose="020F0502020204030204" pitchFamily="34" charset="0"/>
              </a:rPr>
              <a:t>esta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virtud</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carencia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manifestada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en</a:t>
            </a:r>
            <a:r>
              <a:rPr lang="en-US" sz="3200" dirty="0">
                <a:effectLst/>
                <a:latin typeface="Calibri" panose="020F0502020204030204" pitchFamily="34" charset="0"/>
                <a:ea typeface="Calibri" panose="020F0502020204030204" pitchFamily="34" charset="0"/>
                <a:cs typeface="Calibri" panose="020F0502020204030204" pitchFamily="34" charset="0"/>
              </a:rPr>
              <a:t> sus </a:t>
            </a:r>
            <a:r>
              <a:rPr lang="en-US" sz="3200" dirty="0" err="1">
                <a:effectLst/>
                <a:latin typeface="Calibri" panose="020F0502020204030204" pitchFamily="34" charset="0"/>
                <a:ea typeface="Calibri" panose="020F0502020204030204" pitchFamily="34" charset="0"/>
                <a:cs typeface="Calibri" panose="020F0502020204030204" pitchFamily="34" charset="0"/>
              </a:rPr>
              <a:t>actitudes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los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unos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hacia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los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otros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en</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su</a:t>
            </a:r>
            <a:r>
              <a:rPr lang="en-US" sz="3200" dirty="0">
                <a:effectLst/>
                <a:latin typeface="Calibri" panose="020F0502020204030204" pitchFamily="34" charset="0"/>
                <a:ea typeface="Calibri" panose="020F0502020204030204" pitchFamily="34" charset="0"/>
                <a:cs typeface="Calibri" panose="020F0502020204030204" pitchFamily="34" charset="0"/>
              </a:rPr>
              <a:t> mal </a:t>
            </a:r>
            <a:r>
              <a:rPr lang="en-US" sz="3200" dirty="0" err="1">
                <a:effectLst/>
                <a:latin typeface="Calibri" panose="020F0502020204030204" pitchFamily="34" charset="0"/>
                <a:ea typeface="Calibri" panose="020F0502020204030204" pitchFamily="34" charset="0"/>
                <a:cs typeface="Calibri" panose="020F0502020204030204" pitchFamily="34" charset="0"/>
              </a:rPr>
              <a:t>uso</a:t>
            </a:r>
            <a:r>
              <a:rPr lang="en-US" sz="3200" dirty="0">
                <a:effectLst/>
                <a:latin typeface="Calibri" panose="020F0502020204030204" pitchFamily="34" charset="0"/>
                <a:ea typeface="Calibri" panose="020F0502020204030204" pitchFamily="34" charset="0"/>
                <a:cs typeface="Calibri" panose="020F0502020204030204" pitchFamily="34" charset="0"/>
              </a:rPr>
              <a:t> de </a:t>
            </a:r>
            <a:r>
              <a:rPr lang="en-US" sz="3200" dirty="0" err="1">
                <a:effectLst/>
                <a:latin typeface="Calibri" panose="020F0502020204030204" pitchFamily="34" charset="0"/>
                <a:ea typeface="Calibri" panose="020F0502020204030204" pitchFamily="34" charset="0"/>
                <a:cs typeface="Calibri" panose="020F0502020204030204" pitchFamily="34" charset="0"/>
              </a:rPr>
              <a:t>los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dones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espirituales</a:t>
            </a:r>
            <a:r>
              <a:rPr lang="en-US" sz="3200" dirty="0">
                <a:effectLst/>
                <a:latin typeface="Calibri" panose="020F0502020204030204" pitchFamily="34" charset="0"/>
                <a:ea typeface="Calibri" panose="020F0502020204030204" pitchFamily="34" charset="0"/>
                <a:cs typeface="Calibri" panose="020F0502020204030204" pitchFamily="34" charset="0"/>
              </a:rPr>
              <a:t>.</a:t>
            </a:r>
            <a:r>
              <a:rPr lang="en-US" sz="3200" dirty="0">
                <a:solidFill>
                  <a:srgbClr val="292F33"/>
                </a:solidFill>
                <a:effectLst/>
                <a:latin typeface="Verdana" panose="020B0604030504040204" pitchFamily="34" charset="0"/>
                <a:ea typeface="Calibri" panose="020F0502020204030204" pitchFamily="34" charset="0"/>
                <a:cs typeface="Verdana" panose="020B0604030504040204" pitchFamily="34" charset="0"/>
              </a:rPr>
              <a:t> </a:t>
            </a:r>
            <a:r>
              <a:rPr lang="en-US" sz="3200" dirty="0">
                <a:effectLst/>
                <a:latin typeface="Calibri" panose="020F0502020204030204" pitchFamily="34" charset="0"/>
                <a:ea typeface="Calibri" panose="020F0502020204030204" pitchFamily="34" charset="0"/>
                <a:cs typeface="Calibri" panose="020F0502020204030204" pitchFamily="34" charset="0"/>
              </a:rPr>
              <a:t>Pablo no dice </a:t>
            </a:r>
            <a:r>
              <a:rPr lang="en-US" sz="3200" dirty="0" err="1">
                <a:effectLst/>
                <a:latin typeface="Calibri" panose="020F0502020204030204" pitchFamily="34" charset="0"/>
                <a:ea typeface="Calibri" panose="020F0502020204030204" pitchFamily="34" charset="0"/>
                <a:cs typeface="Calibri" panose="020F0502020204030204" pitchFamily="34" charset="0"/>
              </a:rPr>
              <a:t>por</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qué</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el</a:t>
            </a:r>
            <a:r>
              <a:rPr lang="en-US" sz="3200" dirty="0">
                <a:effectLst/>
                <a:latin typeface="Calibri" panose="020F0502020204030204" pitchFamily="34" charset="0"/>
                <a:ea typeface="Calibri" panose="020F0502020204030204" pitchFamily="34" charset="0"/>
                <a:cs typeface="Calibri" panose="020F0502020204030204" pitchFamily="34" charset="0"/>
              </a:rPr>
              <a:t> amor es </a:t>
            </a:r>
            <a:r>
              <a:rPr lang="en-US" sz="3200" dirty="0" err="1">
                <a:effectLst/>
                <a:latin typeface="Calibri" panose="020F0502020204030204" pitchFamily="34" charset="0"/>
                <a:ea typeface="Calibri" panose="020F0502020204030204" pitchFamily="34" charset="0"/>
                <a:cs typeface="Calibri" panose="020F0502020204030204" pitchFamily="34" charset="0"/>
              </a:rPr>
              <a:t>el</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más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grande</a:t>
            </a:r>
            <a:r>
              <a:rPr lang="en-US" sz="3200" dirty="0">
                <a:effectLst/>
                <a:latin typeface="Calibri" panose="020F0502020204030204" pitchFamily="34" charset="0"/>
                <a:ea typeface="Calibri" panose="020F0502020204030204" pitchFamily="34" charset="0"/>
                <a:cs typeface="Calibri" panose="020F0502020204030204" pitchFamily="34" charset="0"/>
              </a:rPr>
              <a:t> de </a:t>
            </a:r>
            <a:r>
              <a:rPr lang="en-US" sz="3200" dirty="0" err="1">
                <a:effectLst/>
                <a:latin typeface="Calibri" panose="020F0502020204030204" pitchFamily="34" charset="0"/>
                <a:ea typeface="Calibri" panose="020F0502020204030204" pitchFamily="34" charset="0"/>
                <a:cs typeface="Calibri" panose="020F0502020204030204" pitchFamily="34" charset="0"/>
              </a:rPr>
              <a:t>estas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tres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virtudes</a:t>
            </a:r>
            <a:r>
              <a:rPr lang="en-US" sz="3200" dirty="0">
                <a:effectLst/>
                <a:latin typeface="Calibri" panose="020F0502020204030204" pitchFamily="34" charset="0"/>
                <a:ea typeface="Calibri" panose="020F0502020204030204" pitchFamily="34" charset="0"/>
                <a:cs typeface="Calibri" panose="020F0502020204030204" pitchFamily="34" charset="0"/>
              </a:rPr>
              <a:t>. El ver. 1Co 13:7  Todo lo </a:t>
            </a:r>
            <a:r>
              <a:rPr lang="en-US" sz="3200" dirty="0" err="1">
                <a:effectLst/>
                <a:latin typeface="Calibri" panose="020F0502020204030204" pitchFamily="34" charset="0"/>
                <a:ea typeface="Calibri" panose="020F0502020204030204" pitchFamily="34" charset="0"/>
                <a:cs typeface="Calibri" panose="020F0502020204030204" pitchFamily="34" charset="0"/>
              </a:rPr>
              <a:t>sufre</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todo</a:t>
            </a:r>
            <a:r>
              <a:rPr lang="en-US" sz="3200" dirty="0">
                <a:effectLst/>
                <a:latin typeface="Calibri" panose="020F0502020204030204" pitchFamily="34" charset="0"/>
                <a:ea typeface="Calibri" panose="020F0502020204030204" pitchFamily="34" charset="0"/>
                <a:cs typeface="Calibri" panose="020F0502020204030204" pitchFamily="34" charset="0"/>
              </a:rPr>
              <a:t> lo </a:t>
            </a:r>
            <a:r>
              <a:rPr lang="en-US" sz="3200" dirty="0" err="1">
                <a:effectLst/>
                <a:latin typeface="Calibri" panose="020F0502020204030204" pitchFamily="34" charset="0"/>
                <a:ea typeface="Calibri" panose="020F0502020204030204" pitchFamily="34" charset="0"/>
                <a:cs typeface="Calibri" panose="020F0502020204030204" pitchFamily="34" charset="0"/>
              </a:rPr>
              <a:t>cree</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todo</a:t>
            </a:r>
            <a:r>
              <a:rPr lang="en-US" sz="3200" dirty="0">
                <a:effectLst/>
                <a:latin typeface="Calibri" panose="020F0502020204030204" pitchFamily="34" charset="0"/>
                <a:ea typeface="Calibri" panose="020F0502020204030204" pitchFamily="34" charset="0"/>
                <a:cs typeface="Calibri" panose="020F0502020204030204" pitchFamily="34" charset="0"/>
              </a:rPr>
              <a:t> lo </a:t>
            </a:r>
            <a:r>
              <a:rPr lang="en-US" sz="3200" dirty="0" err="1">
                <a:effectLst/>
                <a:latin typeface="Calibri" panose="020F0502020204030204" pitchFamily="34" charset="0"/>
                <a:ea typeface="Calibri" panose="020F0502020204030204" pitchFamily="34" charset="0"/>
                <a:cs typeface="Calibri" panose="020F0502020204030204" pitchFamily="34" charset="0"/>
              </a:rPr>
              <a:t>espera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todo</a:t>
            </a:r>
            <a:r>
              <a:rPr lang="en-US" sz="3200" dirty="0">
                <a:effectLst/>
                <a:latin typeface="Calibri" panose="020F0502020204030204" pitchFamily="34" charset="0"/>
                <a:ea typeface="Calibri" panose="020F0502020204030204" pitchFamily="34" charset="0"/>
                <a:cs typeface="Calibri" panose="020F0502020204030204" pitchFamily="34" charset="0"/>
              </a:rPr>
              <a:t> lo </a:t>
            </a:r>
            <a:r>
              <a:rPr lang="en-US" sz="3200" dirty="0" err="1">
                <a:effectLst/>
                <a:latin typeface="Calibri" panose="020F0502020204030204" pitchFamily="34" charset="0"/>
                <a:ea typeface="Calibri" panose="020F0502020204030204" pitchFamily="34" charset="0"/>
                <a:cs typeface="Calibri" panose="020F0502020204030204" pitchFamily="34" charset="0"/>
              </a:rPr>
              <a:t>soporta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muestra</a:t>
            </a:r>
            <a:r>
              <a:rPr lang="en-US" sz="3200" dirty="0">
                <a:effectLst/>
                <a:latin typeface="Calibri" panose="020F0502020204030204" pitchFamily="34" charset="0"/>
                <a:ea typeface="Calibri" panose="020F0502020204030204" pitchFamily="34" charset="0"/>
                <a:cs typeface="Calibri" panose="020F0502020204030204" pitchFamily="34" charset="0"/>
              </a:rPr>
              <a:t> que la </a:t>
            </a:r>
            <a:r>
              <a:rPr lang="en-US" sz="3200" dirty="0" err="1">
                <a:effectLst/>
                <a:latin typeface="Calibri" panose="020F0502020204030204" pitchFamily="34" charset="0"/>
                <a:ea typeface="Calibri" panose="020F0502020204030204" pitchFamily="34" charset="0"/>
                <a:cs typeface="Calibri" panose="020F0502020204030204" pitchFamily="34" charset="0"/>
              </a:rPr>
              <a:t>fe</a:t>
            </a:r>
            <a:r>
              <a:rPr lang="en-US" sz="3200" dirty="0">
                <a:effectLst/>
                <a:latin typeface="Calibri" panose="020F0502020204030204" pitchFamily="34" charset="0"/>
                <a:ea typeface="Calibri" panose="020F0502020204030204" pitchFamily="34" charset="0"/>
                <a:cs typeface="Calibri" panose="020F0502020204030204" pitchFamily="34" charset="0"/>
              </a:rPr>
              <a:t> y la </a:t>
            </a:r>
            <a:r>
              <a:rPr lang="en-US" sz="3200" dirty="0" err="1">
                <a:effectLst/>
                <a:latin typeface="Calibri" panose="020F0502020204030204" pitchFamily="34" charset="0"/>
                <a:ea typeface="Calibri" panose="020F0502020204030204" pitchFamily="34" charset="0"/>
                <a:cs typeface="Calibri" panose="020F0502020204030204" pitchFamily="34" charset="0"/>
              </a:rPr>
              <a:t>esperanza</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nacen</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en</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el</a:t>
            </a:r>
            <a:r>
              <a:rPr lang="en-US" sz="3200" dirty="0">
                <a:effectLst/>
                <a:latin typeface="Calibri" panose="020F0502020204030204" pitchFamily="34" charset="0"/>
                <a:ea typeface="Calibri" panose="020F0502020204030204" pitchFamily="34" charset="0"/>
                <a:cs typeface="Calibri" panose="020F0502020204030204" pitchFamily="34" charset="0"/>
              </a:rPr>
              <a:t> amor, y </a:t>
            </a:r>
            <a:r>
              <a:rPr lang="en-US" sz="3200" dirty="0" err="1">
                <a:effectLst/>
                <a:latin typeface="Calibri" panose="020F0502020204030204" pitchFamily="34" charset="0"/>
                <a:ea typeface="Calibri" panose="020F0502020204030204" pitchFamily="34" charset="0"/>
                <a:cs typeface="Calibri" panose="020F0502020204030204" pitchFamily="34" charset="0"/>
              </a:rPr>
              <a:t>puede</a:t>
            </a:r>
            <a:r>
              <a:rPr lang="en-US" sz="3200" dirty="0">
                <a:effectLst/>
                <a:latin typeface="Calibri" panose="020F0502020204030204" pitchFamily="34" charset="0"/>
                <a:ea typeface="Calibri" panose="020F0502020204030204" pitchFamily="34" charset="0"/>
                <a:cs typeface="Calibri" panose="020F0502020204030204" pitchFamily="34" charset="0"/>
              </a:rPr>
              <a:t> ser que </a:t>
            </a:r>
            <a:r>
              <a:rPr lang="en-US" sz="3200" dirty="0" err="1">
                <a:effectLst/>
                <a:latin typeface="Calibri" panose="020F0502020204030204" pitchFamily="34" charset="0"/>
                <a:ea typeface="Calibri" panose="020F0502020204030204" pitchFamily="34" charset="0"/>
                <a:cs typeface="Calibri" panose="020F0502020204030204" pitchFamily="34" charset="0"/>
              </a:rPr>
              <a:t>por</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esto</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el</a:t>
            </a:r>
            <a:r>
              <a:rPr lang="en-US" sz="3200" dirty="0">
                <a:effectLst/>
                <a:latin typeface="Calibri" panose="020F0502020204030204" pitchFamily="34" charset="0"/>
                <a:ea typeface="Calibri" panose="020F0502020204030204" pitchFamily="34" charset="0"/>
                <a:cs typeface="Calibri" panose="020F0502020204030204" pitchFamily="34" charset="0"/>
              </a:rPr>
              <a:t> amor sea </a:t>
            </a:r>
            <a:r>
              <a:rPr lang="en-US" sz="3200" dirty="0" err="1">
                <a:effectLst/>
                <a:latin typeface="Calibri" panose="020F0502020204030204" pitchFamily="34" charset="0"/>
                <a:ea typeface="Calibri" panose="020F0502020204030204" pitchFamily="34" charset="0"/>
                <a:cs typeface="Calibri" panose="020F0502020204030204" pitchFamily="34" charset="0"/>
              </a:rPr>
              <a:t>más</a:t>
            </a:r>
            <a:r>
              <a:rPr lang="en-US" sz="3200" dirty="0">
                <a:effectLst/>
                <a:latin typeface="Calibri" panose="020F0502020204030204" pitchFamily="34" charset="0"/>
                <a:ea typeface="Calibri" panose="020F0502020204030204" pitchFamily="34" charset="0"/>
                <a:cs typeface="Calibri" panose="020F0502020204030204" pitchFamily="34" charset="0"/>
              </a:rPr>
              <a:t> </a:t>
            </a:r>
            <a:r>
              <a:rPr lang="en-US" sz="3200" dirty="0" err="1">
                <a:effectLst/>
                <a:latin typeface="Calibri" panose="020F0502020204030204" pitchFamily="34" charset="0"/>
                <a:ea typeface="Calibri" panose="020F0502020204030204" pitchFamily="34" charset="0"/>
                <a:cs typeface="Calibri" panose="020F0502020204030204" pitchFamily="34" charset="0"/>
              </a:rPr>
              <a:t>grande</a:t>
            </a:r>
            <a:r>
              <a:rPr lang="en-US" sz="3200" dirty="0">
                <a:effectLst/>
                <a:latin typeface="Calibri" panose="020F0502020204030204" pitchFamily="34" charset="0"/>
                <a:ea typeface="Calibri" panose="020F0502020204030204" pitchFamily="34" charset="0"/>
                <a:cs typeface="Calibri" panose="020F0502020204030204" pitchFamily="34" charset="0"/>
              </a:rPr>
              <a:t> que </a:t>
            </a:r>
            <a:r>
              <a:rPr lang="en-US" sz="3200" dirty="0" err="1">
                <a:effectLst/>
                <a:latin typeface="Calibri" panose="020F0502020204030204" pitchFamily="34" charset="0"/>
                <a:ea typeface="Calibri" panose="020F0502020204030204" pitchFamily="34" charset="0"/>
                <a:cs typeface="Calibri" panose="020F0502020204030204" pitchFamily="34" charset="0"/>
              </a:rPr>
              <a:t>ellas</a:t>
            </a:r>
            <a:r>
              <a:rPr lang="en-US" sz="3200" dirty="0">
                <a:effectLst/>
                <a:latin typeface="Calibri" panose="020F0502020204030204" pitchFamily="34" charset="0"/>
                <a:ea typeface="Calibri" panose="020F0502020204030204" pitchFamily="34" charset="0"/>
                <a:cs typeface="Calibri" panose="020F0502020204030204" pitchFamily="34" charset="0"/>
              </a:rPr>
              <a:t>.</a:t>
            </a:r>
            <a:r>
              <a:rPr lang="es-NI" sz="3200"/>
              <a:t> (Mateo 22:38; Marcos 12:30). </a:t>
            </a:r>
            <a:endParaRPr lang="es-NI"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dirty="0"/>
          </a:p>
        </p:txBody>
      </p:sp>
    </p:spTree>
    <p:extLst>
      <p:ext uri="{BB962C8B-B14F-4D97-AF65-F5344CB8AC3E}">
        <p14:creationId xmlns:p14="http://schemas.microsoft.com/office/powerpoint/2010/main" val="767289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BB095F-3393-36A3-CC55-5F8152DCF00F}"/>
              </a:ext>
            </a:extLst>
          </p:cNvPr>
          <p:cNvSpPr>
            <a:spLocks noGrp="1"/>
          </p:cNvSpPr>
          <p:nvPr>
            <p:ph type="title"/>
          </p:nvPr>
        </p:nvSpPr>
        <p:spPr>
          <a:xfrm>
            <a:off x="838200" y="1"/>
            <a:ext cx="10515600" cy="1073888"/>
          </a:xfrm>
        </p:spPr>
        <p:txBody>
          <a:bodyPr/>
          <a:lstStyle/>
          <a:p>
            <a:r>
              <a:rPr lang="es-MX" dirty="0"/>
              <a:t>CONCLUCION:</a:t>
            </a:r>
            <a:endParaRPr lang="es-NI" dirty="0"/>
          </a:p>
        </p:txBody>
      </p:sp>
      <p:sp>
        <p:nvSpPr>
          <p:cNvPr id="3" name="Marcador de contenido 2">
            <a:extLst>
              <a:ext uri="{FF2B5EF4-FFF2-40B4-BE49-F238E27FC236}">
                <a16:creationId xmlns:a16="http://schemas.microsoft.com/office/drawing/2014/main" id="{4F258048-8D8E-5582-EC50-8CD78082CC32}"/>
              </a:ext>
            </a:extLst>
          </p:cNvPr>
          <p:cNvSpPr>
            <a:spLocks noGrp="1"/>
          </p:cNvSpPr>
          <p:nvPr>
            <p:ph idx="1"/>
          </p:nvPr>
        </p:nvSpPr>
        <p:spPr>
          <a:xfrm>
            <a:off x="404037" y="1190848"/>
            <a:ext cx="10949763" cy="5443868"/>
          </a:xfrm>
        </p:spPr>
        <p:txBody>
          <a:bodyPr>
            <a:normAutofit fontScale="92500" lnSpcReduction="20000"/>
          </a:bodyPr>
          <a:lstStyle/>
          <a:p>
            <a:r>
              <a:rPr lang="es-MX" sz="3500" dirty="0"/>
              <a:t>Hermanos espero que con este sermón en esta mañana podamos entender </a:t>
            </a:r>
          </a:p>
          <a:p>
            <a:r>
              <a:rPr lang="es-MX" sz="3500" dirty="0"/>
              <a:t>La  fe </a:t>
            </a:r>
          </a:p>
          <a:p>
            <a:r>
              <a:rPr lang="es-MX" sz="3500" dirty="0"/>
              <a:t>La  esperanza </a:t>
            </a:r>
          </a:p>
          <a:p>
            <a:r>
              <a:rPr lang="es-MX" sz="3500" dirty="0"/>
              <a:t>El amor </a:t>
            </a:r>
          </a:p>
          <a:p>
            <a:r>
              <a:rPr lang="es-MX" sz="3500" dirty="0"/>
              <a:t>Son virtudes que deben de existir en nosotros los cristianos </a:t>
            </a:r>
          </a:p>
          <a:p>
            <a:r>
              <a:rPr lang="es-MX" sz="3500" dirty="0"/>
              <a:t>Pero sobre todo de permanecer el amor .</a:t>
            </a:r>
          </a:p>
          <a:p>
            <a:r>
              <a:rPr lang="es-MX" sz="3500" dirty="0"/>
              <a:t>Por Hoswaldo Moreno Parrales </a:t>
            </a:r>
          </a:p>
          <a:p>
            <a:r>
              <a:rPr lang="es-MX" sz="3500" dirty="0">
                <a:hlinkClick r:id="rId2"/>
              </a:rPr>
              <a:t>www.creiporlocualhable.com</a:t>
            </a:r>
            <a:r>
              <a:rPr lang="es-MX" sz="3500" dirty="0"/>
              <a:t> </a:t>
            </a:r>
          </a:p>
          <a:p>
            <a:endParaRPr lang="es-NI" dirty="0"/>
          </a:p>
        </p:txBody>
      </p:sp>
    </p:spTree>
    <p:extLst>
      <p:ext uri="{BB962C8B-B14F-4D97-AF65-F5344CB8AC3E}">
        <p14:creationId xmlns:p14="http://schemas.microsoft.com/office/powerpoint/2010/main" val="28171031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additive="base">
                                        <p:cTn id="5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ExploreVTI">
  <a:themeElements>
    <a:clrScheme name="AnalogousFromDarkSeedLeftStep">
      <a:dk1>
        <a:srgbClr val="000000"/>
      </a:dk1>
      <a:lt1>
        <a:srgbClr val="FFFFFF"/>
      </a:lt1>
      <a:dk2>
        <a:srgbClr val="412E24"/>
      </a:dk2>
      <a:lt2>
        <a:srgbClr val="E8E2E8"/>
      </a:lt2>
      <a:accent1>
        <a:srgbClr val="47B547"/>
      </a:accent1>
      <a:accent2>
        <a:srgbClr val="6CB13B"/>
      </a:accent2>
      <a:accent3>
        <a:srgbClr val="98A942"/>
      </a:accent3>
      <a:accent4>
        <a:srgbClr val="B1933B"/>
      </a:accent4>
      <a:accent5>
        <a:srgbClr val="C3744D"/>
      </a:accent5>
      <a:accent6>
        <a:srgbClr val="B13B45"/>
      </a:accent6>
      <a:hlink>
        <a:srgbClr val="AF743A"/>
      </a:hlink>
      <a:folHlink>
        <a:srgbClr val="7F7F7F"/>
      </a:folHlink>
    </a:clrScheme>
    <a:fontScheme name="Custom 23">
      <a:majorFont>
        <a:latin typeface="Rockwell"/>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docProps/app.xml><?xml version="1.0" encoding="utf-8"?>
<Properties xmlns="http://schemas.openxmlformats.org/officeDocument/2006/extended-properties" xmlns:vt="http://schemas.openxmlformats.org/officeDocument/2006/docPropsVTypes">
  <TotalTime>125</TotalTime>
  <Words>1521</Words>
  <Application>Microsoft Office PowerPoint</Application>
  <PresentationFormat>Panorámica</PresentationFormat>
  <Paragraphs>64</Paragraphs>
  <Slides>19</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19</vt:i4>
      </vt:variant>
    </vt:vector>
  </HeadingPairs>
  <TitlesOfParts>
    <vt:vector size="28" baseType="lpstr">
      <vt:lpstr>Arial</vt:lpstr>
      <vt:lpstr>Avenir Next LT Pro</vt:lpstr>
      <vt:lpstr>AvenirNext LT Pro Medium</vt:lpstr>
      <vt:lpstr>Calibri</vt:lpstr>
      <vt:lpstr>Georgia</vt:lpstr>
      <vt:lpstr>Rockwell</vt:lpstr>
      <vt:lpstr>Segoe UI</vt:lpstr>
      <vt:lpstr>Verdana</vt:lpstr>
      <vt:lpstr>ExploreVTI</vt:lpstr>
      <vt:lpstr>Presentación de PowerPoint</vt:lpstr>
      <vt:lpstr>¿CUAL ES EL MAYOR DE ELLOS? </vt:lpstr>
      <vt:lpstr>Presentación de PowerPoint</vt:lpstr>
      <vt:lpstr>Introducción  </vt:lpstr>
      <vt:lpstr>Introducción  </vt:lpstr>
      <vt:lpstr>I -FE ES ECENSIAL PARA NUESTRA SALVACION  </vt:lpstr>
      <vt:lpstr>I -FE ES ECENSIAL PARA NUESTRA SALVACION</vt:lpstr>
      <vt:lpstr>I -FE ES ECENSIAL PARA NUESTRA SALVACION</vt:lpstr>
      <vt:lpstr>II   - LA ESPERANZA </vt:lpstr>
      <vt:lpstr>II   - LA ESPERANZA </vt:lpstr>
      <vt:lpstr>II   - LA ESPERANZA </vt:lpstr>
      <vt:lpstr>II   - LA ESPERANZA </vt:lpstr>
      <vt:lpstr>II   - LA ESPERANZA </vt:lpstr>
      <vt:lpstr>III-  El AMOR </vt:lpstr>
      <vt:lpstr>III-  El AMOR </vt:lpstr>
      <vt:lpstr>III-  El AMOR </vt:lpstr>
      <vt:lpstr>III-  El AMOR </vt:lpstr>
      <vt:lpstr>III-  El AMOR </vt:lpstr>
      <vt:lpstr>CONCLUCION: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Hoswaldo Moreno</dc:creator>
  <cp:lastModifiedBy>Hoswaldo Moreno</cp:lastModifiedBy>
  <cp:revision>3</cp:revision>
  <dcterms:created xsi:type="dcterms:W3CDTF">2025-01-25T22:40:48Z</dcterms:created>
  <dcterms:modified xsi:type="dcterms:W3CDTF">2025-01-26T02:16:13Z</dcterms:modified>
</cp:coreProperties>
</file>